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50" r:id="rId4"/>
    <p:sldMasterId id="2147483652" r:id="rId5"/>
  </p:sldMasterIdLst>
  <p:handoutMasterIdLst>
    <p:handoutMasterId r:id="rId16"/>
  </p:handoutMasterIdLst>
  <p:sldIdLst>
    <p:sldId id="282" r:id="rId6"/>
    <p:sldId id="268" r:id="rId7"/>
    <p:sldId id="275" r:id="rId8"/>
    <p:sldId id="276" r:id="rId9"/>
    <p:sldId id="277" r:id="rId10"/>
    <p:sldId id="281" r:id="rId11"/>
    <p:sldId id="25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  <a:srgbClr val="78BE0A"/>
    <a:srgbClr val="79B800"/>
    <a:srgbClr val="00539F"/>
    <a:srgbClr val="00448E"/>
    <a:srgbClr val="004B9B"/>
    <a:srgbClr val="003E7F"/>
    <a:srgbClr val="3663A3"/>
    <a:srgbClr val="2C508E"/>
    <a:srgbClr val="1F4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648"/>
  </p:normalViewPr>
  <p:slideViewPr>
    <p:cSldViewPr snapToGrid="0" snapToObjects="1">
      <p:cViewPr varScale="1">
        <p:scale>
          <a:sx n="102" d="100"/>
          <a:sy n="102" d="100"/>
        </p:scale>
        <p:origin x="18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7670F-4AA7-E942-9A82-2E94C3D3E439}" type="datetimeFigureOut">
              <a:rPr lang="nl-NL"/>
              <a:pPr/>
              <a:t>30-5-2024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66434-6322-7043-8312-F60946229A2C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861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818440" y="1863274"/>
            <a:ext cx="7402748" cy="155008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0" i="0" cap="none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818439" y="3630838"/>
            <a:ext cx="7402749" cy="10691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Subtitel van het model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8388" y="1513611"/>
            <a:ext cx="7402748" cy="962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000" b="0" i="0" cap="none">
                <a:solidFill>
                  <a:srgbClr val="00539F"/>
                </a:solidFill>
                <a:latin typeface="Segoe UI"/>
              </a:defRPr>
            </a:lvl1pPr>
          </a:lstStyle>
          <a:p>
            <a:r>
              <a:rPr lang="nl-BE" dirty="0"/>
              <a:t>Tekst voor de kop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18388" y="2673770"/>
            <a:ext cx="7402749" cy="27555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="0" i="0" baseline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8388" y="371690"/>
            <a:ext cx="7543260" cy="81702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rgbClr val="00539F"/>
                </a:solidFill>
                <a:latin typeface="Segoe UI"/>
              </a:defRPr>
            </a:lvl1pPr>
          </a:lstStyle>
          <a:p>
            <a:r>
              <a:rPr lang="nl-BE" dirty="0"/>
              <a:t>Tekst voor de kop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8388" y="1291083"/>
            <a:ext cx="7543260" cy="42363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0"/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818388" y="1291445"/>
            <a:ext cx="3665166" cy="4274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rgbClr val="555555"/>
                </a:solidFill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96482" y="1291445"/>
            <a:ext cx="3665166" cy="4274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200">
                <a:solidFill>
                  <a:srgbClr val="555555"/>
                </a:solidFill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18388" y="371690"/>
            <a:ext cx="7543260" cy="81702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rgbClr val="00539F"/>
                </a:solidFill>
                <a:latin typeface="Segoe UI"/>
              </a:defRPr>
            </a:lvl1pPr>
          </a:lstStyle>
          <a:p>
            <a:r>
              <a:rPr lang="nl-BE" dirty="0"/>
              <a:t>Tekst voor de kop</a:t>
            </a:r>
            <a:endParaRPr lang="nl-NL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818388" y="6173788"/>
            <a:ext cx="2895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18388" y="1291463"/>
            <a:ext cx="3668409" cy="6397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solidFill>
                  <a:srgbClr val="555555"/>
                </a:solidFill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818388" y="2176205"/>
            <a:ext cx="3668409" cy="3445551"/>
          </a:xfrm>
          <a:prstGeom prst="rect">
            <a:avLst/>
          </a:prstGeom>
        </p:spPr>
        <p:txBody>
          <a:bodyPr lIns="0" tIns="0" rIns="0" bIns="0"/>
          <a:lstStyle>
            <a:lvl1pPr marL="190500" indent="-190500">
              <a:spcBef>
                <a:spcPts val="0"/>
              </a:spcBef>
              <a:defRPr sz="2000">
                <a:solidFill>
                  <a:srgbClr val="555555"/>
                </a:solidFill>
                <a:latin typeface="Segoe UI"/>
              </a:defRPr>
            </a:lvl1pPr>
            <a:lvl2pPr>
              <a:defRPr sz="1800">
                <a:solidFill>
                  <a:srgbClr val="555555"/>
                </a:solidFill>
                <a:latin typeface="Segoe UI"/>
              </a:defRPr>
            </a:lvl2pPr>
            <a:lvl3pPr>
              <a:defRPr sz="1600">
                <a:solidFill>
                  <a:srgbClr val="555555"/>
                </a:solidFill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 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93239" y="1291463"/>
            <a:ext cx="3668409" cy="6397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solidFill>
                  <a:srgbClr val="555555"/>
                </a:solidFill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 hasCustomPrompt="1"/>
          </p:nvPr>
        </p:nvSpPr>
        <p:spPr>
          <a:xfrm>
            <a:off x="4693239" y="2176205"/>
            <a:ext cx="3668409" cy="3445551"/>
          </a:xfrm>
          <a:prstGeom prst="rect">
            <a:avLst/>
          </a:prstGeom>
        </p:spPr>
        <p:txBody>
          <a:bodyPr lIns="0" tIns="0" rIns="0" bIns="0"/>
          <a:lstStyle>
            <a:lvl1pPr marL="190500" indent="-190500">
              <a:spcBef>
                <a:spcPts val="0"/>
              </a:spcBef>
              <a:defRPr sz="2000" baseline="0">
                <a:solidFill>
                  <a:srgbClr val="555555"/>
                </a:solidFill>
                <a:latin typeface="Segoe UI"/>
              </a:defRPr>
            </a:lvl1pPr>
            <a:lvl2pPr>
              <a:defRPr sz="1800">
                <a:solidFill>
                  <a:srgbClr val="555555"/>
                </a:solidFill>
                <a:latin typeface="Segoe UI"/>
              </a:defRPr>
            </a:lvl2pPr>
            <a:lvl3pPr>
              <a:defRPr sz="1600">
                <a:solidFill>
                  <a:srgbClr val="555555"/>
                </a:solidFill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 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18388" y="371690"/>
            <a:ext cx="7543260" cy="81702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rgbClr val="00539F"/>
                </a:solidFill>
                <a:latin typeface="Segoe UI"/>
              </a:defRPr>
            </a:lvl1pPr>
          </a:lstStyle>
          <a:p>
            <a:r>
              <a:rPr lang="nl-BE" dirty="0"/>
              <a:t>Tekst voor de kop</a:t>
            </a:r>
            <a:endParaRPr lang="nl-NL" dirty="0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5"/>
          </p:nvPr>
        </p:nvSpPr>
        <p:spPr>
          <a:xfrm>
            <a:off x="818388" y="6173788"/>
            <a:ext cx="2895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96482" y="1303097"/>
            <a:ext cx="3665166" cy="2026055"/>
          </a:xfrm>
          <a:prstGeom prst="rect">
            <a:avLst/>
          </a:prstGeom>
        </p:spPr>
        <p:txBody>
          <a:bodyPr lIns="0" tIns="0" rIns="0" bIns="0"/>
          <a:lstStyle>
            <a:lvl1pPr marL="190500" indent="-190500">
              <a:spcBef>
                <a:spcPts val="0"/>
              </a:spcBef>
              <a:defRPr sz="2200">
                <a:solidFill>
                  <a:srgbClr val="555555"/>
                </a:solidFill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96482" y="3545865"/>
            <a:ext cx="3665166" cy="2026055"/>
          </a:xfrm>
          <a:prstGeom prst="rect">
            <a:avLst/>
          </a:prstGeom>
        </p:spPr>
        <p:txBody>
          <a:bodyPr lIns="0" tIns="0" rIns="0" bIns="0"/>
          <a:lstStyle>
            <a:lvl1pPr marL="190500" indent="-190500">
              <a:spcBef>
                <a:spcPts val="0"/>
              </a:spcBef>
              <a:defRPr sz="2200">
                <a:solidFill>
                  <a:srgbClr val="555555"/>
                </a:solidFill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818388" y="3546809"/>
            <a:ext cx="3663950" cy="2025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solidFill>
                  <a:srgbClr val="555555"/>
                </a:solidFill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818388" y="1310392"/>
            <a:ext cx="3663950" cy="2025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solidFill>
                  <a:srgbClr val="555555"/>
                </a:solidFill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18388" y="371690"/>
            <a:ext cx="7543260" cy="81702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rgbClr val="00539F"/>
                </a:solidFill>
                <a:latin typeface="Segoe UI"/>
              </a:defRPr>
            </a:lvl1pPr>
          </a:lstStyle>
          <a:p>
            <a:r>
              <a:rPr lang="nl-BE" dirty="0"/>
              <a:t>Tekst voor de kop</a:t>
            </a:r>
            <a:endParaRPr lang="nl-NL" dirty="0"/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15"/>
          </p:nvPr>
        </p:nvSpPr>
        <p:spPr>
          <a:xfrm>
            <a:off x="818388" y="6173788"/>
            <a:ext cx="2895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818388" y="3534214"/>
            <a:ext cx="3665166" cy="2026055"/>
          </a:xfrm>
          <a:prstGeom prst="rect">
            <a:avLst/>
          </a:prstGeom>
        </p:spPr>
        <p:txBody>
          <a:bodyPr lIns="0" tIns="0" rIns="0" bIns="0"/>
          <a:lstStyle>
            <a:lvl1pPr marL="190500" indent="-190500">
              <a:spcBef>
                <a:spcPts val="0"/>
              </a:spcBef>
              <a:defRPr sz="2200">
                <a:solidFill>
                  <a:srgbClr val="555555"/>
                </a:solidFill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5"/>
          </p:nvPr>
        </p:nvSpPr>
        <p:spPr>
          <a:xfrm>
            <a:off x="818388" y="6173788"/>
            <a:ext cx="2895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818388" y="1310392"/>
            <a:ext cx="3663950" cy="2025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solidFill>
                  <a:srgbClr val="555555"/>
                </a:solidFill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818388" y="371690"/>
            <a:ext cx="7543260" cy="81702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rgbClr val="00539F"/>
                </a:solidFill>
                <a:latin typeface="Segoe UI"/>
              </a:defRPr>
            </a:lvl1pPr>
          </a:lstStyle>
          <a:p>
            <a:r>
              <a:rPr lang="nl-BE" dirty="0"/>
              <a:t>Tekst voor de kop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/>
          </p:cNvSpPr>
          <p:nvPr>
            <p:ph type="pic" sz="quarter" idx="22"/>
          </p:nvPr>
        </p:nvSpPr>
        <p:spPr>
          <a:xfrm>
            <a:off x="4697698" y="1310392"/>
            <a:ext cx="3663950" cy="2025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solidFill>
                  <a:srgbClr val="555555"/>
                </a:solidFill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7" name="Tijdelijke aanduiding voor inhoud 3"/>
          <p:cNvSpPr>
            <a:spLocks noGrp="1"/>
          </p:cNvSpPr>
          <p:nvPr>
            <p:ph sz="half" idx="23"/>
          </p:nvPr>
        </p:nvSpPr>
        <p:spPr>
          <a:xfrm>
            <a:off x="4697698" y="3534214"/>
            <a:ext cx="3665166" cy="2026055"/>
          </a:xfrm>
          <a:prstGeom prst="rect">
            <a:avLst/>
          </a:prstGeom>
        </p:spPr>
        <p:txBody>
          <a:bodyPr lIns="0" tIns="0" rIns="0" bIns="0"/>
          <a:lstStyle>
            <a:lvl1pPr marL="190500" indent="-190500">
              <a:spcBef>
                <a:spcPts val="0"/>
              </a:spcBef>
              <a:defRPr sz="2200">
                <a:solidFill>
                  <a:srgbClr val="555555"/>
                </a:solidFill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rm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260966"/>
            <a:ext cx="9144000" cy="6597033"/>
          </a:xfrm>
          <a:prstGeom prst="rect">
            <a:avLst/>
          </a:prstGeom>
        </p:spPr>
        <p:txBody>
          <a:bodyPr vert="horz" lIns="635000" tIns="254000" rIns="0" bIns="0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269666"/>
            <a:ext cx="9144000" cy="3999697"/>
          </a:xfrm>
          <a:prstGeom prst="rect">
            <a:avLst/>
          </a:prstGeom>
        </p:spPr>
        <p:txBody>
          <a:bodyPr vert="horz" lIns="635000" tIns="254000" rIns="0" bIns="0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818388" y="4445000"/>
            <a:ext cx="5765260" cy="60625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0">
                <a:solidFill>
                  <a:srgbClr val="00539F"/>
                </a:solidFill>
                <a:latin typeface="Segoe UI"/>
                <a:cs typeface="Segoe UI"/>
              </a:defRPr>
            </a:lvl1pPr>
          </a:lstStyle>
          <a:p>
            <a:r>
              <a:rPr lang="nl-BE" dirty="0"/>
              <a:t>Tekst voor de kop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18388" y="5207000"/>
            <a:ext cx="5765260" cy="80780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0" i="0">
                <a:solidFill>
                  <a:srgbClr val="555555"/>
                </a:solidFill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5"/>
          </p:nvPr>
        </p:nvSpPr>
        <p:spPr>
          <a:xfrm>
            <a:off x="818388" y="6173788"/>
            <a:ext cx="2895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2" y="1"/>
            <a:ext cx="9152141" cy="4883750"/>
          </a:xfrm>
          <a:prstGeom prst="rect">
            <a:avLst/>
          </a:prstGeom>
          <a:solidFill>
            <a:srgbClr val="79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fbeelding 6" descr="patroon_onderwijs_CMYK 72 dpi-01.png"/>
          <p:cNvPicPr>
            <a:picLocks noChangeAspect="1"/>
          </p:cNvPicPr>
          <p:nvPr userDrawn="1"/>
        </p:nvPicPr>
        <p:blipFill>
          <a:blip r:embed="rId3"/>
          <a:srcRect t="61100" r="6590" b="29349"/>
          <a:stretch>
            <a:fillRect/>
          </a:stretch>
        </p:blipFill>
        <p:spPr>
          <a:xfrm>
            <a:off x="0" y="4883751"/>
            <a:ext cx="9152469" cy="6622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hthoek 15"/>
          <p:cNvSpPr/>
          <p:nvPr userDrawn="1"/>
        </p:nvSpPr>
        <p:spPr>
          <a:xfrm>
            <a:off x="2" y="5545965"/>
            <a:ext cx="9152141" cy="190500"/>
          </a:xfrm>
          <a:prstGeom prst="rect">
            <a:avLst/>
          </a:prstGeom>
          <a:solidFill>
            <a:srgbClr val="0053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741251" y="4980179"/>
            <a:ext cx="5095597" cy="49522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 b="1" i="0" cap="none">
                <a:solidFill>
                  <a:schemeClr val="bg1"/>
                </a:solidFill>
                <a:latin typeface="Segoe UI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ＭＳ Ｐゴシック" charset="0"/>
                <a:cs typeface="Myriad Pro"/>
              </a:rPr>
              <a:t>Huisartsopleiding Utrecht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ＭＳ Ｐゴシック" charset="0"/>
              <a:cs typeface="Myriad Pro"/>
            </a:endParaRPr>
          </a:p>
        </p:txBody>
      </p:sp>
      <p:pic>
        <p:nvPicPr>
          <p:cNvPr id="9" name="Afbeelding 8" descr="endorsement_met zon_pms293_uncoated 300dpi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41678" y="6468805"/>
            <a:ext cx="1711877" cy="211143"/>
          </a:xfrm>
          <a:prstGeom prst="rect">
            <a:avLst/>
          </a:prstGeom>
        </p:spPr>
      </p:pic>
      <p:pic>
        <p:nvPicPr>
          <p:cNvPr id="11" name="Afbeelding 10" descr="juliuslogo_N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5" y="650177"/>
            <a:ext cx="2452860" cy="794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" y="1"/>
            <a:ext cx="9152141" cy="266700"/>
          </a:xfrm>
          <a:prstGeom prst="rect">
            <a:avLst/>
          </a:prstGeom>
          <a:solidFill>
            <a:srgbClr val="0053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fbeelding 6" descr="patroon_onderwijs_CMYK 72 dpi-01.png"/>
          <p:cNvPicPr>
            <a:picLocks noChangeAspect="1"/>
          </p:cNvPicPr>
          <p:nvPr userDrawn="1"/>
        </p:nvPicPr>
        <p:blipFill>
          <a:blip r:embed="rId3"/>
          <a:srcRect t="61100" r="6590" b="29349"/>
          <a:stretch>
            <a:fillRect/>
          </a:stretch>
        </p:blipFill>
        <p:spPr>
          <a:xfrm>
            <a:off x="-8468" y="266700"/>
            <a:ext cx="9176085" cy="6639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Afbeelding 5" descr="UMCU_logo_beeldmerk_CMYK 150dpi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55058" y="5858143"/>
            <a:ext cx="803433" cy="7945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UMCU_logo_beeldmerk_CMYK 150dpi-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5058" y="5858143"/>
            <a:ext cx="803433" cy="794527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2" y="1"/>
            <a:ext cx="9152141" cy="267927"/>
          </a:xfrm>
          <a:prstGeom prst="rect">
            <a:avLst/>
          </a:prstGeom>
          <a:solidFill>
            <a:srgbClr val="63A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8440" y="1863274"/>
            <a:ext cx="7402748" cy="1134759"/>
          </a:xfrm>
        </p:spPr>
        <p:txBody>
          <a:bodyPr/>
          <a:lstStyle/>
          <a:p>
            <a:r>
              <a:rPr lang="en-US" dirty="0"/>
              <a:t>						</a:t>
            </a:r>
            <a:r>
              <a:rPr lang="en-US" sz="4800" b="1" dirty="0"/>
              <a:t>Welkom</a:t>
            </a:r>
            <a:endParaRPr lang="nl-NL" sz="4800" b="1" dirty="0"/>
          </a:p>
        </p:txBody>
      </p:sp>
    </p:spTree>
    <p:extLst>
      <p:ext uri="{BB962C8B-B14F-4D97-AF65-F5344CB8AC3E}">
        <p14:creationId xmlns:p14="http://schemas.microsoft.com/office/powerpoint/2010/main" val="366810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18439" y="2008683"/>
            <a:ext cx="7402749" cy="2691335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 err="1"/>
              <a:t>Zorg</a:t>
            </a:r>
            <a:r>
              <a:rPr lang="en-US" sz="2800" dirty="0"/>
              <a:t> </a:t>
            </a:r>
            <a:r>
              <a:rPr lang="en-US" sz="2800" dirty="0" err="1"/>
              <a:t>dat</a:t>
            </a:r>
            <a:r>
              <a:rPr lang="en-US" sz="2800" dirty="0"/>
              <a:t> je </a:t>
            </a:r>
            <a:r>
              <a:rPr lang="en-US" sz="2800" dirty="0" err="1"/>
              <a:t>profiel</a:t>
            </a:r>
            <a:r>
              <a:rPr lang="en-US" sz="2800" dirty="0"/>
              <a:t> zo </a:t>
            </a:r>
            <a:r>
              <a:rPr lang="en-US" sz="2800" dirty="0" err="1"/>
              <a:t>goed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volledig</a:t>
            </a:r>
            <a:r>
              <a:rPr lang="en-US" sz="2800" dirty="0"/>
              <a:t> </a:t>
            </a:r>
            <a:r>
              <a:rPr lang="en-US" sz="2800" dirty="0" err="1"/>
              <a:t>mogelijk</a:t>
            </a:r>
            <a:r>
              <a:rPr lang="en-US" sz="2800" dirty="0"/>
              <a:t> is </a:t>
            </a:r>
            <a:r>
              <a:rPr lang="en-US" sz="2800" dirty="0" err="1"/>
              <a:t>ingevuld</a:t>
            </a:r>
            <a:r>
              <a:rPr lang="en-US" sz="2800" dirty="0"/>
              <a:t>!</a:t>
            </a:r>
          </a:p>
          <a:p>
            <a:endParaRPr lang="en-US" sz="2800" dirty="0"/>
          </a:p>
          <a:p>
            <a:r>
              <a:rPr lang="en-US" sz="2800" dirty="0"/>
              <a:t>						</a:t>
            </a:r>
            <a:r>
              <a:rPr lang="en-US" sz="2800" dirty="0" err="1"/>
              <a:t>Veel</a:t>
            </a:r>
            <a:r>
              <a:rPr lang="en-US" sz="2800" dirty="0"/>
              <a:t> </a:t>
            </a:r>
            <a:r>
              <a:rPr lang="en-US" sz="2800" dirty="0" err="1"/>
              <a:t>succes</a:t>
            </a:r>
            <a:r>
              <a:rPr lang="en-US" sz="2800" dirty="0"/>
              <a:t>!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55033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el 6"/>
          <p:cNvSpPr>
            <a:spLocks noGrp="1"/>
          </p:cNvSpPr>
          <p:nvPr>
            <p:ph type="subTitle" idx="1"/>
          </p:nvPr>
        </p:nvSpPr>
        <p:spPr>
          <a:xfrm>
            <a:off x="2661781" y="328098"/>
            <a:ext cx="3286961" cy="404675"/>
          </a:xfrm>
        </p:spPr>
        <p:txBody>
          <a:bodyPr/>
          <a:lstStyle/>
          <a:p>
            <a:r>
              <a:rPr lang="nl-NL" sz="3200" dirty="0">
                <a:solidFill>
                  <a:schemeClr val="bg1"/>
                </a:solidFill>
              </a:rPr>
              <a:t>Even voorstellen</a:t>
            </a:r>
          </a:p>
        </p:txBody>
      </p:sp>
      <p:pic>
        <p:nvPicPr>
          <p:cNvPr id="4" name="Picture 2" descr="C:\Users\weizenga\AppData\Local\Microsoft\Windows\Temporary Internet Files\Content.Outlook\M1TGT9EA\Hanneke_24012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0" y="1008988"/>
            <a:ext cx="2759049" cy="36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FormEntityImage_ImagePreview_AccessibilityLabel">
            <a:extLst>
              <a:ext uri="{FF2B5EF4-FFF2-40B4-BE49-F238E27FC236}">
                <a16:creationId xmlns:a16="http://schemas.microsoft.com/office/drawing/2014/main" id="{690F2277-03E6-A9AE-D23E-5C0B1FF881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FormEntityImage_ImagePreview_AccessibilityLabel">
            <a:extLst>
              <a:ext uri="{FF2B5EF4-FFF2-40B4-BE49-F238E27FC236}">
                <a16:creationId xmlns:a16="http://schemas.microsoft.com/office/drawing/2014/main" id="{1D335D2D-49D2-065F-8861-0F365A522C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 descr="Afbeelding met Menselijk gezicht, persoon, glimlach, Voorhoofd&#10;&#10;Automatisch gegenereerde beschrijving">
            <a:extLst>
              <a:ext uri="{FF2B5EF4-FFF2-40B4-BE49-F238E27FC236}">
                <a16:creationId xmlns:a16="http://schemas.microsoft.com/office/drawing/2014/main" id="{041A323E-1156-4F09-7808-E6F3CF3A7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191" y="4458006"/>
            <a:ext cx="2059617" cy="1791221"/>
          </a:xfrm>
          <a:prstGeom prst="rect">
            <a:avLst/>
          </a:prstGeom>
        </p:spPr>
      </p:pic>
      <p:pic>
        <p:nvPicPr>
          <p:cNvPr id="9" name="Afbeelding 8" descr="Afbeelding met persoon, Menselijk gezicht, glimlach, portret&#10;&#10;Automatisch gegenereerde beschrijving">
            <a:extLst>
              <a:ext uri="{FF2B5EF4-FFF2-40B4-BE49-F238E27FC236}">
                <a16:creationId xmlns:a16="http://schemas.microsoft.com/office/drawing/2014/main" id="{D290D90C-0BDA-6A12-4297-A4E483662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721" y="2598234"/>
            <a:ext cx="2123329" cy="3183520"/>
          </a:xfrm>
          <a:prstGeom prst="rect">
            <a:avLst/>
          </a:prstGeom>
        </p:spPr>
      </p:pic>
      <p:sp>
        <p:nvSpPr>
          <p:cNvPr id="8" name="Subtitel 6">
            <a:extLst>
              <a:ext uri="{FF2B5EF4-FFF2-40B4-BE49-F238E27FC236}">
                <a16:creationId xmlns:a16="http://schemas.microsoft.com/office/drawing/2014/main" id="{E3EDB932-5152-7059-7338-D88597E6F29A}"/>
              </a:ext>
            </a:extLst>
          </p:cNvPr>
          <p:cNvSpPr txBox="1">
            <a:spLocks/>
          </p:cNvSpPr>
          <p:nvPr/>
        </p:nvSpPr>
        <p:spPr>
          <a:xfrm>
            <a:off x="3605367" y="3006247"/>
            <a:ext cx="1929193" cy="13799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bg1">
                    <a:lumMod val="50000"/>
                  </a:schemeClr>
                </a:solidFill>
                <a:latin typeface="Segoe UI"/>
                <a:ea typeface="ＭＳ Ｐゴシック" charset="0"/>
                <a:cs typeface="Segoe UI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solidFill>
                  <a:schemeClr val="accent4">
                    <a:lumMod val="50000"/>
                  </a:schemeClr>
                </a:solidFill>
              </a:rPr>
              <a:t>Arnoud</a:t>
            </a:r>
            <a:br>
              <a:rPr lang="nl-NL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nl-NL" sz="3200" dirty="0">
                <a:solidFill>
                  <a:schemeClr val="accent4">
                    <a:lumMod val="50000"/>
                  </a:schemeClr>
                </a:solidFill>
              </a:rPr>
              <a:t>Klein Ikkink</a:t>
            </a:r>
          </a:p>
        </p:txBody>
      </p:sp>
      <p:sp>
        <p:nvSpPr>
          <p:cNvPr id="11" name="Subtitel 6">
            <a:extLst>
              <a:ext uri="{FF2B5EF4-FFF2-40B4-BE49-F238E27FC236}">
                <a16:creationId xmlns:a16="http://schemas.microsoft.com/office/drawing/2014/main" id="{799EB416-F28B-041C-5E05-0ED998B6E531}"/>
              </a:ext>
            </a:extLst>
          </p:cNvPr>
          <p:cNvSpPr txBox="1">
            <a:spLocks/>
          </p:cNvSpPr>
          <p:nvPr/>
        </p:nvSpPr>
        <p:spPr>
          <a:xfrm>
            <a:off x="3031017" y="1008989"/>
            <a:ext cx="1591087" cy="5361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bg1">
                    <a:lumMod val="50000"/>
                  </a:schemeClr>
                </a:solidFill>
                <a:latin typeface="Segoe UI"/>
                <a:ea typeface="ＭＳ Ｐゴシック" charset="0"/>
                <a:cs typeface="Segoe UI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solidFill>
                  <a:schemeClr val="accent4">
                    <a:lumMod val="50000"/>
                  </a:schemeClr>
                </a:solidFill>
              </a:rPr>
              <a:t>Hanneke Lankhof</a:t>
            </a:r>
          </a:p>
        </p:txBody>
      </p:sp>
      <p:sp>
        <p:nvSpPr>
          <p:cNvPr id="12" name="Subtitel 6">
            <a:extLst>
              <a:ext uri="{FF2B5EF4-FFF2-40B4-BE49-F238E27FC236}">
                <a16:creationId xmlns:a16="http://schemas.microsoft.com/office/drawing/2014/main" id="{0CBAE0EE-1589-1B9E-04D3-C09AD9CE701E}"/>
              </a:ext>
            </a:extLst>
          </p:cNvPr>
          <p:cNvSpPr txBox="1">
            <a:spLocks/>
          </p:cNvSpPr>
          <p:nvPr/>
        </p:nvSpPr>
        <p:spPr>
          <a:xfrm>
            <a:off x="6344721" y="1177447"/>
            <a:ext cx="2404709" cy="13716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bg1">
                    <a:lumMod val="50000"/>
                  </a:schemeClr>
                </a:solidFill>
                <a:latin typeface="Segoe UI"/>
                <a:ea typeface="ＭＳ Ｐゴシック" charset="0"/>
                <a:cs typeface="Segoe UI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solidFill>
                  <a:schemeClr val="accent4">
                    <a:lumMod val="50000"/>
                  </a:schemeClr>
                </a:solidFill>
              </a:rPr>
              <a:t>Monique</a:t>
            </a:r>
            <a:br>
              <a:rPr lang="nl-NL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nl-NL" sz="3200" dirty="0">
                <a:solidFill>
                  <a:schemeClr val="accent4">
                    <a:lumMod val="50000"/>
                  </a:schemeClr>
                </a:solidFill>
              </a:rPr>
              <a:t>van der Linden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5003" y="1654629"/>
            <a:ext cx="4451045" cy="656817"/>
          </a:xfrm>
        </p:spPr>
        <p:txBody>
          <a:bodyPr/>
          <a:lstStyle/>
          <a:p>
            <a:r>
              <a:rPr lang="en-US" dirty="0"/>
              <a:t>					</a:t>
            </a:r>
            <a:r>
              <a:rPr lang="en-US" b="1" dirty="0"/>
              <a:t>			Regio Utrecht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9548" y="2593298"/>
            <a:ext cx="4546481" cy="2044016"/>
          </a:xfrm>
        </p:spPr>
        <p:txBody>
          <a:bodyPr/>
          <a:lstStyle/>
          <a:p>
            <a:r>
              <a:rPr lang="en-US" sz="2400" dirty="0"/>
              <a:t>Grote regio</a:t>
            </a:r>
            <a:br>
              <a:rPr lang="en-US" sz="2400" dirty="0"/>
            </a:br>
            <a:r>
              <a:rPr lang="en-US" sz="2400" dirty="0" err="1"/>
              <a:t>opleidingsplekken</a:t>
            </a:r>
            <a:r>
              <a:rPr lang="en-US" sz="2400" dirty="0"/>
              <a:t> in </a:t>
            </a:r>
            <a:r>
              <a:rPr lang="en-US" sz="2400" dirty="0" err="1"/>
              <a:t>Zutphen</a:t>
            </a:r>
            <a:r>
              <a:rPr lang="en-US" sz="2400" dirty="0"/>
              <a:t>, </a:t>
            </a:r>
            <a:r>
              <a:rPr lang="en-US" sz="2400" dirty="0" err="1"/>
              <a:t>Harderwijk</a:t>
            </a:r>
            <a:r>
              <a:rPr lang="en-US" sz="2400" dirty="0"/>
              <a:t>, Wageningen, </a:t>
            </a:r>
            <a:r>
              <a:rPr lang="en-US" sz="2400" dirty="0" err="1"/>
              <a:t>Waalwijk</a:t>
            </a:r>
            <a:r>
              <a:rPr lang="en-US" sz="2400" dirty="0"/>
              <a:t>, Schoonhoven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natuurlijk</a:t>
            </a:r>
            <a:r>
              <a:rPr lang="en-US" sz="2400" dirty="0"/>
              <a:t> Utrecht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nabije</a:t>
            </a:r>
            <a:r>
              <a:rPr lang="en-US" sz="2400" dirty="0"/>
              <a:t> </a:t>
            </a:r>
            <a:r>
              <a:rPr lang="en-US" sz="2400" dirty="0" err="1"/>
              <a:t>omgeving</a:t>
            </a:r>
            <a:endParaRPr lang="nl-NL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5FB6B-23D7-35BF-3425-FBBA2F54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629" y="163113"/>
            <a:ext cx="3298372" cy="46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7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528" y="1534884"/>
            <a:ext cx="8958943" cy="632119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200" b="1" dirty="0" err="1"/>
              <a:t>Opleiders</a:t>
            </a:r>
            <a:r>
              <a:rPr lang="en-US" sz="3200" b="1" dirty="0"/>
              <a:t> </a:t>
            </a:r>
            <a:r>
              <a:rPr lang="en-US" sz="3200" b="1" dirty="0" err="1"/>
              <a:t>en</a:t>
            </a:r>
            <a:r>
              <a:rPr lang="en-US" sz="3200" b="1" dirty="0"/>
              <a:t> </a:t>
            </a:r>
            <a:r>
              <a:rPr lang="en-US" sz="3200" b="1" dirty="0" err="1"/>
              <a:t>aios</a:t>
            </a:r>
            <a:r>
              <a:rPr lang="en-US" sz="3200" b="1" dirty="0"/>
              <a:t> </a:t>
            </a:r>
            <a:r>
              <a:rPr lang="en-US" sz="3200" b="1" dirty="0" err="1"/>
              <a:t>worden</a:t>
            </a:r>
            <a:r>
              <a:rPr lang="en-US" sz="3200" b="1" dirty="0"/>
              <a:t> in 4 </a:t>
            </a:r>
            <a:r>
              <a:rPr lang="en-US" sz="3200" b="1" dirty="0" err="1"/>
              <a:t>regio’s</a:t>
            </a:r>
            <a:r>
              <a:rPr lang="en-US" sz="3200" b="1" dirty="0"/>
              <a:t> </a:t>
            </a:r>
            <a:r>
              <a:rPr lang="en-US" sz="3200" b="1" dirty="0" err="1"/>
              <a:t>verdeeld</a:t>
            </a:r>
            <a:endParaRPr lang="nl-NL" sz="32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70624" y="2499610"/>
            <a:ext cx="7402749" cy="1858780"/>
          </a:xfrm>
        </p:spPr>
        <p:txBody>
          <a:bodyPr/>
          <a:lstStyle/>
          <a:p>
            <a:r>
              <a:rPr lang="en-US" dirty="0" err="1"/>
              <a:t>Hierbij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gekeken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de </a:t>
            </a:r>
            <a:r>
              <a:rPr lang="en-US" dirty="0" err="1"/>
              <a:t>aios</a:t>
            </a:r>
            <a:r>
              <a:rPr lang="en-US" dirty="0"/>
              <a:t> </a:t>
            </a:r>
            <a:r>
              <a:rPr lang="en-US" dirty="0" err="1"/>
              <a:t>woont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aios</a:t>
            </a:r>
            <a:r>
              <a:rPr lang="en-US" dirty="0"/>
              <a:t> die in Utrecht </a:t>
            </a:r>
            <a:r>
              <a:rPr lang="en-US" dirty="0" err="1"/>
              <a:t>wonen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opleiders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1e of 3e </a:t>
            </a:r>
            <a:r>
              <a:rPr lang="en-US" dirty="0" err="1"/>
              <a:t>jaar</a:t>
            </a:r>
            <a:r>
              <a:rPr lang="en-US" dirty="0"/>
              <a:t> is de </a:t>
            </a:r>
            <a:r>
              <a:rPr lang="en-US" dirty="0" err="1"/>
              <a:t>kans</a:t>
            </a:r>
            <a:r>
              <a:rPr lang="en-US" dirty="0"/>
              <a:t> </a:t>
            </a:r>
            <a:r>
              <a:rPr lang="en-US" dirty="0" err="1"/>
              <a:t>groot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wat </a:t>
            </a:r>
            <a:r>
              <a:rPr lang="en-US" dirty="0" err="1"/>
              <a:t>verder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zit.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94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3671" y="1274164"/>
            <a:ext cx="7657517" cy="623529"/>
          </a:xfrm>
        </p:spPr>
        <p:txBody>
          <a:bodyPr/>
          <a:lstStyle/>
          <a:p>
            <a:r>
              <a:rPr lang="en-US" dirty="0"/>
              <a:t>					</a:t>
            </a:r>
            <a:r>
              <a:rPr lang="en-US" sz="4400" b="1" dirty="0"/>
              <a:t>Matchmaker</a:t>
            </a:r>
            <a:endParaRPr lang="nl-NL" sz="44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1000" y="1835063"/>
            <a:ext cx="8403771" cy="287472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Planning: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Vanaf</a:t>
            </a:r>
            <a:r>
              <a:rPr lang="en-US" dirty="0"/>
              <a:t> nu </a:t>
            </a:r>
            <a:r>
              <a:rPr lang="en-US" dirty="0" err="1"/>
              <a:t>profiel</a:t>
            </a:r>
            <a:r>
              <a:rPr lang="en-US" dirty="0"/>
              <a:t> </a:t>
            </a:r>
            <a:r>
              <a:rPr lang="en-US" dirty="0" err="1"/>
              <a:t>invullen</a:t>
            </a:r>
            <a:r>
              <a:rPr lang="en-US" dirty="0"/>
              <a:t>,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zo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volledig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gedaan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 t/m 16 </a:t>
            </a:r>
            <a:r>
              <a:rPr lang="en-US" dirty="0" err="1"/>
              <a:t>juni</a:t>
            </a:r>
            <a:r>
              <a:rPr lang="en-US" dirty="0"/>
              <a:t> ranking </a:t>
            </a:r>
            <a:r>
              <a:rPr lang="en-US" dirty="0" err="1"/>
              <a:t>geven</a:t>
            </a:r>
            <a:r>
              <a:rPr lang="en-US" dirty="0"/>
              <a:t> aan </a:t>
            </a:r>
            <a:r>
              <a:rPr lang="en-US" dirty="0" err="1"/>
              <a:t>opleider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21 </a:t>
            </a:r>
            <a:r>
              <a:rPr lang="en-US" dirty="0" err="1"/>
              <a:t>juni</a:t>
            </a:r>
            <a:r>
              <a:rPr lang="en-US" dirty="0"/>
              <a:t> </a:t>
            </a:r>
            <a:r>
              <a:rPr lang="en-US" dirty="0" err="1"/>
              <a:t>bekendmaking</a:t>
            </a:r>
            <a:r>
              <a:rPr lang="en-US" dirty="0"/>
              <a:t> met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opleiders</a:t>
            </a:r>
            <a:r>
              <a:rPr lang="en-US" dirty="0"/>
              <a:t> je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kennismaken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21 </a:t>
            </a:r>
            <a:r>
              <a:rPr lang="en-US" dirty="0" err="1"/>
              <a:t>juni</a:t>
            </a:r>
            <a:r>
              <a:rPr lang="en-US" dirty="0"/>
              <a:t> t/m 14 </a:t>
            </a:r>
            <a:r>
              <a:rPr lang="en-US" dirty="0" err="1"/>
              <a:t>juli</a:t>
            </a:r>
            <a:r>
              <a:rPr lang="en-US" dirty="0"/>
              <a:t> </a:t>
            </a:r>
            <a:r>
              <a:rPr lang="en-US" dirty="0" err="1"/>
              <a:t>kennismakingsgesprekken</a:t>
            </a:r>
            <a:r>
              <a:rPr lang="en-US" dirty="0"/>
              <a:t> in de </a:t>
            </a:r>
            <a:r>
              <a:rPr lang="en-US" dirty="0" err="1"/>
              <a:t>praktijk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Rond</a:t>
            </a:r>
            <a:r>
              <a:rPr lang="en-US" dirty="0"/>
              <a:t> 19 </a:t>
            </a:r>
            <a:r>
              <a:rPr lang="en-US" dirty="0" err="1"/>
              <a:t>juli</a:t>
            </a:r>
            <a:r>
              <a:rPr lang="en-US" dirty="0"/>
              <a:t> definitive </a:t>
            </a:r>
            <a:r>
              <a:rPr lang="en-US" dirty="0" err="1"/>
              <a:t>indeling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32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8440" y="1573967"/>
            <a:ext cx="7402748" cy="614597"/>
          </a:xfrm>
        </p:spPr>
        <p:txBody>
          <a:bodyPr/>
          <a:lstStyle/>
          <a:p>
            <a:r>
              <a:rPr lang="en-US" dirty="0"/>
              <a:t>			</a:t>
            </a:r>
            <a:r>
              <a:rPr lang="en-US" sz="4400" b="1" dirty="0" err="1"/>
              <a:t>Ranken</a:t>
            </a:r>
            <a:r>
              <a:rPr lang="en-US" sz="4400" b="1" dirty="0"/>
              <a:t> </a:t>
            </a:r>
            <a:r>
              <a:rPr lang="en-US" sz="4400" b="1" dirty="0" err="1"/>
              <a:t>opleiders</a:t>
            </a:r>
            <a:endParaRPr lang="nl-NL" sz="44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18439" y="2548328"/>
            <a:ext cx="7402749" cy="2151690"/>
          </a:xfrm>
        </p:spPr>
        <p:txBody>
          <a:bodyPr/>
          <a:lstStyle/>
          <a:p>
            <a:r>
              <a:rPr lang="en-US" sz="2400" dirty="0" err="1"/>
              <a:t>Alle</a:t>
            </a:r>
            <a:r>
              <a:rPr lang="en-US" sz="2400" dirty="0"/>
              <a:t> 12 </a:t>
            </a:r>
            <a:r>
              <a:rPr lang="en-US" sz="2400" dirty="0" err="1"/>
              <a:t>opleiders</a:t>
            </a:r>
            <a:r>
              <a:rPr lang="en-US" sz="2400" dirty="0"/>
              <a:t> </a:t>
            </a:r>
            <a:r>
              <a:rPr lang="en-US" sz="2400" dirty="0" err="1"/>
              <a:t>moeten</a:t>
            </a:r>
            <a:r>
              <a:rPr lang="en-US" sz="2400" dirty="0"/>
              <a:t> </a:t>
            </a:r>
            <a:r>
              <a:rPr lang="en-US" sz="2400" dirty="0" err="1"/>
              <a:t>gerankt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r>
              <a:rPr lang="en-US" sz="2400" dirty="0"/>
              <a:t> van 1 t/m 12, </a:t>
            </a:r>
            <a:r>
              <a:rPr lang="en-US" sz="2400" dirty="0" err="1"/>
              <a:t>wanneer</a:t>
            </a:r>
            <a:r>
              <a:rPr lang="en-US" sz="2400" dirty="0"/>
              <a:t> je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doet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uitgerekend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r>
              <a:rPr lang="en-US" sz="2400" dirty="0"/>
              <a:t> met </a:t>
            </a:r>
            <a:r>
              <a:rPr lang="en-US" sz="2400" dirty="0" err="1"/>
              <a:t>welke</a:t>
            </a:r>
            <a:r>
              <a:rPr lang="en-US" sz="2400" dirty="0"/>
              <a:t> </a:t>
            </a:r>
            <a:r>
              <a:rPr lang="en-US" sz="2400" dirty="0" err="1"/>
              <a:t>opleider</a:t>
            </a:r>
            <a:r>
              <a:rPr lang="en-US" sz="2400" dirty="0"/>
              <a:t> je </a:t>
            </a:r>
            <a:r>
              <a:rPr lang="en-US" sz="2400" dirty="0" err="1"/>
              <a:t>gaat</a:t>
            </a:r>
            <a:r>
              <a:rPr lang="en-US" sz="2400" dirty="0"/>
              <a:t> </a:t>
            </a:r>
            <a:r>
              <a:rPr lang="en-US" sz="2400" dirty="0" err="1"/>
              <a:t>kennismaken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Met 4 </a:t>
            </a:r>
            <a:r>
              <a:rPr lang="en-US" sz="2400" dirty="0" err="1"/>
              <a:t>opleiders</a:t>
            </a:r>
            <a:r>
              <a:rPr lang="en-US" sz="2400" dirty="0"/>
              <a:t> </a:t>
            </a:r>
            <a:r>
              <a:rPr lang="en-US" sz="2400" dirty="0" err="1"/>
              <a:t>ga</a:t>
            </a:r>
            <a:r>
              <a:rPr lang="en-US" sz="2400" dirty="0"/>
              <a:t> je </a:t>
            </a:r>
            <a:r>
              <a:rPr lang="en-US" sz="2400" dirty="0" err="1"/>
              <a:t>kennismaken</a:t>
            </a:r>
            <a:r>
              <a:rPr lang="en-US" sz="2400" dirty="0"/>
              <a:t> in de </a:t>
            </a:r>
            <a:r>
              <a:rPr lang="en-US" sz="2400" dirty="0" err="1"/>
              <a:t>praktijk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3895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123524" y="1277656"/>
            <a:ext cx="6097664" cy="782876"/>
          </a:xfrm>
        </p:spPr>
        <p:txBody>
          <a:bodyPr/>
          <a:lstStyle/>
          <a:p>
            <a:r>
              <a:rPr lang="nl-NL" sz="6000" b="1" dirty="0"/>
              <a:t>	</a:t>
            </a:r>
            <a:r>
              <a:rPr lang="nl-NL" sz="4400" b="1" dirty="0"/>
              <a:t>Matching</a:t>
            </a:r>
          </a:p>
        </p:txBody>
      </p:sp>
      <p:sp>
        <p:nvSpPr>
          <p:cNvPr id="7" name="Subtitel 6"/>
          <p:cNvSpPr>
            <a:spLocks noGrp="1"/>
          </p:cNvSpPr>
          <p:nvPr>
            <p:ph type="subTitle" idx="1"/>
          </p:nvPr>
        </p:nvSpPr>
        <p:spPr>
          <a:xfrm>
            <a:off x="818439" y="2611678"/>
            <a:ext cx="7402749" cy="1127341"/>
          </a:xfrm>
        </p:spPr>
        <p:txBody>
          <a:bodyPr/>
          <a:lstStyle/>
          <a:p>
            <a:r>
              <a:rPr lang="nl-NL" sz="3600" i="1" dirty="0"/>
              <a:t>Hoe vul ik mijn voorkeurslijst in na de gesprekken?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84419" y="1753849"/>
            <a:ext cx="7336769" cy="2974726"/>
          </a:xfrm>
        </p:spPr>
        <p:txBody>
          <a:bodyPr/>
          <a:lstStyle/>
          <a:p>
            <a:r>
              <a:rPr lang="en-US" sz="2400" dirty="0"/>
              <a:t>Je </a:t>
            </a:r>
            <a:r>
              <a:rPr lang="en-US" sz="2400" dirty="0" err="1"/>
              <a:t>kunt</a:t>
            </a:r>
            <a:r>
              <a:rPr lang="en-US" sz="2400" dirty="0"/>
              <a:t> de </a:t>
            </a:r>
            <a:r>
              <a:rPr lang="en-US" sz="2400" dirty="0" err="1"/>
              <a:t>cijfers</a:t>
            </a:r>
            <a:r>
              <a:rPr lang="en-US" sz="2400" dirty="0"/>
              <a:t> 1 t/m 4 </a:t>
            </a:r>
            <a:r>
              <a:rPr lang="en-US" sz="2400" dirty="0" err="1"/>
              <a:t>gebruiken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1 is je 1e </a:t>
            </a:r>
            <a:r>
              <a:rPr lang="en-US" sz="2400" dirty="0" err="1"/>
              <a:t>keus</a:t>
            </a:r>
            <a:endParaRPr lang="en-US" sz="2400" dirty="0"/>
          </a:p>
          <a:p>
            <a:r>
              <a:rPr lang="en-US" sz="2400" dirty="0"/>
              <a:t>4 is je </a:t>
            </a:r>
            <a:r>
              <a:rPr lang="en-US" sz="2400" dirty="0" err="1"/>
              <a:t>laatste</a:t>
            </a:r>
            <a:r>
              <a:rPr lang="en-US" sz="2400" dirty="0"/>
              <a:t> </a:t>
            </a:r>
            <a:r>
              <a:rPr lang="en-US" sz="2400" dirty="0" err="1"/>
              <a:t>keus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mag je 1 x </a:t>
            </a:r>
            <a:r>
              <a:rPr lang="en-US" sz="2400" dirty="0" err="1"/>
              <a:t>gebruiken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Je mag </a:t>
            </a:r>
            <a:r>
              <a:rPr lang="en-US" sz="2400" dirty="0" err="1"/>
              <a:t>ook</a:t>
            </a:r>
            <a:r>
              <a:rPr lang="en-US" sz="2400" dirty="0"/>
              <a:t> </a:t>
            </a:r>
            <a:r>
              <a:rPr lang="en-US" sz="2400" dirty="0" err="1"/>
              <a:t>bijv</a:t>
            </a:r>
            <a:r>
              <a:rPr lang="en-US" sz="2400" dirty="0"/>
              <a:t> 2 x de 1 </a:t>
            </a:r>
            <a:r>
              <a:rPr lang="en-US" sz="2400" dirty="0" err="1"/>
              <a:t>en</a:t>
            </a:r>
            <a:r>
              <a:rPr lang="en-US" sz="2400" dirty="0"/>
              <a:t> 2 x de 2 </a:t>
            </a:r>
            <a:r>
              <a:rPr lang="en-US" sz="2400" dirty="0" err="1"/>
              <a:t>gebruiken</a:t>
            </a:r>
            <a:r>
              <a:rPr lang="en-US" sz="2400" dirty="0"/>
              <a:t> of</a:t>
            </a:r>
          </a:p>
          <a:p>
            <a:r>
              <a:rPr lang="en-US" sz="2400" dirty="0"/>
              <a:t>1 x de 1 , 1 x de 2 </a:t>
            </a:r>
            <a:r>
              <a:rPr lang="en-US" sz="2400" dirty="0" err="1"/>
              <a:t>en</a:t>
            </a:r>
            <a:r>
              <a:rPr lang="en-US" sz="2400" dirty="0"/>
              <a:t> 2 x de 3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8361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8440" y="1546964"/>
            <a:ext cx="7402748" cy="1052187"/>
          </a:xfrm>
        </p:spPr>
        <p:txBody>
          <a:bodyPr/>
          <a:lstStyle/>
          <a:p>
            <a:r>
              <a:rPr lang="en-US" sz="2800" dirty="0"/>
              <a:t>Hoe </a:t>
            </a:r>
            <a:r>
              <a:rPr lang="en-US" sz="2800" dirty="0" err="1"/>
              <a:t>worden</a:t>
            </a:r>
            <a:r>
              <a:rPr lang="en-US" sz="2800" dirty="0"/>
              <a:t> de ranking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gesprekken</a:t>
            </a:r>
            <a:r>
              <a:rPr lang="en-US" sz="2800" dirty="0"/>
              <a:t> </a:t>
            </a:r>
            <a:r>
              <a:rPr lang="en-US" sz="2800" dirty="0" err="1"/>
              <a:t>bepaald</a:t>
            </a:r>
            <a:r>
              <a:rPr lang="en-US" sz="2800" dirty="0"/>
              <a:t>?</a:t>
            </a:r>
            <a:endParaRPr lang="nl-NL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18439" y="3072984"/>
            <a:ext cx="7402749" cy="1627034"/>
          </a:xfrm>
        </p:spPr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algoritme</a:t>
            </a:r>
            <a:r>
              <a:rPr lang="en-US" dirty="0"/>
              <a:t> </a:t>
            </a:r>
            <a:r>
              <a:rPr lang="en-US" dirty="0" err="1"/>
              <a:t>rekent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met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opleiders</a:t>
            </a:r>
            <a:r>
              <a:rPr lang="en-US" dirty="0"/>
              <a:t> je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kennismaken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opleider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de </a:t>
            </a:r>
            <a:r>
              <a:rPr lang="en-US" dirty="0" err="1"/>
              <a:t>gesprekken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geplaatst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algoritme</a:t>
            </a:r>
            <a:r>
              <a:rPr lang="en-US" dirty="0"/>
              <a:t> </a:t>
            </a:r>
            <a:r>
              <a:rPr lang="en-US" dirty="0" err="1"/>
              <a:t>houdt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met de scores van de hele </a:t>
            </a:r>
            <a:r>
              <a:rPr lang="en-US" dirty="0" err="1"/>
              <a:t>groep</a:t>
            </a:r>
            <a:r>
              <a:rPr lang="en-US" dirty="0"/>
              <a:t>, het is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groepsprocess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3667925"/>
      </p:ext>
    </p:extLst>
  </p:cSld>
  <p:clrMapOvr>
    <a:masterClrMapping/>
  </p:clrMapOvr>
</p:sld>
</file>

<file path=ppt/theme/theme1.xml><?xml version="1.0" encoding="utf-8"?>
<a:theme xmlns:a="http://schemas.openxmlformats.org/drawingml/2006/main" name="UMC Julius Huisartsopleiding 4-3 NED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5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27E74A7E5F6043B2784BF835AF4B92" ma:contentTypeVersion="4" ma:contentTypeDescription="Create a new document." ma:contentTypeScope="" ma:versionID="3d0355f8185d890263c5374807b5881a">
  <xsd:schema xmlns:xsd="http://www.w3.org/2001/XMLSchema" xmlns:xs="http://www.w3.org/2001/XMLSchema" xmlns:p="http://schemas.microsoft.com/office/2006/metadata/properties" xmlns:ns2="c3e1791d-ec7b-49cd-b075-89b8d21c181e" targetNamespace="http://schemas.microsoft.com/office/2006/metadata/properties" ma:root="true" ma:fieldsID="7cefcb94c93a721ec82794966f4770a1" ns2:_="">
    <xsd:import namespace="c3e1791d-ec7b-49cd-b075-89b8d21c18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1791d-ec7b-49cd-b075-89b8d21c18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2EFC92-EBA6-4FE2-9086-E90554E1AE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1791d-ec7b-49cd-b075-89b8d21c18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EBA584-6C95-4A7D-B6C2-4D3974B115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337</Words>
  <Application>Microsoft Office PowerPoint</Application>
  <PresentationFormat>Diavoorstelling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Myriad Pro</vt:lpstr>
      <vt:lpstr>Segoe UI</vt:lpstr>
      <vt:lpstr>UMC Julius Huisartsopleiding 4-3 NED</vt:lpstr>
      <vt:lpstr>7_Standaardthema</vt:lpstr>
      <vt:lpstr>15_Standaardthema</vt:lpstr>
      <vt:lpstr>      Welkom</vt:lpstr>
      <vt:lpstr>PowerPoint-presentatie</vt:lpstr>
      <vt:lpstr>        Regio Utrecht</vt:lpstr>
      <vt:lpstr>    Opleiders en aios worden in 4 regio’s verdeeld</vt:lpstr>
      <vt:lpstr>     Matchmaker</vt:lpstr>
      <vt:lpstr>   Ranken opleiders</vt:lpstr>
      <vt:lpstr> Matching</vt:lpstr>
      <vt:lpstr>PowerPoint-presentatie</vt:lpstr>
      <vt:lpstr>Hoe worden de ranking en gesprekken bepaald?</vt:lpstr>
      <vt:lpstr>PowerPoint-presentatie</vt:lpstr>
    </vt:vector>
  </TitlesOfParts>
  <Company>UMC UTRECHT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Erwin van der Louw</dc:creator>
  <cp:lastModifiedBy>Lieberwerth, N. (Nicole)</cp:lastModifiedBy>
  <cp:revision>125</cp:revision>
  <dcterms:created xsi:type="dcterms:W3CDTF">2014-09-12T13:51:00Z</dcterms:created>
  <dcterms:modified xsi:type="dcterms:W3CDTF">2024-05-30T13:35:34Z</dcterms:modified>
</cp:coreProperties>
</file>