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22" r:id="rId2"/>
  </p:sldMasterIdLst>
  <p:notesMasterIdLst>
    <p:notesMasterId r:id="rId31"/>
  </p:notesMasterIdLst>
  <p:sldIdLst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6" r:id="rId12"/>
    <p:sldId id="271" r:id="rId13"/>
    <p:sldId id="272" r:id="rId14"/>
    <p:sldId id="273" r:id="rId15"/>
    <p:sldId id="274" r:id="rId16"/>
    <p:sldId id="275" r:id="rId17"/>
    <p:sldId id="282" r:id="rId18"/>
    <p:sldId id="277" r:id="rId19"/>
    <p:sldId id="278" r:id="rId20"/>
    <p:sldId id="279" r:id="rId21"/>
    <p:sldId id="280" r:id="rId22"/>
    <p:sldId id="281" r:id="rId23"/>
    <p:sldId id="290" r:id="rId24"/>
    <p:sldId id="284" r:id="rId25"/>
    <p:sldId id="285" r:id="rId26"/>
    <p:sldId id="286" r:id="rId27"/>
    <p:sldId id="287" r:id="rId28"/>
    <p:sldId id="288" r:id="rId29"/>
    <p:sldId id="289" r:id="rId30"/>
  </p:sldIdLst>
  <p:sldSz cx="9144000" cy="6858000" type="screen4x3"/>
  <p:notesSz cx="6858000" cy="9144000"/>
  <p:defaultTextStyle>
    <a:defPPr>
      <a:defRPr lang="nl-NL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DFF12-CF1F-43B9-99BE-C0EE80FABFAB}" type="datetimeFigureOut">
              <a:rPr lang="nl-NL" smtClean="0"/>
              <a:t>17-2-2016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5F16B5-CB41-4BE7-B90A-8DEF2B53BBD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7064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Juist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159F9B-285A-4EC2-8B91-E85D6A1F7D20}" type="slidenum">
              <a:rPr lang="de-DE" smtClean="0"/>
              <a:t>17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Onjuist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159F9B-285A-4EC2-8B91-E85D6A1F7D20}" type="slidenum">
              <a:rPr lang="de-DE" smtClean="0"/>
              <a:t>19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Onjuist:</a:t>
            </a:r>
            <a:r>
              <a:rPr lang="de-DE" baseline="0" dirty="0" smtClean="0"/>
              <a:t> bij GFR &lt; 60 in combinatie met een verhoogd PTH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159F9B-285A-4EC2-8B91-E85D6A1F7D20}" type="slidenum">
              <a:rPr lang="de-DE" smtClean="0"/>
              <a:t>20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2" descr="onderzoek achtergrond 4-3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1938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el 1"/>
          <p:cNvSpPr>
            <a:spLocks noGrp="1"/>
          </p:cNvSpPr>
          <p:nvPr>
            <p:ph type="ctrTitle"/>
          </p:nvPr>
        </p:nvSpPr>
        <p:spPr>
          <a:xfrm>
            <a:off x="914400" y="2451217"/>
            <a:ext cx="7402748" cy="782344"/>
          </a:xfrm>
          <a:prstGeom prst="rect">
            <a:avLst/>
          </a:prstGeom>
        </p:spPr>
        <p:txBody>
          <a:bodyPr/>
          <a:lstStyle>
            <a:lvl1pPr>
              <a:defRPr sz="3500" b="1" i="0" cap="none">
                <a:solidFill>
                  <a:schemeClr val="bg1"/>
                </a:solidFill>
                <a:latin typeface="Segoe UI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7" name="Subtitel 2"/>
          <p:cNvSpPr>
            <a:spLocks noGrp="1"/>
          </p:cNvSpPr>
          <p:nvPr>
            <p:ph type="subTitle" idx="1"/>
          </p:nvPr>
        </p:nvSpPr>
        <p:spPr>
          <a:xfrm>
            <a:off x="914399" y="3233561"/>
            <a:ext cx="7402749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 baseline="0">
                <a:solidFill>
                  <a:schemeClr val="bg1"/>
                </a:solidFill>
                <a:latin typeface="Segoe UI"/>
                <a:cs typeface="Segoe U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9144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>
              <a:defRPr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2933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1" descr="41556_UMCU_PPT_subtro-4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1807970"/>
            <a:ext cx="7402748" cy="667890"/>
          </a:xfrm>
          <a:prstGeom prst="rect">
            <a:avLst/>
          </a:prstGeom>
        </p:spPr>
        <p:txBody>
          <a:bodyPr/>
          <a:lstStyle>
            <a:lvl1pPr>
              <a:defRPr sz="3000" b="1" i="0" cap="none">
                <a:solidFill>
                  <a:schemeClr val="tx2"/>
                </a:solidFill>
                <a:latin typeface="Segoe UI"/>
              </a:defRPr>
            </a:lvl1pPr>
          </a:lstStyle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914399" y="2673769"/>
            <a:ext cx="7402749" cy="275554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 baseline="0">
                <a:solidFill>
                  <a:schemeClr val="accent6"/>
                </a:solidFill>
                <a:latin typeface="Segoe UI"/>
                <a:cs typeface="Segoe U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titelstijl van het model te bewerken</a:t>
            </a:r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914400" y="6173788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Segoe UI"/>
              </a:defRPr>
            </a:lvl1pPr>
          </a:lstStyle>
          <a:p>
            <a:pPr>
              <a:defRPr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89495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9620" y="371690"/>
            <a:ext cx="7543260" cy="817022"/>
          </a:xfrm>
          <a:prstGeom prst="rect">
            <a:avLst/>
          </a:prstGeom>
        </p:spPr>
        <p:txBody>
          <a:bodyPr/>
          <a:lstStyle>
            <a:lvl1pPr>
              <a:defRPr sz="2800" b="1" i="0">
                <a:latin typeface="Segoe UI"/>
              </a:defRPr>
            </a:lvl1pPr>
          </a:lstStyle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39620" y="1291082"/>
            <a:ext cx="7543260" cy="4236396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</a:lstStyle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739775" y="6173788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Segoe UI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9018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inhoud 3"/>
          <p:cNvSpPr>
            <a:spLocks noGrp="1"/>
          </p:cNvSpPr>
          <p:nvPr>
            <p:ph sz="half" idx="13"/>
          </p:nvPr>
        </p:nvSpPr>
        <p:spPr>
          <a:xfrm>
            <a:off x="725819" y="1291446"/>
            <a:ext cx="3665166" cy="4274226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</p:txBody>
      </p:sp>
      <p:sp>
        <p:nvSpPr>
          <p:cNvPr id="10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619045" y="1291446"/>
            <a:ext cx="3665166" cy="4274226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739620" y="371690"/>
            <a:ext cx="7543260" cy="817022"/>
          </a:xfrm>
          <a:prstGeom prst="rect">
            <a:avLst/>
          </a:prstGeom>
        </p:spPr>
        <p:txBody>
          <a:bodyPr/>
          <a:lstStyle>
            <a:lvl1pPr>
              <a:defRPr sz="2800" b="1" i="0">
                <a:latin typeface="Segoe UI"/>
              </a:defRPr>
            </a:lvl1pPr>
          </a:lstStyle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5"/>
          <p:cNvSpPr>
            <a:spLocks noGrp="1"/>
          </p:cNvSpPr>
          <p:nvPr>
            <p:ph type="ftr" sz="quarter" idx="15"/>
          </p:nvPr>
        </p:nvSpPr>
        <p:spPr>
          <a:xfrm>
            <a:off x="725488" y="6173788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4659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39620" y="1302089"/>
            <a:ext cx="3668409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739620" y="2028320"/>
            <a:ext cx="3668409" cy="3445551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</p:txBody>
      </p:sp>
      <p:sp>
        <p:nvSpPr>
          <p:cNvPr id="10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4619875" y="1302089"/>
            <a:ext cx="3668409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</p:txBody>
      </p:sp>
      <p:sp>
        <p:nvSpPr>
          <p:cNvPr id="11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619875" y="2028320"/>
            <a:ext cx="3668409" cy="3445551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Segoe UI"/>
              </a:defRPr>
            </a:lvl1pPr>
            <a:lvl2pPr>
              <a:defRPr sz="1800">
                <a:latin typeface="Segoe UI"/>
              </a:defRPr>
            </a:lvl2pPr>
            <a:lvl3pPr>
              <a:defRPr sz="1600">
                <a:latin typeface="Segoe UI"/>
              </a:defRPr>
            </a:lvl3pPr>
            <a:lvl4pPr>
              <a:defRPr sz="1600">
                <a:latin typeface="Segoe UI"/>
              </a:defRPr>
            </a:lvl4pPr>
            <a:lvl5pPr>
              <a:defRPr sz="1600">
                <a:latin typeface="Segoe U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739620" y="371690"/>
            <a:ext cx="7543260" cy="817022"/>
          </a:xfrm>
          <a:prstGeom prst="rect">
            <a:avLst/>
          </a:prstGeom>
        </p:spPr>
        <p:txBody>
          <a:bodyPr/>
          <a:lstStyle>
            <a:lvl1pPr>
              <a:defRPr sz="2800" b="1" i="0">
                <a:latin typeface="Segoe UI"/>
              </a:defRPr>
            </a:lvl1pPr>
          </a:lstStyle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7" name="Tijdelijke aanduiding voor voettekst 7"/>
          <p:cNvSpPr>
            <a:spLocks noGrp="1"/>
          </p:cNvSpPr>
          <p:nvPr>
            <p:ph type="ftr" sz="quarter" idx="15"/>
          </p:nvPr>
        </p:nvSpPr>
        <p:spPr>
          <a:xfrm>
            <a:off x="739775" y="6173788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9889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inhoud 3"/>
          <p:cNvSpPr>
            <a:spLocks noGrp="1"/>
          </p:cNvSpPr>
          <p:nvPr>
            <p:ph sz="half" idx="16"/>
          </p:nvPr>
        </p:nvSpPr>
        <p:spPr>
          <a:xfrm>
            <a:off x="4631630" y="1303097"/>
            <a:ext cx="3665166" cy="2026054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</p:txBody>
      </p:sp>
      <p:sp>
        <p:nvSpPr>
          <p:cNvPr id="12" name="Tijdelijke aanduiding voor inhoud 3"/>
          <p:cNvSpPr>
            <a:spLocks noGrp="1"/>
          </p:cNvSpPr>
          <p:nvPr>
            <p:ph sz="half" idx="17"/>
          </p:nvPr>
        </p:nvSpPr>
        <p:spPr>
          <a:xfrm>
            <a:off x="4631630" y="3545864"/>
            <a:ext cx="3665166" cy="2026054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</p:txBody>
      </p:sp>
      <p:sp>
        <p:nvSpPr>
          <p:cNvPr id="13" name="Tijdelijke aanduiding voor afbeelding 3"/>
          <p:cNvSpPr>
            <a:spLocks noGrp="1"/>
          </p:cNvSpPr>
          <p:nvPr>
            <p:ph type="pic" sz="quarter" idx="19"/>
          </p:nvPr>
        </p:nvSpPr>
        <p:spPr>
          <a:xfrm>
            <a:off x="739620" y="3546809"/>
            <a:ext cx="3663950" cy="20256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14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39620" y="1310393"/>
            <a:ext cx="3663950" cy="20256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739620" y="371690"/>
            <a:ext cx="7543260" cy="817022"/>
          </a:xfrm>
          <a:prstGeom prst="rect">
            <a:avLst/>
          </a:prstGeom>
        </p:spPr>
        <p:txBody>
          <a:bodyPr/>
          <a:lstStyle>
            <a:lvl1pPr>
              <a:defRPr sz="2800" b="1" i="0">
                <a:latin typeface="Segoe UI"/>
              </a:defRPr>
            </a:lvl1pPr>
          </a:lstStyle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7" name="Tijdelijke aanduiding voor voettekst 5"/>
          <p:cNvSpPr>
            <a:spLocks noGrp="1"/>
          </p:cNvSpPr>
          <p:nvPr>
            <p:ph type="ftr" sz="quarter" idx="21"/>
          </p:nvPr>
        </p:nvSpPr>
        <p:spPr>
          <a:xfrm>
            <a:off x="738188" y="6173788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6755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inhoud 3"/>
          <p:cNvSpPr>
            <a:spLocks noGrp="1"/>
          </p:cNvSpPr>
          <p:nvPr>
            <p:ph sz="half" idx="17"/>
          </p:nvPr>
        </p:nvSpPr>
        <p:spPr>
          <a:xfrm>
            <a:off x="4631630" y="3534213"/>
            <a:ext cx="3665166" cy="2026054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</p:txBody>
      </p:sp>
      <p:sp>
        <p:nvSpPr>
          <p:cNvPr id="13" name="Tijdelijke aanduiding voor afbeelding 3"/>
          <p:cNvSpPr>
            <a:spLocks noGrp="1"/>
          </p:cNvSpPr>
          <p:nvPr>
            <p:ph type="pic" sz="quarter" idx="19"/>
          </p:nvPr>
        </p:nvSpPr>
        <p:spPr>
          <a:xfrm>
            <a:off x="4632846" y="1291850"/>
            <a:ext cx="3663950" cy="20256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14" name="Tijdelijke aanduiding voor afbeelding 3"/>
          <p:cNvSpPr>
            <a:spLocks noGrp="1"/>
          </p:cNvSpPr>
          <p:nvPr>
            <p:ph type="pic" sz="quarter" idx="20"/>
          </p:nvPr>
        </p:nvSpPr>
        <p:spPr>
          <a:xfrm>
            <a:off x="739620" y="1291850"/>
            <a:ext cx="3663950" cy="20256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21"/>
          </p:nvPr>
        </p:nvSpPr>
        <p:spPr>
          <a:xfrm>
            <a:off x="739620" y="3534213"/>
            <a:ext cx="3665166" cy="2026054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Segoe UI"/>
              </a:defRPr>
            </a:lvl1pPr>
            <a:lvl2pPr>
              <a:defRPr sz="2000">
                <a:latin typeface="Segoe UI"/>
              </a:defRPr>
            </a:lvl2pPr>
            <a:lvl3pPr>
              <a:defRPr sz="1700">
                <a:latin typeface="Segoe UI"/>
              </a:defRPr>
            </a:lvl3pPr>
            <a:lvl4pPr>
              <a:defRPr sz="1700">
                <a:latin typeface="Segoe UI"/>
              </a:defRPr>
            </a:lvl4pPr>
            <a:lvl5pPr>
              <a:defRPr sz="1700">
                <a:latin typeface="Segoe U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739620" y="371690"/>
            <a:ext cx="7543260" cy="817022"/>
          </a:xfrm>
          <a:prstGeom prst="rect">
            <a:avLst/>
          </a:prstGeom>
        </p:spPr>
        <p:txBody>
          <a:bodyPr/>
          <a:lstStyle>
            <a:lvl1pPr>
              <a:defRPr sz="2800" b="1" i="0">
                <a:latin typeface="Segoe UI"/>
              </a:defRPr>
            </a:lvl1pPr>
          </a:lstStyle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7" name="Tijdelijke aanduiding voor voettekst 5"/>
          <p:cNvSpPr>
            <a:spLocks noGrp="1"/>
          </p:cNvSpPr>
          <p:nvPr>
            <p:ph type="ftr" sz="quarter" idx="22"/>
          </p:nvPr>
        </p:nvSpPr>
        <p:spPr>
          <a:xfrm>
            <a:off x="739775" y="6173788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1833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4245742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4269362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Segoe UI"/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739632" y="4457532"/>
            <a:ext cx="5765260" cy="60625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6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39632" y="5063787"/>
            <a:ext cx="5765260" cy="42153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latin typeface="Segoe U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</p:txBody>
      </p:sp>
      <p:sp>
        <p:nvSpPr>
          <p:cNvPr id="7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738188" y="6173788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Segoe UI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1348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Afbeelding 2" descr="41556_UMCU_PPT_vervolg-14.p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72" r:id="rId1"/>
    <p:sldLayoutId id="2147484473" r:id="rId2"/>
    <p:sldLayoutId id="2147484474" r:id="rId3"/>
    <p:sldLayoutId id="2147484475" r:id="rId4"/>
    <p:sldLayoutId id="2147484476" r:id="rId5"/>
    <p:sldLayoutId id="2147484477" r:id="rId6"/>
    <p:sldLayoutId id="2147484478" r:id="rId7"/>
    <p:sldLayoutId id="2147484471" r:id="rId8"/>
    <p:sldLayoutId id="2147484479" r:id="rId9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Myriad Pro"/>
          <a:ea typeface="ＭＳ Ｐゴシック" charset="0"/>
          <a:cs typeface="ＭＳ Ｐゴシック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3"/>
          <p:cNvSpPr>
            <a:spLocks noGrp="1"/>
          </p:cNvSpPr>
          <p:nvPr>
            <p:ph type="ctrTitle"/>
          </p:nvPr>
        </p:nvSpPr>
        <p:spPr bwMode="auto">
          <a:xfrm>
            <a:off x="914400" y="2451100"/>
            <a:ext cx="7402513" cy="7826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nl-NL" dirty="0" smtClean="0">
                <a:latin typeface="Segoe UI" pitchFamily="34" charset="0"/>
                <a:ea typeface="ＭＳ Ｐゴシック" charset="-128"/>
              </a:rPr>
              <a:t>DE GROTE </a:t>
            </a:r>
            <a:br>
              <a:rPr lang="nl-NL" dirty="0" smtClean="0">
                <a:latin typeface="Segoe UI" pitchFamily="34" charset="0"/>
                <a:ea typeface="ＭＳ Ｐゴシック" charset="-128"/>
              </a:rPr>
            </a:br>
            <a:r>
              <a:rPr lang="nl-NL" dirty="0" smtClean="0">
                <a:latin typeface="Segoe UI" pitchFamily="34" charset="0"/>
                <a:ea typeface="ＭＳ Ｐゴシック" charset="-128"/>
              </a:rPr>
              <a:t>ENDOCRINOLOGIE QUIZ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Quizvragen schildklier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5043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Quiz 6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nl-NL" sz="2600" dirty="0" smtClean="0"/>
              <a:t>Multinodulair struma</a:t>
            </a:r>
          </a:p>
          <a:p>
            <a:r>
              <a:rPr lang="nl-NL" sz="2600" dirty="0" smtClean="0"/>
              <a:t>Last van </a:t>
            </a:r>
            <a:r>
              <a:rPr lang="nl-NL" sz="2600" dirty="0" err="1" smtClean="0"/>
              <a:t>globusgevoel</a:t>
            </a:r>
            <a:endParaRPr lang="nl-NL" sz="2600" dirty="0" smtClean="0"/>
          </a:p>
          <a:p>
            <a:r>
              <a:rPr lang="nl-NL" sz="2600" dirty="0" smtClean="0"/>
              <a:t>Struma ondergrens niet te voelen</a:t>
            </a:r>
          </a:p>
          <a:p>
            <a:endParaRPr lang="nl-NL" sz="2600" dirty="0" smtClean="0"/>
          </a:p>
          <a:p>
            <a:r>
              <a:rPr lang="nl-NL" sz="2600" dirty="0" err="1" smtClean="0"/>
              <a:t>Maneuvre</a:t>
            </a:r>
            <a:r>
              <a:rPr lang="nl-NL" sz="2600" dirty="0" smtClean="0"/>
              <a:t> </a:t>
            </a:r>
            <a:r>
              <a:rPr lang="nl-NL" sz="2600" dirty="0" err="1" smtClean="0"/>
              <a:t>pemberton</a:t>
            </a:r>
            <a:r>
              <a:rPr lang="nl-NL" sz="2600" dirty="0" smtClean="0"/>
              <a:t>?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sz="2600" dirty="0" smtClean="0"/>
              <a:t>Armen naar voren: palpitaties/syncope</a:t>
            </a:r>
          </a:p>
          <a:p>
            <a:pPr marL="971550" lvl="1" indent="-514350">
              <a:buFont typeface="+mj-lt"/>
              <a:buAutoNum type="arabicPeriod"/>
            </a:pPr>
            <a:r>
              <a:rPr lang="nl-NL" sz="2600" dirty="0" smtClean="0"/>
              <a:t>Armen naar boven: roodheid gelaat/dyspnoe/</a:t>
            </a:r>
            <a:r>
              <a:rPr lang="nl-NL" sz="2600" dirty="0" err="1" smtClean="0"/>
              <a:t>stridor</a:t>
            </a:r>
            <a:endParaRPr lang="nl-NL" sz="26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nl-NL" sz="2600" dirty="0" smtClean="0"/>
              <a:t>5 rondjes met hoofd: draaiduizeligheid en slikprobleem</a:t>
            </a:r>
            <a:endParaRPr lang="nl-NL" sz="2600" dirty="0"/>
          </a:p>
        </p:txBody>
      </p:sp>
    </p:spTree>
    <p:extLst>
      <p:ext uri="{BB962C8B-B14F-4D97-AF65-F5344CB8AC3E}">
        <p14:creationId xmlns:p14="http://schemas.microsoft.com/office/powerpoint/2010/main" val="4227288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Quiz 7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600" dirty="0" smtClean="0"/>
              <a:t>Nefrotisch syndroom kan leiden tot hypothyreodie? </a:t>
            </a:r>
            <a:endParaRPr lang="nl-NL" sz="2600" dirty="0" smtClean="0"/>
          </a:p>
          <a:p>
            <a:endParaRPr lang="nl-NL" sz="2600" dirty="0"/>
          </a:p>
          <a:p>
            <a:pPr marL="0" indent="0">
              <a:buNone/>
            </a:pPr>
            <a:r>
              <a:rPr lang="nl-NL" sz="2600" dirty="0" smtClean="0"/>
              <a:t>	Juist/onjuist</a:t>
            </a:r>
            <a:endParaRPr lang="nl-NL" sz="2600" dirty="0"/>
          </a:p>
        </p:txBody>
      </p:sp>
    </p:spTree>
    <p:extLst>
      <p:ext uri="{BB962C8B-B14F-4D97-AF65-F5344CB8AC3E}">
        <p14:creationId xmlns:p14="http://schemas.microsoft.com/office/powerpoint/2010/main" val="2660168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Quiz 8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600" dirty="0" smtClean="0"/>
              <a:t>Ouderen met subklinische </a:t>
            </a:r>
            <a:r>
              <a:rPr lang="nl-NL" sz="2600" dirty="0" err="1" smtClean="0"/>
              <a:t>hyperthyreoidie</a:t>
            </a:r>
            <a:r>
              <a:rPr lang="nl-NL" sz="2600" dirty="0" smtClean="0"/>
              <a:t>: </a:t>
            </a:r>
          </a:p>
          <a:p>
            <a:pPr marL="971550" lvl="1" indent="-514350">
              <a:buFont typeface="+mj-lt"/>
              <a:buAutoNum type="alphaUcPeriod"/>
            </a:pPr>
            <a:r>
              <a:rPr lang="nl-NL" sz="2600" dirty="0" smtClean="0"/>
              <a:t>Wel aanvullend lab?</a:t>
            </a:r>
          </a:p>
          <a:p>
            <a:pPr marL="971550" lvl="1" indent="-514350">
              <a:buFont typeface="+mj-lt"/>
              <a:buAutoNum type="alphaUcPeriod"/>
            </a:pPr>
            <a:r>
              <a:rPr lang="nl-NL" sz="2600" dirty="0" smtClean="0"/>
              <a:t>Geen aanvullend lab?</a:t>
            </a:r>
          </a:p>
        </p:txBody>
      </p:sp>
    </p:spTree>
    <p:extLst>
      <p:ext uri="{BB962C8B-B14F-4D97-AF65-F5344CB8AC3E}">
        <p14:creationId xmlns:p14="http://schemas.microsoft.com/office/powerpoint/2010/main" val="3556736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Quiz 9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600" dirty="0" smtClean="0"/>
              <a:t>Kort geleden gestopt met roken:</a:t>
            </a:r>
          </a:p>
          <a:p>
            <a:pPr lvl="1"/>
            <a:endParaRPr lang="nl-NL" sz="2600" dirty="0" smtClean="0"/>
          </a:p>
          <a:p>
            <a:pPr lvl="1"/>
            <a:r>
              <a:rPr lang="nl-NL" sz="2600" dirty="0" smtClean="0"/>
              <a:t>Cave hypothyreoïdie </a:t>
            </a:r>
            <a:r>
              <a:rPr lang="nl-NL" sz="2600" dirty="0" smtClean="0"/>
              <a:t>klachten? </a:t>
            </a:r>
            <a:endParaRPr lang="nl-NL" sz="2600" dirty="0" smtClean="0"/>
          </a:p>
          <a:p>
            <a:pPr lvl="1"/>
            <a:endParaRPr lang="nl-NL" sz="2600" dirty="0"/>
          </a:p>
          <a:p>
            <a:pPr marL="457200" lvl="1" indent="0">
              <a:buNone/>
            </a:pPr>
            <a:endParaRPr lang="nl-NL" sz="2600" dirty="0" smtClean="0"/>
          </a:p>
          <a:p>
            <a:pPr marL="457200" lvl="1" indent="0">
              <a:buNone/>
            </a:pPr>
            <a:r>
              <a:rPr lang="nl-NL" sz="2600" dirty="0" smtClean="0"/>
              <a:t>Juist/onjuist</a:t>
            </a:r>
            <a:endParaRPr lang="nl-NL" sz="2600" dirty="0"/>
          </a:p>
        </p:txBody>
      </p:sp>
    </p:spTree>
    <p:extLst>
      <p:ext uri="{BB962C8B-B14F-4D97-AF65-F5344CB8AC3E}">
        <p14:creationId xmlns:p14="http://schemas.microsoft.com/office/powerpoint/2010/main" val="6292820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Quiz 10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600" dirty="0" err="1" smtClean="0"/>
              <a:t>Post-partum</a:t>
            </a:r>
            <a:r>
              <a:rPr lang="nl-NL" sz="2600" dirty="0" smtClean="0"/>
              <a:t> </a:t>
            </a:r>
            <a:r>
              <a:rPr lang="nl-NL" sz="2600" dirty="0" err="1" smtClean="0"/>
              <a:t>thyreoiditis</a:t>
            </a:r>
            <a:r>
              <a:rPr lang="nl-NL" sz="2600" dirty="0" smtClean="0"/>
              <a:t> geeft een verhoogd risico op latere </a:t>
            </a:r>
            <a:r>
              <a:rPr lang="nl-NL" sz="2600" dirty="0" err="1" smtClean="0"/>
              <a:t>hypothyreoidie</a:t>
            </a:r>
            <a:r>
              <a:rPr lang="nl-NL" sz="2600" dirty="0" smtClean="0"/>
              <a:t>? </a:t>
            </a:r>
            <a:endParaRPr lang="nl-NL" sz="2600" dirty="0" smtClean="0"/>
          </a:p>
          <a:p>
            <a:endParaRPr lang="nl-NL" sz="2600" dirty="0"/>
          </a:p>
          <a:p>
            <a:pPr marL="0" indent="0">
              <a:buNone/>
            </a:pPr>
            <a:r>
              <a:rPr lang="nl-NL" sz="2600" dirty="0" smtClean="0"/>
              <a:t>	</a:t>
            </a:r>
          </a:p>
          <a:p>
            <a:pPr marL="0" indent="0">
              <a:buNone/>
            </a:pPr>
            <a:r>
              <a:rPr lang="nl-NL" sz="2600" dirty="0"/>
              <a:t>	</a:t>
            </a:r>
            <a:r>
              <a:rPr lang="nl-NL" sz="2600" dirty="0" smtClean="0"/>
              <a:t>Juist/onjuist</a:t>
            </a:r>
            <a:endParaRPr lang="nl-NL" sz="2600" dirty="0"/>
          </a:p>
        </p:txBody>
      </p:sp>
    </p:spTree>
    <p:extLst>
      <p:ext uri="{BB962C8B-B14F-4D97-AF65-F5344CB8AC3E}">
        <p14:creationId xmlns:p14="http://schemas.microsoft.com/office/powerpoint/2010/main" val="8789608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Quizvragen calciummetabolisme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8372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Vraag</a:t>
            </a:r>
            <a:r>
              <a:rPr lang="de-DE" dirty="0" smtClean="0"/>
              <a:t> 11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sz="2600" dirty="0" smtClean="0"/>
              <a:t>Een verhoogd PTH bij hypercalciemie maakt een maligniteit als oorzaak onwaarschijnlijk.</a:t>
            </a:r>
          </a:p>
          <a:p>
            <a:pPr lvl="1">
              <a:buNone/>
            </a:pPr>
            <a:endParaRPr lang="de-DE" sz="2600" dirty="0" smtClean="0"/>
          </a:p>
          <a:p>
            <a:pPr lvl="1">
              <a:buNone/>
            </a:pPr>
            <a:endParaRPr lang="de-DE" sz="2600" dirty="0" smtClean="0"/>
          </a:p>
          <a:p>
            <a:pPr lvl="1">
              <a:buNone/>
            </a:pPr>
            <a:r>
              <a:rPr lang="de-DE" sz="2600" dirty="0" smtClean="0"/>
              <a:t>Juist/</a:t>
            </a:r>
            <a:r>
              <a:rPr lang="de-DE" sz="2600" dirty="0" err="1" smtClean="0"/>
              <a:t>onjuist</a:t>
            </a:r>
            <a:r>
              <a:rPr lang="de-DE" sz="26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700663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Vraag</a:t>
            </a:r>
            <a:r>
              <a:rPr lang="de-DE" dirty="0" smtClean="0"/>
              <a:t> 12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sz="2600" dirty="0" smtClean="0"/>
              <a:t>Welke groep heeft geen suppletie van vit D </a:t>
            </a:r>
            <a:r>
              <a:rPr lang="de-DE" sz="2600" dirty="0" err="1" smtClean="0"/>
              <a:t>nodig</a:t>
            </a:r>
            <a:r>
              <a:rPr lang="de-DE" sz="2600" dirty="0" smtClean="0"/>
              <a:t>?</a:t>
            </a:r>
          </a:p>
          <a:p>
            <a:pPr>
              <a:buNone/>
            </a:pPr>
            <a:endParaRPr lang="de-DE" sz="2600" dirty="0" smtClean="0"/>
          </a:p>
          <a:p>
            <a:pPr>
              <a:buNone/>
            </a:pPr>
            <a:r>
              <a:rPr lang="de-DE" sz="2600" dirty="0" smtClean="0"/>
              <a:t>A. Kinderen &lt; 4 jaar</a:t>
            </a:r>
          </a:p>
          <a:p>
            <a:pPr>
              <a:buNone/>
            </a:pPr>
            <a:r>
              <a:rPr lang="de-DE" sz="2600" dirty="0" smtClean="0"/>
              <a:t>B. Ouderen &gt; 70 jaar</a:t>
            </a:r>
          </a:p>
          <a:p>
            <a:pPr>
              <a:buNone/>
            </a:pPr>
            <a:r>
              <a:rPr lang="de-DE" sz="2600" dirty="0" smtClean="0"/>
              <a:t>C. Zwangere vrouwen</a:t>
            </a:r>
          </a:p>
          <a:p>
            <a:pPr>
              <a:buNone/>
            </a:pPr>
            <a:r>
              <a:rPr lang="de-DE" sz="2600" dirty="0" smtClean="0"/>
              <a:t>D. Vrouwen &gt;50 jaar</a:t>
            </a:r>
          </a:p>
          <a:p>
            <a:endParaRPr lang="de-DE" sz="2600" dirty="0"/>
          </a:p>
        </p:txBody>
      </p:sp>
    </p:spTree>
    <p:extLst>
      <p:ext uri="{BB962C8B-B14F-4D97-AF65-F5344CB8AC3E}">
        <p14:creationId xmlns:p14="http://schemas.microsoft.com/office/powerpoint/2010/main" val="8192671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Vraag</a:t>
            </a:r>
            <a:r>
              <a:rPr lang="de-DE" dirty="0" smtClean="0"/>
              <a:t> 13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sz="2600" dirty="0" smtClean="0"/>
              <a:t>Voorschrijven van vitamine D aan ouderen voorkomt vallen en fracturen.</a:t>
            </a:r>
          </a:p>
          <a:p>
            <a:pPr>
              <a:buNone/>
            </a:pPr>
            <a:endParaRPr lang="de-DE" sz="2600" dirty="0"/>
          </a:p>
          <a:p>
            <a:pPr>
              <a:buNone/>
            </a:pPr>
            <a:r>
              <a:rPr lang="de-DE" sz="2600" dirty="0" smtClean="0"/>
              <a:t>Juist/onjuist?</a:t>
            </a:r>
            <a:endParaRPr lang="de-DE" sz="2600" dirty="0"/>
          </a:p>
        </p:txBody>
      </p:sp>
    </p:spTree>
    <p:extLst>
      <p:ext uri="{BB962C8B-B14F-4D97-AF65-F5344CB8AC3E}">
        <p14:creationId xmlns:p14="http://schemas.microsoft.com/office/powerpoint/2010/main" val="3831884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Quizvragen DM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40760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Vraag</a:t>
            </a:r>
            <a:r>
              <a:rPr lang="de-DE" dirty="0" smtClean="0"/>
              <a:t> 14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sz="2600" dirty="0" smtClean="0"/>
              <a:t>Het advies is om bij patienten met een GFR &lt; 30 actief vit D te geven.</a:t>
            </a:r>
          </a:p>
          <a:p>
            <a:endParaRPr lang="de-DE" sz="2600" dirty="0" smtClean="0"/>
          </a:p>
          <a:p>
            <a:pPr>
              <a:buNone/>
            </a:pPr>
            <a:r>
              <a:rPr lang="de-DE" sz="2600" dirty="0" smtClean="0"/>
              <a:t>	Juist/onjuist?</a:t>
            </a:r>
            <a:endParaRPr lang="de-DE" sz="2600" dirty="0"/>
          </a:p>
        </p:txBody>
      </p:sp>
    </p:spTree>
    <p:extLst>
      <p:ext uri="{BB962C8B-B14F-4D97-AF65-F5344CB8AC3E}">
        <p14:creationId xmlns:p14="http://schemas.microsoft.com/office/powerpoint/2010/main" val="11283789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Vraag</a:t>
            </a:r>
            <a:r>
              <a:rPr lang="de-DE" dirty="0" smtClean="0"/>
              <a:t> 15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de-DE" sz="2600" dirty="0" smtClean="0"/>
              <a:t>De aanbevolen dosering voor suppletie van vitamine D bij mensen &lt;70 jaar is 10 mcg (400IE) per dag. </a:t>
            </a:r>
          </a:p>
          <a:p>
            <a:pPr marL="514350" indent="-514350">
              <a:buNone/>
            </a:pPr>
            <a:endParaRPr lang="de-DE" sz="2600" dirty="0"/>
          </a:p>
          <a:p>
            <a:pPr marL="514350" indent="-514350">
              <a:buNone/>
            </a:pPr>
            <a:r>
              <a:rPr lang="de-DE" sz="2600" dirty="0" smtClean="0"/>
              <a:t>	Juist/onjuist?</a:t>
            </a:r>
            <a:endParaRPr lang="de-DE" sz="2600" dirty="0"/>
          </a:p>
        </p:txBody>
      </p:sp>
    </p:spTree>
    <p:extLst>
      <p:ext uri="{BB962C8B-B14F-4D97-AF65-F5344CB8AC3E}">
        <p14:creationId xmlns:p14="http://schemas.microsoft.com/office/powerpoint/2010/main" val="18519294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Quizvragen </a:t>
            </a:r>
            <a:r>
              <a:rPr lang="nl-NL" dirty="0" err="1" smtClean="0"/>
              <a:t>bijnieras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89877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nl-NL" sz="2600" b="1" dirty="0" smtClean="0">
                <a:solidFill>
                  <a:schemeClr val="tx2"/>
                </a:solidFill>
              </a:rPr>
              <a:t>16</a:t>
            </a:r>
          </a:p>
          <a:p>
            <a:pPr marL="0" lvl="0" indent="0">
              <a:buNone/>
            </a:pPr>
            <a:r>
              <a:rPr lang="nl-NL" sz="2600" dirty="0" smtClean="0"/>
              <a:t> </a:t>
            </a:r>
            <a:r>
              <a:rPr lang="nl-NL" sz="2600" dirty="0" smtClean="0"/>
              <a:t>U </a:t>
            </a:r>
            <a:r>
              <a:rPr lang="nl-NL" sz="2600" dirty="0"/>
              <a:t>bent huisarts en vermoedt bij je patiënt een primaire bijnierschorsinsufficiëntie als oorzaak voor zijn vermoeidheid en duizelingen bij opstaan. Wat doe je</a:t>
            </a:r>
            <a:r>
              <a:rPr lang="nl-NL" sz="2600" dirty="0" smtClean="0"/>
              <a:t>?</a:t>
            </a:r>
          </a:p>
          <a:p>
            <a:pPr marL="0" lvl="0" indent="0">
              <a:buNone/>
            </a:pPr>
            <a:endParaRPr lang="nl-NL" sz="1000" dirty="0"/>
          </a:p>
          <a:p>
            <a:pPr marL="457200" lvl="1" indent="0">
              <a:buNone/>
            </a:pPr>
            <a:r>
              <a:rPr lang="nl-NL" sz="2600" dirty="0" smtClean="0"/>
              <a:t>a. Nuchter </a:t>
            </a:r>
            <a:r>
              <a:rPr lang="nl-NL" sz="2600" dirty="0"/>
              <a:t>cortisol prikken en verder beleid afhankelijk van uitkomst</a:t>
            </a:r>
          </a:p>
          <a:p>
            <a:pPr marL="457200" lvl="1" indent="0">
              <a:buNone/>
            </a:pPr>
            <a:r>
              <a:rPr lang="nl-NL" sz="2600" dirty="0" smtClean="0"/>
              <a:t>b. ACTH </a:t>
            </a:r>
            <a:r>
              <a:rPr lang="nl-NL" sz="2600" dirty="0"/>
              <a:t>stimulatietest in eigen beheer uitvoeren</a:t>
            </a:r>
          </a:p>
          <a:p>
            <a:pPr marL="457200" lvl="1" indent="0">
              <a:buNone/>
            </a:pPr>
            <a:r>
              <a:rPr lang="nl-NL" sz="2600" dirty="0" smtClean="0"/>
              <a:t>c. Verwijzing </a:t>
            </a:r>
            <a:r>
              <a:rPr lang="nl-NL" sz="2600" dirty="0"/>
              <a:t>internist-endocrinoloog</a:t>
            </a:r>
          </a:p>
          <a:p>
            <a:endParaRPr lang="nl-NL" sz="2600" dirty="0"/>
          </a:p>
        </p:txBody>
      </p:sp>
    </p:spTree>
    <p:extLst>
      <p:ext uri="{BB962C8B-B14F-4D97-AF65-F5344CB8AC3E}">
        <p14:creationId xmlns:p14="http://schemas.microsoft.com/office/powerpoint/2010/main" val="26116708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nl-NL" sz="2600" b="1" dirty="0" smtClean="0">
                <a:solidFill>
                  <a:schemeClr val="tx2"/>
                </a:solidFill>
              </a:rPr>
              <a:t>17</a:t>
            </a:r>
          </a:p>
          <a:p>
            <a:pPr marL="0" lvl="0" indent="0">
              <a:buNone/>
            </a:pPr>
            <a:endParaRPr lang="nl-NL" sz="2600" dirty="0"/>
          </a:p>
          <a:p>
            <a:pPr marL="0" lvl="0" indent="0">
              <a:buNone/>
            </a:pPr>
            <a:r>
              <a:rPr lang="nl-NL" sz="2600" dirty="0" smtClean="0"/>
              <a:t> U </a:t>
            </a:r>
            <a:r>
              <a:rPr lang="nl-NL" sz="2600" dirty="0"/>
              <a:t>besluit de patiënt te verwijzen. Naar wie specifiek</a:t>
            </a:r>
            <a:r>
              <a:rPr lang="nl-NL" sz="2600" dirty="0" smtClean="0"/>
              <a:t>?</a:t>
            </a:r>
          </a:p>
          <a:p>
            <a:pPr marL="0" lvl="0" indent="0">
              <a:buNone/>
            </a:pPr>
            <a:endParaRPr lang="nl-NL" sz="2600" dirty="0"/>
          </a:p>
          <a:p>
            <a:pPr marL="457200" lvl="1" indent="0">
              <a:buNone/>
            </a:pPr>
            <a:r>
              <a:rPr lang="nl-NL" sz="2600" dirty="0" smtClean="0"/>
              <a:t>a. Internist-endocrinoloog </a:t>
            </a:r>
            <a:r>
              <a:rPr lang="nl-NL" sz="2600" dirty="0"/>
              <a:t>in algemeen ziekenhuis</a:t>
            </a:r>
          </a:p>
          <a:p>
            <a:pPr marL="457200" lvl="1" indent="0">
              <a:buNone/>
            </a:pPr>
            <a:r>
              <a:rPr lang="nl-NL" sz="2600" dirty="0" smtClean="0"/>
              <a:t>b. internist-endocrinoloog </a:t>
            </a:r>
            <a:r>
              <a:rPr lang="nl-NL" sz="2600" dirty="0"/>
              <a:t>in tertiair centrum</a:t>
            </a:r>
          </a:p>
          <a:p>
            <a:endParaRPr lang="nl-NL" sz="2600" dirty="0"/>
          </a:p>
        </p:txBody>
      </p:sp>
    </p:spTree>
    <p:extLst>
      <p:ext uri="{BB962C8B-B14F-4D97-AF65-F5344CB8AC3E}">
        <p14:creationId xmlns:p14="http://schemas.microsoft.com/office/powerpoint/2010/main" val="19775606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nl-NL" sz="2600" b="1" dirty="0" smtClean="0">
                <a:solidFill>
                  <a:schemeClr val="tx2"/>
                </a:solidFill>
              </a:rPr>
              <a:t>18</a:t>
            </a:r>
          </a:p>
          <a:p>
            <a:pPr marL="0" lvl="0" indent="0">
              <a:buNone/>
            </a:pPr>
            <a:endParaRPr lang="nl-NL" sz="2000" dirty="0"/>
          </a:p>
          <a:p>
            <a:pPr marL="0" lvl="0" indent="0">
              <a:buNone/>
            </a:pPr>
            <a:r>
              <a:rPr lang="nl-NL" sz="2600" dirty="0" smtClean="0"/>
              <a:t>Als </a:t>
            </a:r>
            <a:r>
              <a:rPr lang="nl-NL" sz="2600" dirty="0"/>
              <a:t>huisarts wordt geroepen bij een zieke 40- jarige patiënt met koorts, misselijkheid en braken. U weet dat zij behandeld wordt voor de ziekte van Addison. Wat doet u (na anamnese en LO</a:t>
            </a:r>
            <a:r>
              <a:rPr lang="nl-NL" sz="2600" dirty="0" smtClean="0"/>
              <a:t>)?</a:t>
            </a:r>
          </a:p>
          <a:p>
            <a:pPr marL="0" lvl="0" indent="0">
              <a:buNone/>
            </a:pPr>
            <a:endParaRPr lang="nl-NL" sz="1000" dirty="0"/>
          </a:p>
          <a:p>
            <a:pPr marL="457200" lvl="1" indent="0">
              <a:buNone/>
            </a:pPr>
            <a:r>
              <a:rPr lang="nl-NL" sz="2600" dirty="0" smtClean="0"/>
              <a:t>a. Direct </a:t>
            </a:r>
            <a:r>
              <a:rPr lang="nl-NL" sz="2600" dirty="0"/>
              <a:t>internist-endocrinoloog bellen en insturen</a:t>
            </a:r>
          </a:p>
          <a:p>
            <a:pPr marL="457200" lvl="1" indent="0">
              <a:buNone/>
            </a:pPr>
            <a:r>
              <a:rPr lang="nl-NL" sz="2600" dirty="0" smtClean="0"/>
              <a:t>b. 100 </a:t>
            </a:r>
            <a:r>
              <a:rPr lang="nl-NL" sz="2600" dirty="0"/>
              <a:t>mg hydrocortison i.m. en later op de dag herbeoordeling</a:t>
            </a:r>
          </a:p>
          <a:p>
            <a:pPr marL="457200" lvl="1" indent="0">
              <a:buNone/>
            </a:pPr>
            <a:r>
              <a:rPr lang="nl-NL" sz="2600" dirty="0" smtClean="0"/>
              <a:t>c.  5 </a:t>
            </a:r>
            <a:r>
              <a:rPr lang="nl-NL" sz="2600" dirty="0"/>
              <a:t>mg dexamethason i.m., vervolgd door overleg met internist-endocrinoloog.</a:t>
            </a:r>
          </a:p>
          <a:p>
            <a:endParaRPr lang="nl-NL" sz="2600" dirty="0"/>
          </a:p>
        </p:txBody>
      </p:sp>
    </p:spTree>
    <p:extLst>
      <p:ext uri="{BB962C8B-B14F-4D97-AF65-F5344CB8AC3E}">
        <p14:creationId xmlns:p14="http://schemas.microsoft.com/office/powerpoint/2010/main" val="6644351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nl-NL" sz="2600" b="1" dirty="0" smtClean="0">
                <a:solidFill>
                  <a:schemeClr val="tx2"/>
                </a:solidFill>
              </a:rPr>
              <a:t>19</a:t>
            </a:r>
          </a:p>
          <a:p>
            <a:pPr marL="0" lvl="0" indent="0">
              <a:buNone/>
            </a:pPr>
            <a:r>
              <a:rPr lang="nl-NL" sz="1000" dirty="0"/>
              <a:t/>
            </a:r>
            <a:br>
              <a:rPr lang="nl-NL" sz="1000" dirty="0"/>
            </a:br>
            <a:r>
              <a:rPr lang="nl-NL" sz="2600" dirty="0"/>
              <a:t>Dit is Betty. Welke ziekte werd bij haar gediagnosticeerd?</a:t>
            </a:r>
          </a:p>
          <a:p>
            <a:pPr marL="0" indent="0">
              <a:buNone/>
            </a:pPr>
            <a:r>
              <a:rPr lang="nl-NL" sz="2600" dirty="0"/>
              <a:t> </a:t>
            </a:r>
          </a:p>
          <a:p>
            <a:endParaRPr lang="nl-NL" sz="2600" dirty="0"/>
          </a:p>
        </p:txBody>
      </p:sp>
      <p:pic>
        <p:nvPicPr>
          <p:cNvPr id="4" name="Afbeelding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564" y="2667694"/>
            <a:ext cx="2951018" cy="4190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6878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nl-NL" sz="2600" b="1" dirty="0" smtClean="0">
                <a:solidFill>
                  <a:schemeClr val="tx2"/>
                </a:solidFill>
              </a:rPr>
              <a:t>20</a:t>
            </a:r>
          </a:p>
          <a:p>
            <a:pPr marL="0" lvl="0" indent="0">
              <a:buNone/>
            </a:pPr>
            <a:endParaRPr lang="nl-NL" sz="2600" dirty="0"/>
          </a:p>
          <a:p>
            <a:pPr marL="0" lvl="0" indent="0">
              <a:buNone/>
            </a:pPr>
            <a:r>
              <a:rPr lang="nl-NL" sz="2600" dirty="0" smtClean="0"/>
              <a:t>Bij </a:t>
            </a:r>
            <a:r>
              <a:rPr lang="nl-NL" sz="2600" dirty="0"/>
              <a:t>welk ziektebeeld past deze bevinding van lichamelijk onderzoek?</a:t>
            </a:r>
          </a:p>
          <a:p>
            <a:pPr marL="0" indent="0">
              <a:buNone/>
            </a:pPr>
            <a:r>
              <a:rPr lang="nl-NL" sz="2600" dirty="0"/>
              <a:t> </a:t>
            </a:r>
          </a:p>
          <a:p>
            <a:endParaRPr lang="nl-NL" sz="2600" dirty="0"/>
          </a:p>
        </p:txBody>
      </p:sp>
      <p:pic>
        <p:nvPicPr>
          <p:cNvPr id="4" name="Afbeelding 3" descr="Image result for addison's hyperpigmentation image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7674" y="2898775"/>
            <a:ext cx="3990368" cy="22135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28002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600" dirty="0" smtClean="0"/>
              <a:t>BONUS </a:t>
            </a:r>
          </a:p>
          <a:p>
            <a:pPr marL="0" indent="0">
              <a:buNone/>
            </a:pPr>
            <a:endParaRPr lang="nl-NL" sz="2600" dirty="0"/>
          </a:p>
          <a:p>
            <a:pPr marL="0" indent="0">
              <a:buNone/>
            </a:pPr>
            <a:r>
              <a:rPr lang="nl-NL" sz="2600" dirty="0" smtClean="0"/>
              <a:t>Dit </a:t>
            </a:r>
            <a:r>
              <a:rPr lang="nl-NL" sz="2600" dirty="0"/>
              <a:t>is uw patiënt J.K. Hij heeft een zeer drukke baan en is erg vermoeid. U ziet hem in uw spreekkamer. Welke diagnose stelt u.</a:t>
            </a:r>
          </a:p>
          <a:p>
            <a:endParaRPr lang="nl-NL" dirty="0"/>
          </a:p>
        </p:txBody>
      </p:sp>
      <p:pic>
        <p:nvPicPr>
          <p:cNvPr id="4" name="Afbeelding 3" descr="Image result for addison's hyperpigmentation image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3309" y="3539837"/>
            <a:ext cx="3051175" cy="30128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3912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 Casus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600" dirty="0" smtClean="0"/>
              <a:t>Jan, 68 jaar, bekend met DM type 2 </a:t>
            </a:r>
            <a:r>
              <a:rPr lang="nl-NL" sz="2600" dirty="0" err="1" smtClean="0"/>
              <a:t>wv</a:t>
            </a:r>
            <a:r>
              <a:rPr lang="nl-NL" sz="2600" dirty="0" smtClean="0"/>
              <a:t> metformine 2d 1000mg en </a:t>
            </a:r>
            <a:r>
              <a:rPr lang="nl-NL" sz="2600" dirty="0" err="1" smtClean="0"/>
              <a:t>insulatard</a:t>
            </a:r>
            <a:r>
              <a:rPr lang="nl-NL" sz="2600" dirty="0" smtClean="0"/>
              <a:t> 18EH 1d.</a:t>
            </a:r>
          </a:p>
          <a:p>
            <a:pPr marL="0" indent="0">
              <a:buNone/>
            </a:pPr>
            <a:r>
              <a:rPr lang="nl-NL" sz="2600" dirty="0" smtClean="0"/>
              <a:t>Belt naar de assistente </a:t>
            </a:r>
            <a:r>
              <a:rPr lang="nl-NL" sz="2600" dirty="0" smtClean="0">
                <a:sym typeface="Wingdings" panose="05000000000000000000" pitchFamily="2" charset="2"/>
              </a:rPr>
              <a:t> sinds </a:t>
            </a:r>
            <a:r>
              <a:rPr lang="nl-NL" sz="2600" dirty="0" err="1" smtClean="0">
                <a:sym typeface="Wingdings" panose="05000000000000000000" pitchFamily="2" charset="2"/>
              </a:rPr>
              <a:t>bbq</a:t>
            </a:r>
            <a:r>
              <a:rPr lang="nl-NL" sz="2600" dirty="0" smtClean="0">
                <a:sym typeface="Wingdings" panose="05000000000000000000" pitchFamily="2" charset="2"/>
              </a:rPr>
              <a:t> last van braken en diarree. T38.0 Houdt geen eten binnen.  </a:t>
            </a:r>
            <a:br>
              <a:rPr lang="nl-NL" sz="2600" dirty="0" smtClean="0">
                <a:sym typeface="Wingdings" panose="05000000000000000000" pitchFamily="2" charset="2"/>
              </a:rPr>
            </a:br>
            <a:endParaRPr lang="nl-NL" sz="2600" dirty="0">
              <a:sym typeface="Wingdings" panose="05000000000000000000" pitchFamily="2" charset="2"/>
            </a:endParaRPr>
          </a:p>
          <a:p>
            <a:pPr marL="514350" indent="-514350">
              <a:buAutoNum type="alphaLcParenR"/>
            </a:pPr>
            <a:r>
              <a:rPr lang="nl-NL" sz="2600" dirty="0" smtClean="0">
                <a:sym typeface="Wingdings" panose="05000000000000000000" pitchFamily="2" charset="2"/>
              </a:rPr>
              <a:t>Adviseren consult en staken metformine</a:t>
            </a:r>
          </a:p>
          <a:p>
            <a:pPr marL="514350" indent="-514350">
              <a:buAutoNum type="alphaLcParenR"/>
            </a:pPr>
            <a:r>
              <a:rPr lang="nl-NL" sz="2600" dirty="0" smtClean="0">
                <a:sym typeface="Wingdings" panose="05000000000000000000" pitchFamily="2" charset="2"/>
              </a:rPr>
              <a:t>Adviseren consult en staken metformine en </a:t>
            </a:r>
            <a:r>
              <a:rPr lang="nl-NL" sz="2600" dirty="0" err="1" smtClean="0">
                <a:sym typeface="Wingdings" panose="05000000000000000000" pitchFamily="2" charset="2"/>
              </a:rPr>
              <a:t>insulatard</a:t>
            </a:r>
            <a:endParaRPr lang="nl-NL" sz="2600" dirty="0" smtClean="0">
              <a:sym typeface="Wingdings" panose="05000000000000000000" pitchFamily="2" charset="2"/>
            </a:endParaRPr>
          </a:p>
          <a:p>
            <a:pPr marL="514350" indent="-514350">
              <a:buAutoNum type="alphaLcParenR"/>
            </a:pPr>
            <a:r>
              <a:rPr lang="nl-NL" sz="2600" dirty="0" smtClean="0">
                <a:sym typeface="Wingdings" panose="05000000000000000000" pitchFamily="2" charset="2"/>
              </a:rPr>
              <a:t>Adviseren consult en staken metformine en verlagen </a:t>
            </a:r>
            <a:r>
              <a:rPr lang="nl-NL" sz="2600" dirty="0" err="1" smtClean="0">
                <a:sym typeface="Wingdings" panose="05000000000000000000" pitchFamily="2" charset="2"/>
              </a:rPr>
              <a:t>insulatard</a:t>
            </a:r>
            <a:endParaRPr lang="nl-NL" sz="2600" dirty="0" smtClean="0">
              <a:sym typeface="Wingdings" panose="05000000000000000000" pitchFamily="2" charset="2"/>
            </a:endParaRPr>
          </a:p>
          <a:p>
            <a:pPr marL="514350" indent="-514350">
              <a:buAutoNum type="alphaLcParenR"/>
            </a:pPr>
            <a:r>
              <a:rPr lang="nl-NL" sz="2600" dirty="0" smtClean="0">
                <a:sym typeface="Wingdings" panose="05000000000000000000" pitchFamily="2" charset="2"/>
              </a:rPr>
              <a:t>Staken metformine en verlagen </a:t>
            </a:r>
            <a:r>
              <a:rPr lang="nl-NL" sz="2600" dirty="0" err="1" smtClean="0">
                <a:sym typeface="Wingdings" panose="05000000000000000000" pitchFamily="2" charset="2"/>
              </a:rPr>
              <a:t>insulatard</a:t>
            </a:r>
            <a:r>
              <a:rPr lang="nl-NL" sz="2600" dirty="0" smtClean="0">
                <a:sym typeface="Wingdings" panose="05000000000000000000" pitchFamily="2" charset="2"/>
              </a:rPr>
              <a:t>. </a:t>
            </a:r>
          </a:p>
          <a:p>
            <a:pPr marL="514350" indent="-514350">
              <a:buAutoNum type="alphaLcParenR"/>
            </a:pPr>
            <a:endParaRPr lang="nl-NL" sz="2600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99432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Gastro-enteritis/koorts</a:t>
            </a:r>
            <a:endParaRPr lang="nl-NL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1" y="3140970"/>
            <a:ext cx="6526300" cy="1379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628" y="1700808"/>
            <a:ext cx="61436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696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2.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600" dirty="0" smtClean="0"/>
              <a:t>Mw. Jansen, 58 jaar, DM type 2 </a:t>
            </a:r>
            <a:r>
              <a:rPr lang="nl-NL" sz="2600" dirty="0" err="1" smtClean="0"/>
              <a:t>wv</a:t>
            </a:r>
            <a:r>
              <a:rPr lang="nl-NL" sz="2600" dirty="0" smtClean="0"/>
              <a:t> </a:t>
            </a:r>
            <a:r>
              <a:rPr lang="nl-NL" sz="2600" dirty="0" err="1" smtClean="0"/>
              <a:t>lantus</a:t>
            </a:r>
            <a:r>
              <a:rPr lang="nl-NL" sz="2600" dirty="0" smtClean="0"/>
              <a:t> en </a:t>
            </a:r>
            <a:r>
              <a:rPr lang="nl-NL" sz="2600" dirty="0" err="1" smtClean="0"/>
              <a:t>novorapid</a:t>
            </a:r>
            <a:r>
              <a:rPr lang="nl-NL" sz="2600" dirty="0" smtClean="0"/>
              <a:t>, belt naar HAP.</a:t>
            </a:r>
          </a:p>
          <a:p>
            <a:pPr marL="0" indent="0">
              <a:buNone/>
            </a:pPr>
            <a:r>
              <a:rPr lang="nl-NL" sz="2600" dirty="0" smtClean="0"/>
              <a:t>Sinds 2 dagen griep </a:t>
            </a:r>
            <a:r>
              <a:rPr lang="nl-NL" sz="2600" dirty="0" smtClean="0">
                <a:sym typeface="Wingdings" panose="05000000000000000000" pitchFamily="2" charset="2"/>
              </a:rPr>
              <a:t> glucose 24</a:t>
            </a:r>
          </a:p>
          <a:p>
            <a:pPr marL="0" indent="0">
              <a:buNone/>
            </a:pPr>
            <a:endParaRPr lang="nl-NL" sz="2600" dirty="0" smtClean="0"/>
          </a:p>
          <a:p>
            <a:pPr marL="0" indent="0">
              <a:buNone/>
            </a:pPr>
            <a:r>
              <a:rPr lang="nl-NL" sz="2600" dirty="0" smtClean="0"/>
              <a:t>Hoeveel spuit je bij?</a:t>
            </a:r>
            <a:endParaRPr lang="nl-NL" sz="2600" dirty="0"/>
          </a:p>
          <a:p>
            <a:pPr marL="514350" indent="-514350">
              <a:buAutoNum type="alphaLcParenR"/>
            </a:pPr>
            <a:r>
              <a:rPr lang="nl-NL" sz="2600" dirty="0"/>
              <a:t>4</a:t>
            </a:r>
            <a:r>
              <a:rPr lang="nl-NL" sz="2600" dirty="0" smtClean="0"/>
              <a:t> EH</a:t>
            </a:r>
          </a:p>
          <a:p>
            <a:pPr marL="514350" indent="-514350">
              <a:buAutoNum type="alphaLcParenR"/>
            </a:pPr>
            <a:r>
              <a:rPr lang="nl-NL" sz="2600" dirty="0"/>
              <a:t>6</a:t>
            </a:r>
            <a:r>
              <a:rPr lang="nl-NL" sz="2600" dirty="0" smtClean="0"/>
              <a:t> EH</a:t>
            </a:r>
          </a:p>
          <a:p>
            <a:pPr marL="514350" indent="-514350">
              <a:buAutoNum type="alphaLcParenR"/>
            </a:pPr>
            <a:r>
              <a:rPr lang="nl-NL" sz="2600" dirty="0"/>
              <a:t>8</a:t>
            </a:r>
            <a:r>
              <a:rPr lang="nl-NL" sz="2600" dirty="0" smtClean="0"/>
              <a:t> EH</a:t>
            </a:r>
          </a:p>
          <a:p>
            <a:pPr marL="514350" indent="-514350">
              <a:buAutoNum type="alphaLcParenR"/>
            </a:pPr>
            <a:r>
              <a:rPr lang="nl-NL" sz="2600" dirty="0" smtClean="0"/>
              <a:t>Insturen SEH</a:t>
            </a:r>
            <a:endParaRPr lang="nl-NL" sz="2600" dirty="0"/>
          </a:p>
        </p:txBody>
      </p:sp>
    </p:spTree>
    <p:extLst>
      <p:ext uri="{BB962C8B-B14F-4D97-AF65-F5344CB8AC3E}">
        <p14:creationId xmlns:p14="http://schemas.microsoft.com/office/powerpoint/2010/main" val="1332720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9620" y="205435"/>
            <a:ext cx="7543260" cy="817022"/>
          </a:xfrm>
        </p:spPr>
        <p:txBody>
          <a:bodyPr>
            <a:normAutofit/>
          </a:bodyPr>
          <a:lstStyle/>
          <a:p>
            <a:r>
              <a:rPr lang="nl-NL" dirty="0"/>
              <a:t>G</a:t>
            </a:r>
            <a:r>
              <a:rPr lang="nl-NL" dirty="0" smtClean="0"/>
              <a:t>lycaemische ontregelingen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94509" y="845127"/>
            <a:ext cx="6563591" cy="3663995"/>
          </a:xfrm>
        </p:spPr>
        <p:txBody>
          <a:bodyPr>
            <a:normAutofit fontScale="70000" lnSpcReduction="20000"/>
          </a:bodyPr>
          <a:lstStyle/>
          <a:p>
            <a:r>
              <a:rPr lang="nl-NL" dirty="0" smtClean="0"/>
              <a:t>Hypoglykemie: bloedglucosewaarde &lt; 3,5 </a:t>
            </a:r>
            <a:r>
              <a:rPr lang="nl-NL" dirty="0" err="1" smtClean="0"/>
              <a:t>mmol</a:t>
            </a:r>
            <a:r>
              <a:rPr lang="nl-NL" dirty="0" smtClean="0"/>
              <a:t>/l met de daarbij passende klachten/verschijnselen</a:t>
            </a:r>
          </a:p>
          <a:p>
            <a:pPr lvl="1"/>
            <a:r>
              <a:rPr lang="nl-NL" dirty="0"/>
              <a:t>K</a:t>
            </a:r>
            <a:r>
              <a:rPr lang="nl-NL" dirty="0" smtClean="0"/>
              <a:t>oolhydraatrijke drank met 16 tot 20 g suiker</a:t>
            </a:r>
          </a:p>
          <a:p>
            <a:pPr lvl="1"/>
            <a:r>
              <a:rPr lang="nl-NL" dirty="0" smtClean="0"/>
              <a:t>Bij verlaagd bewustzijn: 20 tot 40 ml van een 50%-glucoseoplossing iv of 1 mg glucagon </a:t>
            </a:r>
            <a:r>
              <a:rPr lang="nl-NL" dirty="0" err="1" smtClean="0"/>
              <a:t>sc</a:t>
            </a:r>
            <a:r>
              <a:rPr lang="nl-NL" dirty="0" smtClean="0"/>
              <a:t> of </a:t>
            </a:r>
            <a:r>
              <a:rPr lang="nl-NL" dirty="0" err="1" smtClean="0"/>
              <a:t>im</a:t>
            </a:r>
            <a:endParaRPr lang="nl-NL" dirty="0" smtClean="0"/>
          </a:p>
          <a:p>
            <a:pPr marL="457200" lvl="1" indent="0">
              <a:buNone/>
            </a:pPr>
            <a:endParaRPr lang="nl-NL" dirty="0"/>
          </a:p>
          <a:p>
            <a:r>
              <a:rPr lang="nl-NL" dirty="0" smtClean="0"/>
              <a:t>Oorzaak achterhalen</a:t>
            </a:r>
          </a:p>
          <a:p>
            <a:pPr lvl="1"/>
            <a:r>
              <a:rPr lang="nl-NL" dirty="0" smtClean="0"/>
              <a:t>Bij gebruik van langwerkende sulfonylureumderivaten en insuline met een verlengde werking kan hypoglykemie binnen enkele uren </a:t>
            </a:r>
            <a:r>
              <a:rPr lang="nl-NL" dirty="0"/>
              <a:t>r</a:t>
            </a:r>
            <a:r>
              <a:rPr lang="nl-NL" dirty="0" smtClean="0"/>
              <a:t>ecidiveren</a:t>
            </a:r>
          </a:p>
          <a:p>
            <a:pPr lvl="1"/>
            <a:endParaRPr lang="nl-NL" dirty="0"/>
          </a:p>
          <a:p>
            <a:r>
              <a:rPr lang="nl-NL" dirty="0" smtClean="0"/>
              <a:t>Hyperglykemie: 2-4-6 regel </a:t>
            </a:r>
          </a:p>
          <a:p>
            <a:pPr lvl="1"/>
            <a:r>
              <a:rPr lang="nl-NL" dirty="0" smtClean="0"/>
              <a:t>Elke 2 uur de bloedglucose prikken (tot de bloedglucose onder de 15 </a:t>
            </a:r>
            <a:r>
              <a:rPr lang="nl-NL" dirty="0" err="1" smtClean="0"/>
              <a:t>mmol</a:t>
            </a:r>
            <a:r>
              <a:rPr lang="nl-NL" dirty="0" smtClean="0"/>
              <a:t>/l is)</a:t>
            </a:r>
            <a:endParaRPr lang="nl-NL" dirty="0"/>
          </a:p>
          <a:p>
            <a:pPr lvl="1"/>
            <a:r>
              <a:rPr lang="nl-NL" dirty="0" smtClean="0"/>
              <a:t>Glucose 15-20: 4 EH kortwerkende insuline bijsluiten</a:t>
            </a:r>
          </a:p>
          <a:p>
            <a:pPr lvl="1"/>
            <a:r>
              <a:rPr lang="nl-NL" dirty="0" smtClean="0"/>
              <a:t>Glucose &gt; 20: 6 EH kortwerkende insuline bijsluiten </a:t>
            </a:r>
            <a:endParaRPr lang="nl-NL" dirty="0"/>
          </a:p>
          <a:p>
            <a:endParaRPr lang="nl-NL" dirty="0" smtClean="0"/>
          </a:p>
          <a:p>
            <a:endParaRPr lang="nl-NL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691" y="4155261"/>
            <a:ext cx="4202880" cy="215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27" y="4155263"/>
            <a:ext cx="3246364" cy="2667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451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600" dirty="0" smtClean="0"/>
              <a:t>Serumglucose is over het algemeen hoger bij DKA dan bij HHS.</a:t>
            </a:r>
          </a:p>
          <a:p>
            <a:pPr marL="0" indent="0">
              <a:buNone/>
            </a:pPr>
            <a:r>
              <a:rPr lang="nl-NL" sz="2600" dirty="0"/>
              <a:t> </a:t>
            </a:r>
            <a:endParaRPr lang="nl-NL" sz="2600" dirty="0" smtClean="0"/>
          </a:p>
          <a:p>
            <a:pPr marL="0" indent="0">
              <a:buNone/>
            </a:pPr>
            <a:endParaRPr lang="nl-NL" sz="2600" dirty="0"/>
          </a:p>
          <a:p>
            <a:pPr marL="0" indent="0">
              <a:buNone/>
            </a:pPr>
            <a:r>
              <a:rPr lang="nl-NL" sz="2600" dirty="0" smtClean="0"/>
              <a:t>Juist/onjuist</a:t>
            </a:r>
            <a:endParaRPr lang="nl-NL" sz="2600" dirty="0"/>
          </a:p>
        </p:txBody>
      </p:sp>
    </p:spTree>
    <p:extLst>
      <p:ext uri="{BB962C8B-B14F-4D97-AF65-F5344CB8AC3E}">
        <p14:creationId xmlns:p14="http://schemas.microsoft.com/office/powerpoint/2010/main" val="2302375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4.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600" dirty="0" smtClean="0"/>
              <a:t>Jongetje Bas, 6 jaar oud, presenteert zich met acute buikpijn. Sinds 1 week niet lekker. Plast goed, drinkt goed, eet weinig. Bij onderzoek zieke jongen, forse drukpijn onder in de buik met loslaatpijn.  </a:t>
            </a:r>
          </a:p>
          <a:p>
            <a:pPr marL="0" indent="0">
              <a:buNone/>
            </a:pPr>
            <a:endParaRPr lang="nl-NL" sz="2600" dirty="0" smtClean="0"/>
          </a:p>
          <a:p>
            <a:pPr marL="0" indent="0">
              <a:buNone/>
            </a:pPr>
            <a:r>
              <a:rPr lang="nl-NL" sz="2600" dirty="0" smtClean="0"/>
              <a:t>Deze </a:t>
            </a:r>
            <a:r>
              <a:rPr lang="nl-NL" sz="2600" dirty="0" err="1" smtClean="0"/>
              <a:t>patient</a:t>
            </a:r>
            <a:r>
              <a:rPr lang="nl-NL" sz="2600" dirty="0" smtClean="0"/>
              <a:t> moet gezien worden door de chirurg, dus aanvullend onderzoek door de huisarts heeft geen zin. </a:t>
            </a:r>
          </a:p>
          <a:p>
            <a:pPr marL="0" indent="0">
              <a:buNone/>
            </a:pPr>
            <a:endParaRPr lang="nl-NL" sz="2600" dirty="0"/>
          </a:p>
          <a:p>
            <a:pPr marL="0" indent="0">
              <a:buNone/>
            </a:pPr>
            <a:r>
              <a:rPr lang="nl-NL" sz="2600" dirty="0" smtClean="0"/>
              <a:t>Juist/onjuist</a:t>
            </a:r>
          </a:p>
          <a:p>
            <a:pPr marL="0" indent="0">
              <a:buNone/>
            </a:pPr>
            <a:endParaRPr lang="nl-NL" sz="2600" dirty="0"/>
          </a:p>
          <a:p>
            <a:pPr marL="0" indent="0">
              <a:buNone/>
            </a:pPr>
            <a:endParaRPr lang="nl-NL" sz="2600" dirty="0"/>
          </a:p>
        </p:txBody>
      </p:sp>
    </p:spTree>
    <p:extLst>
      <p:ext uri="{BB962C8B-B14F-4D97-AF65-F5344CB8AC3E}">
        <p14:creationId xmlns:p14="http://schemas.microsoft.com/office/powerpoint/2010/main" val="1212720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5. Casus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600" dirty="0" smtClean="0"/>
              <a:t>Mevrouw Dikkers, 43 jaar, VG/ obesitas, presenteert zich met veel plassen, malaise en droge lippen. Zij herkent deze klachten van een UWI. Je prikt tijdens je spreekuur een glucose </a:t>
            </a:r>
            <a:r>
              <a:rPr lang="nl-NL" sz="2600" dirty="0" smtClean="0">
                <a:sym typeface="Wingdings" panose="05000000000000000000" pitchFamily="2" charset="2"/>
              </a:rPr>
              <a:t> 23 </a:t>
            </a:r>
            <a:r>
              <a:rPr lang="nl-NL" sz="2600" dirty="0" err="1" smtClean="0">
                <a:sym typeface="Wingdings" panose="05000000000000000000" pitchFamily="2" charset="2"/>
              </a:rPr>
              <a:t>mmol</a:t>
            </a:r>
            <a:r>
              <a:rPr lang="nl-NL" sz="2600" dirty="0" smtClean="0">
                <a:sym typeface="Wingdings" panose="05000000000000000000" pitchFamily="2" charset="2"/>
              </a:rPr>
              <a:t>/l</a:t>
            </a:r>
          </a:p>
          <a:p>
            <a:pPr marL="0" indent="0">
              <a:buNone/>
            </a:pPr>
            <a:endParaRPr lang="nl-NL" sz="26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sz="2600" dirty="0" smtClean="0">
                <a:sym typeface="Wingdings" panose="05000000000000000000" pitchFamily="2" charset="2"/>
              </a:rPr>
              <a:t>Je dient 6 EH </a:t>
            </a:r>
            <a:r>
              <a:rPr lang="nl-NL" sz="2600" dirty="0" err="1" smtClean="0">
                <a:sym typeface="Wingdings" panose="05000000000000000000" pitchFamily="2" charset="2"/>
              </a:rPr>
              <a:t>novorapid</a:t>
            </a:r>
            <a:r>
              <a:rPr lang="nl-NL" sz="2600" dirty="0" smtClean="0">
                <a:sym typeface="Wingdings" panose="05000000000000000000" pitchFamily="2" charset="2"/>
              </a:rPr>
              <a:t> toe en overlegt met de internist</a:t>
            </a:r>
          </a:p>
          <a:p>
            <a:pPr marL="0" indent="0">
              <a:buNone/>
            </a:pPr>
            <a:endParaRPr lang="nl-NL" sz="26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sz="2600" dirty="0" smtClean="0">
                <a:sym typeface="Wingdings" panose="05000000000000000000" pitchFamily="2" charset="2"/>
              </a:rPr>
              <a:t>Juist/onjuist</a:t>
            </a:r>
          </a:p>
          <a:p>
            <a:pPr marL="0" indent="0">
              <a:buNone/>
            </a:pPr>
            <a:endParaRPr lang="nl-NL" sz="26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l-NL" sz="2600" dirty="0"/>
          </a:p>
          <a:p>
            <a:pPr marL="0" indent="0">
              <a:buNone/>
            </a:pPr>
            <a:endParaRPr lang="nl-NL" sz="2600" dirty="0"/>
          </a:p>
        </p:txBody>
      </p:sp>
    </p:spTree>
    <p:extLst>
      <p:ext uri="{BB962C8B-B14F-4D97-AF65-F5344CB8AC3E}">
        <p14:creationId xmlns:p14="http://schemas.microsoft.com/office/powerpoint/2010/main" val="3257835821"/>
      </p:ext>
    </p:extLst>
  </p:cSld>
  <p:clrMapOvr>
    <a:masterClrMapping/>
  </p:clrMapOvr>
</p:sld>
</file>

<file path=ppt/theme/theme1.xml><?xml version="1.0" encoding="utf-8"?>
<a:theme xmlns:a="http://schemas.openxmlformats.org/drawingml/2006/main" name="UMC groen Onderwijs_NED">
  <a:themeElements>
    <a:clrScheme name="Aangepast 2">
      <a:dk1>
        <a:srgbClr val="1C1C1C"/>
      </a:dk1>
      <a:lt1>
        <a:sysClr val="window" lastClr="FFFFFF"/>
      </a:lt1>
      <a:dk2>
        <a:srgbClr val="1961AB"/>
      </a:dk2>
      <a:lt2>
        <a:srgbClr val="EEECE1"/>
      </a:lt2>
      <a:accent1>
        <a:srgbClr val="2526A9"/>
      </a:accent1>
      <a:accent2>
        <a:srgbClr val="D0103A"/>
      </a:accent2>
      <a:accent3>
        <a:srgbClr val="79B829"/>
      </a:accent3>
      <a:accent4>
        <a:srgbClr val="0F84C9"/>
      </a:accent4>
      <a:accent5>
        <a:srgbClr val="FF6319"/>
      </a:accent5>
      <a:accent6>
        <a:srgbClr val="B7B1A9"/>
      </a:accent6>
      <a:hlink>
        <a:srgbClr val="2526A9"/>
      </a:hlink>
      <a:folHlink>
        <a:srgbClr val="B7B1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ustomProperties xmlns="http://www.documentaal.nl/CustomProperties"/>
</file>

<file path=customXml/itemProps1.xml><?xml version="1.0" encoding="utf-8"?>
<ds:datastoreItem xmlns:ds="http://schemas.openxmlformats.org/officeDocument/2006/customXml" ds:itemID="{D9F555A5-F414-4B85-8C54-F699AF2073F7}">
  <ds:schemaRefs>
    <ds:schemaRef ds:uri="http://www.documentaal.nl/Custom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722</Words>
  <Application>Microsoft Office PowerPoint</Application>
  <PresentationFormat>Diavoorstelling (4:3)</PresentationFormat>
  <Paragraphs>140</Paragraphs>
  <Slides>28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28</vt:i4>
      </vt:variant>
    </vt:vector>
  </HeadingPairs>
  <TitlesOfParts>
    <vt:vector size="29" baseType="lpstr">
      <vt:lpstr>UMC groen Onderwijs_NED</vt:lpstr>
      <vt:lpstr>DE GROTE  ENDOCRINOLOGIE QUIZ </vt:lpstr>
      <vt:lpstr>Quizvragen DM</vt:lpstr>
      <vt:lpstr>1. Casus</vt:lpstr>
      <vt:lpstr>Gastro-enteritis/koorts</vt:lpstr>
      <vt:lpstr>2. </vt:lpstr>
      <vt:lpstr>Glycaemische ontregelingen</vt:lpstr>
      <vt:lpstr>3. </vt:lpstr>
      <vt:lpstr>4. </vt:lpstr>
      <vt:lpstr>5. Casus </vt:lpstr>
      <vt:lpstr>Quizvragen schildklier</vt:lpstr>
      <vt:lpstr>Quiz 6</vt:lpstr>
      <vt:lpstr>Quiz 7</vt:lpstr>
      <vt:lpstr>Quiz 8</vt:lpstr>
      <vt:lpstr>Quiz 9</vt:lpstr>
      <vt:lpstr>Quiz 10</vt:lpstr>
      <vt:lpstr>Quizvragen calciummetabolisme</vt:lpstr>
      <vt:lpstr>Vraag 11</vt:lpstr>
      <vt:lpstr>Vraag 12</vt:lpstr>
      <vt:lpstr>Vraag 13</vt:lpstr>
      <vt:lpstr>Vraag 14</vt:lpstr>
      <vt:lpstr>Vraag 15</vt:lpstr>
      <vt:lpstr>Quizvragen bijnieras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UMC Utrecht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khoiting</dc:creator>
  <cp:lastModifiedBy>Klein-3-Meulenberg, J. de</cp:lastModifiedBy>
  <cp:revision>5</cp:revision>
  <dcterms:created xsi:type="dcterms:W3CDTF">2013-12-10T14:12:18Z</dcterms:created>
  <dcterms:modified xsi:type="dcterms:W3CDTF">2016-02-17T13:12:45Z</dcterms:modified>
</cp:coreProperties>
</file>