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autoCompressPictures="0">
  <p:sldMasterIdLst>
    <p:sldMasterId id="2147483657" r:id="rId1"/>
    <p:sldMasterId id="2147483659" r:id="rId2"/>
  </p:sldMasterIdLst>
  <p:notesMasterIdLst>
    <p:notesMasterId r:id="rId23"/>
  </p:notesMasterIdLst>
  <p:sldIdLst>
    <p:sldId id="256" r:id="rId3"/>
    <p:sldId id="315" r:id="rId4"/>
    <p:sldId id="316" r:id="rId5"/>
    <p:sldId id="286" r:id="rId6"/>
    <p:sldId id="287" r:id="rId7"/>
    <p:sldId id="288" r:id="rId8"/>
    <p:sldId id="289" r:id="rId9"/>
    <p:sldId id="290" r:id="rId10"/>
    <p:sldId id="291" r:id="rId11"/>
    <p:sldId id="292" r:id="rId12"/>
    <p:sldId id="294" r:id="rId13"/>
    <p:sldId id="296" r:id="rId14"/>
    <p:sldId id="297" r:id="rId15"/>
    <p:sldId id="298" r:id="rId16"/>
    <p:sldId id="304" r:id="rId17"/>
    <p:sldId id="306" r:id="rId18"/>
    <p:sldId id="307" r:id="rId19"/>
    <p:sldId id="308" r:id="rId20"/>
    <p:sldId id="309" r:id="rId21"/>
    <p:sldId id="310" r:id="rId22"/>
  </p:sldIdLst>
  <p:sldSz cx="9144000" cy="6858000" type="screen4x3"/>
  <p:notesSz cx="6808788" cy="9940925"/>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72039" autoAdjust="0"/>
  </p:normalViewPr>
  <p:slideViewPr>
    <p:cSldViewPr>
      <p:cViewPr>
        <p:scale>
          <a:sx n="107" d="100"/>
          <a:sy n="107" d="100"/>
        </p:scale>
        <p:origin x="-1734" y="408"/>
      </p:cViewPr>
      <p:guideLst>
        <p:guide orient="horz" pos="2160"/>
        <p:guide pos="2880"/>
      </p:guideLst>
    </p:cSldViewPr>
  </p:slideViewPr>
  <p:outlineViewPr>
    <p:cViewPr>
      <p:scale>
        <a:sx n="33" d="100"/>
        <a:sy n="33" d="100"/>
      </p:scale>
      <p:origin x="72" y="3036"/>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2950474" cy="497046"/>
          </a:xfrm>
          <a:prstGeom prst="rect">
            <a:avLst/>
          </a:prstGeom>
          <a:noFill/>
          <a:ln>
            <a:noFill/>
          </a:ln>
        </p:spPr>
        <p:txBody>
          <a:bodyPr lIns="91425" tIns="91425" rIns="91425" bIns="91425" anchor="t" anchorCtr="0"/>
          <a:lstStyle>
            <a:lvl1pPr marL="0" marR="0" indent="0" algn="l" rt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3" name="Shape 3"/>
          <p:cNvSpPr txBox="1">
            <a:spLocks noGrp="1"/>
          </p:cNvSpPr>
          <p:nvPr>
            <p:ph type="dt" idx="10"/>
          </p:nvPr>
        </p:nvSpPr>
        <p:spPr>
          <a:xfrm>
            <a:off x="3856737" y="0"/>
            <a:ext cx="2950474" cy="497046"/>
          </a:xfrm>
          <a:prstGeom prst="rect">
            <a:avLst/>
          </a:prstGeom>
          <a:noFill/>
          <a:ln>
            <a:noFill/>
          </a:ln>
        </p:spPr>
        <p:txBody>
          <a:bodyPr lIns="91425" tIns="91425" rIns="91425" bIns="91425" anchor="t" anchorCtr="0"/>
          <a:lstStyle>
            <a:lvl1pPr marL="0" marR="0" indent="0" algn="r" rt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4" name="Shape 4"/>
          <p:cNvSpPr>
            <a:spLocks noGrp="1" noRot="1" noChangeAspect="1"/>
          </p:cNvSpPr>
          <p:nvPr>
            <p:ph type="sldImg" idx="3"/>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5" name="Shape 5"/>
          <p:cNvSpPr txBox="1">
            <a:spLocks noGrp="1"/>
          </p:cNvSpPr>
          <p:nvPr>
            <p:ph type="body" idx="1"/>
          </p:nvPr>
        </p:nvSpPr>
        <p:spPr>
          <a:xfrm>
            <a:off x="680880" y="4721940"/>
            <a:ext cx="5447029" cy="4473416"/>
          </a:xfrm>
          <a:prstGeom prst="rect">
            <a:avLst/>
          </a:prstGeom>
          <a:noFill/>
          <a:ln>
            <a:noFill/>
          </a:ln>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6" name="Shape 6"/>
          <p:cNvSpPr txBox="1">
            <a:spLocks noGrp="1"/>
          </p:cNvSpPr>
          <p:nvPr>
            <p:ph type="ftr" idx="11"/>
          </p:nvPr>
        </p:nvSpPr>
        <p:spPr>
          <a:xfrm>
            <a:off x="0" y="9442154"/>
            <a:ext cx="2950474" cy="497046"/>
          </a:xfrm>
          <a:prstGeom prst="rect">
            <a:avLst/>
          </a:prstGeom>
          <a:noFill/>
          <a:ln>
            <a:noFill/>
          </a:ln>
        </p:spPr>
        <p:txBody>
          <a:bodyPr lIns="91425" tIns="91425" rIns="91425" bIns="91425" anchor="b" anchorCtr="0"/>
          <a:lstStyle>
            <a:lvl1pPr marL="0" marR="0" indent="0" algn="l" rt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7" name="Shape 7"/>
          <p:cNvSpPr txBox="1">
            <a:spLocks noGrp="1"/>
          </p:cNvSpPr>
          <p:nvPr>
            <p:ph type="sldNum" idx="12"/>
          </p:nvPr>
        </p:nvSpPr>
        <p:spPr>
          <a:xfrm>
            <a:off x="3856737" y="9442154"/>
            <a:ext cx="2950474" cy="497046"/>
          </a:xfrm>
          <a:prstGeom prst="rect">
            <a:avLst/>
          </a:prstGeom>
          <a:noFill/>
          <a:ln>
            <a:noFill/>
          </a:ln>
        </p:spPr>
        <p:txBody>
          <a:bodyPr lIns="91425" tIns="91425" rIns="91425" bIns="91425" anchor="b" anchorCtr="0"/>
          <a:lstStyle>
            <a:lvl1pPr marL="0" marR="0" indent="0" algn="r" rtl="0">
              <a:spcBef>
                <a:spcPts val="0"/>
              </a:spcBef>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Tree>
    <p:extLst>
      <p:ext uri="{BB962C8B-B14F-4D97-AF65-F5344CB8AC3E}">
        <p14:creationId xmlns:p14="http://schemas.microsoft.com/office/powerpoint/2010/main" val="2330703586"/>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Shape 63"/>
          <p:cNvSpPr txBox="1">
            <a:spLocks noGrp="1"/>
          </p:cNvSpPr>
          <p:nvPr>
            <p:ph type="body" idx="1"/>
          </p:nvPr>
        </p:nvSpPr>
        <p:spPr>
          <a:xfrm>
            <a:off x="680880" y="4721940"/>
            <a:ext cx="5447029" cy="4473416"/>
          </a:xfrm>
          <a:prstGeom prst="rect">
            <a:avLst/>
          </a:prstGeom>
        </p:spPr>
        <p:txBody>
          <a:bodyPr lIns="91425" tIns="91425" rIns="91425" bIns="91425" anchor="ctr" anchorCtr="0">
            <a:noAutofit/>
          </a:bodyPr>
          <a:lstStyle/>
          <a:p>
            <a:pPr>
              <a:spcBef>
                <a:spcPts val="0"/>
              </a:spcBef>
              <a:buNone/>
            </a:pPr>
            <a:endParaRPr/>
          </a:p>
        </p:txBody>
      </p:sp>
      <p:sp>
        <p:nvSpPr>
          <p:cNvPr id="64" name="Shape 64"/>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Shape 345"/>
          <p:cNvSpPr txBox="1">
            <a:spLocks noGrp="1"/>
          </p:cNvSpPr>
          <p:nvPr>
            <p:ph type="body" idx="1"/>
          </p:nvPr>
        </p:nvSpPr>
        <p:spPr>
          <a:xfrm>
            <a:off x="680880" y="4721940"/>
            <a:ext cx="5447029" cy="4473416"/>
          </a:xfrm>
          <a:prstGeom prst="rect">
            <a:avLst/>
          </a:prstGeom>
        </p:spPr>
        <p:txBody>
          <a:bodyPr lIns="91425" tIns="91425" rIns="91425" bIns="91425" anchor="ctr" anchorCtr="0">
            <a:noAutofit/>
          </a:bodyPr>
          <a:lstStyle/>
          <a:p>
            <a:pPr lvl="0" rtl="0">
              <a:spcBef>
                <a:spcPts val="0"/>
              </a:spcBef>
              <a:buNone/>
            </a:pPr>
            <a:r>
              <a:rPr lang="nl-NL" dirty="0" smtClean="0"/>
              <a:t>Internisten richtlijn:</a:t>
            </a:r>
            <a:r>
              <a:rPr lang="nl-NL" baseline="0" dirty="0" smtClean="0"/>
              <a:t> TSH &gt;6 alles bij elkaar 33 % na 10 </a:t>
            </a:r>
            <a:r>
              <a:rPr lang="nl-NL" baseline="0" dirty="0" err="1" smtClean="0"/>
              <a:t>jr</a:t>
            </a:r>
            <a:r>
              <a:rPr lang="nl-NL" baseline="0" dirty="0" smtClean="0"/>
              <a:t> </a:t>
            </a:r>
            <a:r>
              <a:rPr lang="nl-NL" baseline="0" dirty="0" err="1" smtClean="0"/>
              <a:t>hypothyr</a:t>
            </a:r>
            <a:r>
              <a:rPr lang="nl-NL" baseline="0" dirty="0" smtClean="0"/>
              <a:t>, en als er ook nog anti TPO as waren dan 55 %. </a:t>
            </a:r>
            <a:endParaRPr dirty="0"/>
          </a:p>
        </p:txBody>
      </p:sp>
      <p:sp>
        <p:nvSpPr>
          <p:cNvPr id="346" name="Shape 346"/>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Shape 351"/>
          <p:cNvSpPr txBox="1">
            <a:spLocks noGrp="1"/>
          </p:cNvSpPr>
          <p:nvPr>
            <p:ph type="body" idx="1"/>
          </p:nvPr>
        </p:nvSpPr>
        <p:spPr>
          <a:xfrm>
            <a:off x="680880" y="4721940"/>
            <a:ext cx="5447029" cy="4473416"/>
          </a:xfrm>
          <a:prstGeom prst="rect">
            <a:avLst/>
          </a:prstGeom>
        </p:spPr>
        <p:txBody>
          <a:bodyPr lIns="91425" tIns="91425" rIns="91425" bIns="91425" anchor="ctr" anchorCtr="0">
            <a:noAutofit/>
          </a:bodyPr>
          <a:lstStyle/>
          <a:p>
            <a:pPr lvl="0" rtl="0">
              <a:spcBef>
                <a:spcPts val="0"/>
              </a:spcBef>
              <a:buNone/>
            </a:pPr>
            <a:endParaRPr/>
          </a:p>
        </p:txBody>
      </p:sp>
      <p:sp>
        <p:nvSpPr>
          <p:cNvPr id="352" name="Shape 352"/>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6"/>
        <p:cNvGrpSpPr/>
        <p:nvPr/>
      </p:nvGrpSpPr>
      <p:grpSpPr>
        <a:xfrm>
          <a:off x="0" y="0"/>
          <a:ext cx="0" cy="0"/>
          <a:chOff x="0" y="0"/>
          <a:chExt cx="0" cy="0"/>
        </a:xfrm>
      </p:grpSpPr>
      <p:sp>
        <p:nvSpPr>
          <p:cNvPr id="357" name="Shape 357"/>
          <p:cNvSpPr txBox="1">
            <a:spLocks noGrp="1"/>
          </p:cNvSpPr>
          <p:nvPr>
            <p:ph type="body" idx="1"/>
          </p:nvPr>
        </p:nvSpPr>
        <p:spPr>
          <a:xfrm>
            <a:off x="680880" y="4721940"/>
            <a:ext cx="5447029" cy="4473416"/>
          </a:xfrm>
          <a:prstGeom prst="rect">
            <a:avLst/>
          </a:prstGeom>
        </p:spPr>
        <p:txBody>
          <a:bodyPr lIns="91425" tIns="91425" rIns="91425" bIns="91425" anchor="ctr" anchorCtr="0">
            <a:noAutofit/>
          </a:bodyPr>
          <a:lstStyle/>
          <a:p>
            <a:pPr marL="457200" indent="0" rtl="0">
              <a:lnSpc>
                <a:spcPct val="115000"/>
              </a:lnSpc>
              <a:spcBef>
                <a:spcPts val="0"/>
              </a:spcBef>
              <a:spcAft>
                <a:spcPts val="1000"/>
              </a:spcAft>
              <a:buNone/>
            </a:pPr>
            <a:r>
              <a:rPr lang="en-GB" sz="1100" dirty="0" err="1">
                <a:latin typeface="Quattrocento Sans"/>
                <a:ea typeface="Quattrocento Sans"/>
                <a:cs typeface="Quattrocento Sans"/>
                <a:sym typeface="Quattrocento Sans"/>
              </a:rPr>
              <a:t>Gezien</a:t>
            </a:r>
            <a:r>
              <a:rPr lang="en-GB" sz="1100" dirty="0">
                <a:latin typeface="Quattrocento Sans"/>
                <a:ea typeface="Quattrocento Sans"/>
                <a:cs typeface="Quattrocento Sans"/>
                <a:sym typeface="Quattrocento Sans"/>
              </a:rPr>
              <a:t> het </a:t>
            </a:r>
            <a:r>
              <a:rPr lang="en-GB" sz="1100" dirty="0" err="1">
                <a:latin typeface="Quattrocento Sans"/>
                <a:ea typeface="Quattrocento Sans"/>
                <a:cs typeface="Quattrocento Sans"/>
                <a:sym typeface="Quattrocento Sans"/>
              </a:rPr>
              <a:t>ontbreken</a:t>
            </a:r>
            <a:r>
              <a:rPr lang="en-GB" sz="1100" dirty="0">
                <a:latin typeface="Quattrocento Sans"/>
                <a:ea typeface="Quattrocento Sans"/>
                <a:cs typeface="Quattrocento Sans"/>
                <a:sym typeface="Quattrocento Sans"/>
              </a:rPr>
              <a:t> van </a:t>
            </a:r>
            <a:r>
              <a:rPr lang="en-GB" sz="1100" dirty="0" err="1">
                <a:latin typeface="Quattrocento Sans"/>
                <a:ea typeface="Quattrocento Sans"/>
                <a:cs typeface="Quattrocento Sans"/>
                <a:sym typeface="Quattrocento Sans"/>
              </a:rPr>
              <a:t>bewijs</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voor</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positieve</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effecten</a:t>
            </a:r>
            <a:r>
              <a:rPr lang="en-GB" sz="1100" dirty="0">
                <a:latin typeface="Quattrocento Sans"/>
                <a:ea typeface="Quattrocento Sans"/>
                <a:cs typeface="Quattrocento Sans"/>
                <a:sym typeface="Quattrocento Sans"/>
              </a:rPr>
              <a:t> van </a:t>
            </a:r>
            <a:r>
              <a:rPr lang="en-GB" sz="1100" dirty="0" err="1">
                <a:latin typeface="Quattrocento Sans"/>
                <a:ea typeface="Quattrocento Sans"/>
                <a:cs typeface="Quattrocento Sans"/>
                <a:sym typeface="Quattrocento Sans"/>
              </a:rPr>
              <a:t>toediening</a:t>
            </a:r>
            <a:r>
              <a:rPr lang="en-GB" sz="1100" dirty="0">
                <a:latin typeface="Quattrocento Sans"/>
                <a:ea typeface="Quattrocento Sans"/>
                <a:cs typeface="Quattrocento Sans"/>
                <a:sym typeface="Quattrocento Sans"/>
              </a:rPr>
              <a:t> van </a:t>
            </a:r>
            <a:r>
              <a:rPr lang="en-GB" sz="1100" dirty="0" err="1">
                <a:latin typeface="Quattrocento Sans"/>
                <a:ea typeface="Quattrocento Sans"/>
                <a:cs typeface="Quattrocento Sans"/>
                <a:sym typeface="Quattrocento Sans"/>
              </a:rPr>
              <a:t>levothy-roxine</a:t>
            </a:r>
            <a:r>
              <a:rPr lang="en-GB" sz="1100" dirty="0">
                <a:latin typeface="Quattrocento Sans"/>
                <a:ea typeface="Quattrocento Sans"/>
                <a:cs typeface="Quattrocento Sans"/>
                <a:sym typeface="Quattrocento Sans"/>
              </a:rPr>
              <a:t> op </a:t>
            </a:r>
            <a:r>
              <a:rPr lang="en-GB" sz="1100" dirty="0" err="1">
                <a:latin typeface="Quattrocento Sans"/>
                <a:ea typeface="Quattrocento Sans"/>
                <a:cs typeface="Quattrocento Sans"/>
                <a:sym typeface="Quattrocento Sans"/>
              </a:rPr>
              <a:t>belangrijke</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klinische</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uitkomstmaten</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cardiovasculaire</a:t>
            </a:r>
            <a:r>
              <a:rPr lang="en-GB" sz="1100" dirty="0">
                <a:latin typeface="Quattrocento Sans"/>
                <a:ea typeface="Quattrocento Sans"/>
                <a:cs typeface="Quattrocento Sans"/>
                <a:sym typeface="Quattrocento Sans"/>
              </a:rPr>
              <a:t> events, </a:t>
            </a:r>
            <a:r>
              <a:rPr lang="en-GB" sz="1100" dirty="0" err="1">
                <a:latin typeface="Quattrocento Sans"/>
                <a:ea typeface="Quattrocento Sans"/>
                <a:cs typeface="Quattrocento Sans"/>
                <a:sym typeface="Quattrocento Sans"/>
              </a:rPr>
              <a:t>mortaliteit</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wordt</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geadvi-seerd</a:t>
            </a:r>
            <a:r>
              <a:rPr lang="en-GB" sz="1100" dirty="0">
                <a:latin typeface="Quattrocento Sans"/>
                <a:ea typeface="Quattrocento Sans"/>
                <a:cs typeface="Quattrocento Sans"/>
                <a:sym typeface="Quattrocento Sans"/>
              </a:rPr>
              <a:t> om </a:t>
            </a:r>
            <a:r>
              <a:rPr lang="en-GB" sz="1100" dirty="0" err="1">
                <a:latin typeface="Quattrocento Sans"/>
                <a:ea typeface="Quattrocento Sans"/>
                <a:cs typeface="Quattrocento Sans"/>
                <a:sym typeface="Quattrocento Sans"/>
              </a:rPr>
              <a:t>personen</a:t>
            </a:r>
            <a:r>
              <a:rPr lang="en-GB" sz="1100" dirty="0">
                <a:latin typeface="Quattrocento Sans"/>
                <a:ea typeface="Quattrocento Sans"/>
                <a:cs typeface="Quattrocento Sans"/>
                <a:sym typeface="Quattrocento Sans"/>
              </a:rPr>
              <a:t> met </a:t>
            </a:r>
            <a:r>
              <a:rPr lang="en-GB" sz="1100" dirty="0" err="1">
                <a:latin typeface="Quattrocento Sans"/>
                <a:ea typeface="Quattrocento Sans"/>
                <a:cs typeface="Quattrocento Sans"/>
                <a:sym typeface="Quattrocento Sans"/>
              </a:rPr>
              <a:t>subklinische</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hypothyreoïdie</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niet</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routinematig</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te</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behandelen</a:t>
            </a:r>
            <a:r>
              <a:rPr lang="en-GB" sz="1100" dirty="0">
                <a:latin typeface="Quattrocento Sans"/>
                <a:ea typeface="Quattrocento Sans"/>
                <a:cs typeface="Quattrocento Sans"/>
                <a:sym typeface="Quattrocento Sans"/>
              </a:rPr>
              <a:t>. </a:t>
            </a:r>
          </a:p>
          <a:p>
            <a:pPr marL="457200" indent="0" rtl="0">
              <a:lnSpc>
                <a:spcPct val="115000"/>
              </a:lnSpc>
              <a:spcBef>
                <a:spcPts val="0"/>
              </a:spcBef>
              <a:spcAft>
                <a:spcPts val="1000"/>
              </a:spcAft>
              <a:buNone/>
            </a:pPr>
            <a:r>
              <a:rPr lang="en-GB" sz="1100" dirty="0" err="1">
                <a:latin typeface="Quattrocento Sans"/>
                <a:ea typeface="Quattrocento Sans"/>
                <a:cs typeface="Quattrocento Sans"/>
                <a:sym typeface="Quattrocento Sans"/>
              </a:rPr>
              <a:t>Gegeven</a:t>
            </a:r>
            <a:r>
              <a:rPr lang="en-GB" sz="1100" dirty="0">
                <a:latin typeface="Quattrocento Sans"/>
                <a:ea typeface="Quattrocento Sans"/>
                <a:cs typeface="Quattrocento Sans"/>
                <a:sym typeface="Quattrocento Sans"/>
              </a:rPr>
              <a:t> het </a:t>
            </a:r>
            <a:r>
              <a:rPr lang="en-GB" sz="1100" dirty="0" err="1">
                <a:latin typeface="Quattrocento Sans"/>
                <a:ea typeface="Quattrocento Sans"/>
                <a:cs typeface="Quattrocento Sans"/>
                <a:sym typeface="Quattrocento Sans"/>
              </a:rPr>
              <a:t>fluctueren</a:t>
            </a:r>
            <a:r>
              <a:rPr lang="en-GB" sz="1100" dirty="0">
                <a:latin typeface="Quattrocento Sans"/>
                <a:ea typeface="Quattrocento Sans"/>
                <a:cs typeface="Quattrocento Sans"/>
                <a:sym typeface="Quattrocento Sans"/>
              </a:rPr>
              <a:t> van TSH </a:t>
            </a:r>
            <a:r>
              <a:rPr lang="en-GB" sz="1100" dirty="0" err="1">
                <a:latin typeface="Quattrocento Sans"/>
                <a:ea typeface="Quattrocento Sans"/>
                <a:cs typeface="Quattrocento Sans"/>
                <a:sym typeface="Quattrocento Sans"/>
              </a:rPr>
              <a:t>wordt</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geadviseerd</a:t>
            </a:r>
            <a:r>
              <a:rPr lang="en-GB" sz="1100" dirty="0">
                <a:latin typeface="Quattrocento Sans"/>
                <a:ea typeface="Quattrocento Sans"/>
                <a:cs typeface="Quattrocento Sans"/>
                <a:sym typeface="Quattrocento Sans"/>
              </a:rPr>
              <a:t> om </a:t>
            </a:r>
            <a:r>
              <a:rPr lang="en-GB" sz="1100" dirty="0" err="1">
                <a:latin typeface="Quattrocento Sans"/>
                <a:ea typeface="Quattrocento Sans"/>
                <a:cs typeface="Quattrocento Sans"/>
                <a:sym typeface="Quattrocento Sans"/>
              </a:rPr>
              <a:t>bij</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een</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subklinische</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hypothyreoïdie</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deze</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waarde</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eenmalig</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opnieuw</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te</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bepalen</a:t>
            </a:r>
            <a:r>
              <a:rPr lang="en-GB" sz="1100" dirty="0">
                <a:latin typeface="Quattrocento Sans"/>
                <a:ea typeface="Quattrocento Sans"/>
                <a:cs typeface="Quattrocento Sans"/>
                <a:sym typeface="Quattrocento Sans"/>
              </a:rPr>
              <a:t>, </a:t>
            </a:r>
          </a:p>
          <a:p>
            <a:pPr marL="457200" indent="0" rtl="0">
              <a:lnSpc>
                <a:spcPct val="115000"/>
              </a:lnSpc>
              <a:spcBef>
                <a:spcPts val="0"/>
              </a:spcBef>
              <a:spcAft>
                <a:spcPts val="1000"/>
              </a:spcAft>
              <a:buNone/>
            </a:pPr>
            <a:r>
              <a:rPr lang="en-GB" sz="1100" dirty="0" err="1">
                <a:latin typeface="Quattrocento Sans"/>
                <a:ea typeface="Quattrocento Sans"/>
                <a:cs typeface="Quattrocento Sans"/>
                <a:sym typeface="Quattrocento Sans"/>
              </a:rPr>
              <a:t>Bij</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persisterende</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subklinische</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hypothyreoïdie</a:t>
            </a:r>
            <a:r>
              <a:rPr lang="en-GB" sz="1100" dirty="0">
                <a:latin typeface="Quattrocento Sans"/>
                <a:ea typeface="Quattrocento Sans"/>
                <a:cs typeface="Quattrocento Sans"/>
                <a:sym typeface="Quattrocento Sans"/>
              </a:rPr>
              <a:t> en </a:t>
            </a:r>
            <a:r>
              <a:rPr lang="en-GB" sz="1100" dirty="0" err="1">
                <a:latin typeface="Quattrocento Sans"/>
                <a:ea typeface="Quattrocento Sans"/>
                <a:cs typeface="Quattrocento Sans"/>
                <a:sym typeface="Quattrocento Sans"/>
              </a:rPr>
              <a:t>klachten</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kan</a:t>
            </a:r>
            <a:r>
              <a:rPr lang="en-GB" sz="1100" dirty="0">
                <a:latin typeface="Quattrocento Sans"/>
                <a:ea typeface="Quattrocento Sans"/>
                <a:cs typeface="Quattrocento Sans"/>
                <a:sym typeface="Quattrocento Sans"/>
              </a:rPr>
              <a:t> in </a:t>
            </a:r>
            <a:r>
              <a:rPr lang="en-GB" sz="1100" dirty="0" err="1">
                <a:latin typeface="Quattrocento Sans"/>
                <a:ea typeface="Quattrocento Sans"/>
                <a:cs typeface="Quattrocento Sans"/>
                <a:sym typeface="Quattrocento Sans"/>
              </a:rPr>
              <a:t>samenspraak</a:t>
            </a:r>
            <a:r>
              <a:rPr lang="en-GB" sz="1100" dirty="0">
                <a:latin typeface="Quattrocento Sans"/>
                <a:ea typeface="Quattrocento Sans"/>
                <a:cs typeface="Quattrocento Sans"/>
                <a:sym typeface="Quattrocento Sans"/>
              </a:rPr>
              <a:t> met de </a:t>
            </a:r>
            <a:r>
              <a:rPr lang="en-GB" sz="1100" dirty="0" err="1">
                <a:latin typeface="Quattrocento Sans"/>
                <a:ea typeface="Quattrocento Sans"/>
                <a:cs typeface="Quattrocento Sans"/>
                <a:sym typeface="Quattrocento Sans"/>
              </a:rPr>
              <a:t>patiënt</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een</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proefbehandeling</a:t>
            </a:r>
            <a:r>
              <a:rPr lang="en-GB" sz="1100" dirty="0">
                <a:latin typeface="Quattrocento Sans"/>
                <a:ea typeface="Quattrocento Sans"/>
                <a:cs typeface="Quattrocento Sans"/>
                <a:sym typeface="Quattrocento Sans"/>
              </a:rPr>
              <a:t> van </a:t>
            </a:r>
            <a:r>
              <a:rPr lang="en-GB" sz="1100" dirty="0" err="1">
                <a:latin typeface="Quattrocento Sans"/>
                <a:ea typeface="Quattrocento Sans"/>
                <a:cs typeface="Quattrocento Sans"/>
                <a:sym typeface="Quattrocento Sans"/>
              </a:rPr>
              <a:t>minimaal</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drie</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maanden</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worden</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gestart</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een</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dergelijke</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behandeling</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dient</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alleen</a:t>
            </a:r>
            <a:r>
              <a:rPr lang="en-GB" sz="1100" dirty="0">
                <a:latin typeface="Quattrocento Sans"/>
                <a:ea typeface="Quattrocento Sans"/>
                <a:cs typeface="Quattrocento Sans"/>
                <a:sym typeface="Quattrocento Sans"/>
              </a:rPr>
              <a:t> in </a:t>
            </a:r>
            <a:r>
              <a:rPr lang="en-GB" sz="1100" dirty="0" err="1">
                <a:latin typeface="Quattrocento Sans"/>
                <a:ea typeface="Quattrocento Sans"/>
                <a:cs typeface="Quattrocento Sans"/>
                <a:sym typeface="Quattrocento Sans"/>
              </a:rPr>
              <a:t>geval</a:t>
            </a:r>
            <a:r>
              <a:rPr lang="en-GB" sz="1100" dirty="0">
                <a:latin typeface="Quattrocento Sans"/>
                <a:ea typeface="Quattrocento Sans"/>
                <a:cs typeface="Quattrocento Sans"/>
                <a:sym typeface="Quattrocento Sans"/>
              </a:rPr>
              <a:t> van </a:t>
            </a:r>
            <a:r>
              <a:rPr lang="en-GB" sz="1100" dirty="0" err="1">
                <a:latin typeface="Quattrocento Sans"/>
                <a:ea typeface="Quattrocento Sans"/>
                <a:cs typeface="Quattrocento Sans"/>
                <a:sym typeface="Quattrocento Sans"/>
              </a:rPr>
              <a:t>verbetering</a:t>
            </a:r>
            <a:r>
              <a:rPr lang="en-GB" sz="1100" dirty="0">
                <a:latin typeface="Quattrocento Sans"/>
                <a:ea typeface="Quattrocento Sans"/>
                <a:cs typeface="Quattrocento Sans"/>
                <a:sym typeface="Quattrocento Sans"/>
              </a:rPr>
              <a:t> van </a:t>
            </a:r>
            <a:r>
              <a:rPr lang="en-GB" sz="1100" dirty="0" err="1">
                <a:latin typeface="Quattrocento Sans"/>
                <a:ea typeface="Quattrocento Sans"/>
                <a:cs typeface="Quattrocento Sans"/>
                <a:sym typeface="Quattrocento Sans"/>
              </a:rPr>
              <a:t>klachten</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te</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worden</a:t>
            </a:r>
            <a:r>
              <a:rPr lang="en-GB" sz="1100" dirty="0">
                <a:latin typeface="Quattrocento Sans"/>
                <a:ea typeface="Quattrocento Sans"/>
                <a:cs typeface="Quattrocento Sans"/>
                <a:sym typeface="Quattrocento Sans"/>
              </a:rPr>
              <a:t> </a:t>
            </a:r>
            <a:r>
              <a:rPr lang="en-GB" sz="1100" dirty="0" err="1">
                <a:latin typeface="Quattrocento Sans"/>
                <a:ea typeface="Quattrocento Sans"/>
                <a:cs typeface="Quattrocento Sans"/>
                <a:sym typeface="Quattrocento Sans"/>
              </a:rPr>
              <a:t>gecontinueerd</a:t>
            </a:r>
            <a:r>
              <a:rPr lang="en-GB" sz="1100" dirty="0" smtClean="0">
                <a:latin typeface="Quattrocento Sans"/>
                <a:ea typeface="Quattrocento Sans"/>
                <a:cs typeface="Quattrocento Sans"/>
                <a:sym typeface="Quattrocento Sans"/>
              </a:rPr>
              <a:t>.</a:t>
            </a:r>
          </a:p>
          <a:p>
            <a:pPr marL="457200" indent="0" rtl="0">
              <a:lnSpc>
                <a:spcPct val="115000"/>
              </a:lnSpc>
              <a:spcBef>
                <a:spcPts val="0"/>
              </a:spcBef>
              <a:spcAft>
                <a:spcPts val="1000"/>
              </a:spcAft>
              <a:buNone/>
            </a:pPr>
            <a:endParaRPr lang="en-GB" sz="1100" dirty="0" smtClean="0">
              <a:latin typeface="Quattrocento Sans"/>
              <a:ea typeface="Quattrocento Sans"/>
              <a:cs typeface="Quattrocento Sans"/>
              <a:sym typeface="Quattrocento Sans"/>
            </a:endParaRPr>
          </a:p>
          <a:p>
            <a:pPr marL="457200" marR="0" indent="0" algn="l" defTabSz="914400" rtl="0" eaLnBrk="1" fontAlgn="auto" latinLnBrk="0" hangingPunct="1">
              <a:lnSpc>
                <a:spcPct val="115000"/>
              </a:lnSpc>
              <a:spcBef>
                <a:spcPts val="0"/>
              </a:spcBef>
              <a:spcAft>
                <a:spcPts val="1000"/>
              </a:spcAft>
              <a:buClrTx/>
              <a:buSzTx/>
              <a:buFontTx/>
              <a:buNone/>
              <a:tabLst/>
              <a:defRPr/>
            </a:pPr>
            <a:r>
              <a:rPr lang="nl-NL" sz="1200" kern="1200" dirty="0" smtClean="0">
                <a:solidFill>
                  <a:schemeClr val="tx1"/>
                </a:solidFill>
                <a:effectLst/>
                <a:latin typeface="+mn-lt"/>
                <a:ea typeface="+mn-ea"/>
                <a:cs typeface="+mn-cs"/>
              </a:rPr>
              <a:t>Je gaat </a:t>
            </a:r>
            <a:r>
              <a:rPr lang="nl-NL" sz="1200" kern="1200" dirty="0" err="1" smtClean="0">
                <a:solidFill>
                  <a:schemeClr val="tx1"/>
                </a:solidFill>
                <a:effectLst/>
                <a:latin typeface="+mn-lt"/>
                <a:ea typeface="+mn-ea"/>
                <a:cs typeface="+mn-cs"/>
              </a:rPr>
              <a:t>mw</a:t>
            </a:r>
            <a:r>
              <a:rPr lang="nl-NL" sz="1200" kern="1200" dirty="0" smtClean="0">
                <a:solidFill>
                  <a:schemeClr val="tx1"/>
                </a:solidFill>
                <a:effectLst/>
                <a:latin typeface="+mn-lt"/>
                <a:ea typeface="+mn-ea"/>
                <a:cs typeface="+mn-cs"/>
              </a:rPr>
              <a:t> behandelen maar laat haar vooraf en na het starten een klachtendagboek bijhouden.  Alleen bij </a:t>
            </a:r>
            <a:r>
              <a:rPr lang="nl-NL" sz="1200" kern="1200" dirty="0" err="1" smtClean="0">
                <a:solidFill>
                  <a:schemeClr val="tx1"/>
                </a:solidFill>
                <a:effectLst/>
                <a:latin typeface="+mn-lt"/>
                <a:ea typeface="+mn-ea"/>
                <a:cs typeface="+mn-cs"/>
              </a:rPr>
              <a:t>ptn</a:t>
            </a:r>
            <a:r>
              <a:rPr lang="nl-NL" sz="1200" kern="1200" dirty="0" smtClean="0">
                <a:solidFill>
                  <a:schemeClr val="tx1"/>
                </a:solidFill>
                <a:effectLst/>
                <a:latin typeface="+mn-lt"/>
                <a:ea typeface="+mn-ea"/>
                <a:cs typeface="+mn-cs"/>
              </a:rPr>
              <a:t> &lt;88 </a:t>
            </a:r>
            <a:r>
              <a:rPr lang="nl-NL" sz="1200" kern="1200" dirty="0" err="1" smtClean="0">
                <a:solidFill>
                  <a:schemeClr val="tx1"/>
                </a:solidFill>
                <a:effectLst/>
                <a:latin typeface="+mn-lt"/>
                <a:ea typeface="+mn-ea"/>
                <a:cs typeface="+mn-cs"/>
              </a:rPr>
              <a:t>jr</a:t>
            </a:r>
            <a:r>
              <a:rPr lang="nl-NL" sz="1200" kern="1200" dirty="0" smtClean="0">
                <a:solidFill>
                  <a:schemeClr val="tx1"/>
                </a:solidFill>
                <a:effectLst/>
                <a:latin typeface="+mn-lt"/>
                <a:ea typeface="+mn-ea"/>
                <a:cs typeface="+mn-cs"/>
              </a:rPr>
              <a:t> en TSH hoger dan 6 met persisterende klachten die niet anders verklaard kunnen worden. Dan rustig starten zoals stappenplan bij 6o+. Als 6 </a:t>
            </a:r>
            <a:r>
              <a:rPr lang="nl-NL" sz="1200" kern="1200" dirty="0" err="1" smtClean="0">
                <a:solidFill>
                  <a:schemeClr val="tx1"/>
                </a:solidFill>
                <a:effectLst/>
                <a:latin typeface="+mn-lt"/>
                <a:ea typeface="+mn-ea"/>
                <a:cs typeface="+mn-cs"/>
              </a:rPr>
              <a:t>mnd</a:t>
            </a:r>
            <a:r>
              <a:rPr lang="nl-NL" sz="1200" kern="1200" dirty="0" smtClean="0">
                <a:solidFill>
                  <a:schemeClr val="tx1"/>
                </a:solidFill>
                <a:effectLst/>
                <a:latin typeface="+mn-lt"/>
                <a:ea typeface="+mn-ea"/>
                <a:cs typeface="+mn-cs"/>
              </a:rPr>
              <a:t> na bereiken normale TSH geen verbetering? stoppen. </a:t>
            </a:r>
          </a:p>
          <a:p>
            <a:pPr marL="457200" indent="0" rtl="0">
              <a:lnSpc>
                <a:spcPct val="115000"/>
              </a:lnSpc>
              <a:spcBef>
                <a:spcPts val="0"/>
              </a:spcBef>
              <a:spcAft>
                <a:spcPts val="1000"/>
              </a:spcAft>
              <a:buNone/>
            </a:pPr>
            <a:endParaRPr lang="en-GB" sz="1100" dirty="0">
              <a:latin typeface="Quattrocento Sans"/>
              <a:ea typeface="Quattrocento Sans"/>
              <a:cs typeface="Quattrocento Sans"/>
              <a:sym typeface="Quattrocento Sans"/>
            </a:endParaRPr>
          </a:p>
          <a:p>
            <a:pPr lvl="0" rtl="0">
              <a:spcBef>
                <a:spcPts val="0"/>
              </a:spcBef>
              <a:buNone/>
            </a:pPr>
            <a:endParaRPr dirty="0"/>
          </a:p>
        </p:txBody>
      </p:sp>
      <p:sp>
        <p:nvSpPr>
          <p:cNvPr id="358" name="Shape 358"/>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5"/>
        <p:cNvGrpSpPr/>
        <p:nvPr/>
      </p:nvGrpSpPr>
      <p:grpSpPr>
        <a:xfrm>
          <a:off x="0" y="0"/>
          <a:ext cx="0" cy="0"/>
          <a:chOff x="0" y="0"/>
          <a:chExt cx="0" cy="0"/>
        </a:xfrm>
      </p:grpSpPr>
      <p:sp>
        <p:nvSpPr>
          <p:cNvPr id="396" name="Shape 396"/>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397" name="Shape 397"/>
          <p:cNvSpPr txBox="1">
            <a:spLocks noGrp="1"/>
          </p:cNvSpPr>
          <p:nvPr>
            <p:ph type="body" idx="1"/>
          </p:nvPr>
        </p:nvSpPr>
        <p:spPr>
          <a:xfrm>
            <a:off x="680880" y="4721940"/>
            <a:ext cx="5447029" cy="4473416"/>
          </a:xfrm>
          <a:prstGeom prst="rect">
            <a:avLst/>
          </a:prstGeom>
          <a:noFill/>
          <a:ln>
            <a:noFill/>
          </a:ln>
        </p:spPr>
        <p:txBody>
          <a:bodyPr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smtClean="0">
                <a:latin typeface="Quattrocento Sans"/>
                <a:ea typeface="Quattrocento Sans"/>
                <a:cs typeface="Quattrocento Sans"/>
                <a:sym typeface="Quattrocento Sans"/>
              </a:rPr>
              <a:t>In de </a:t>
            </a:r>
            <a:r>
              <a:rPr lang="en-GB" sz="1100" dirty="0" err="1" smtClean="0">
                <a:latin typeface="Quattrocento Sans"/>
                <a:ea typeface="Quattrocento Sans"/>
                <a:cs typeface="Quattrocento Sans"/>
                <a:sym typeface="Quattrocento Sans"/>
              </a:rPr>
              <a:t>zwangerschap</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neemt</a:t>
            </a:r>
            <a:r>
              <a:rPr lang="en-GB" sz="1100" dirty="0" smtClean="0">
                <a:latin typeface="Quattrocento Sans"/>
                <a:ea typeface="Quattrocento Sans"/>
                <a:cs typeface="Quattrocento Sans"/>
                <a:sym typeface="Quattrocento Sans"/>
              </a:rPr>
              <a:t> de </a:t>
            </a:r>
            <a:r>
              <a:rPr lang="en-GB" sz="1100" dirty="0" err="1" smtClean="0">
                <a:latin typeface="Quattrocento Sans"/>
                <a:ea typeface="Quattrocento Sans"/>
                <a:cs typeface="Quattrocento Sans"/>
                <a:sym typeface="Quattrocento Sans"/>
              </a:rPr>
              <a:t>behoefte</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aan</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schildklierhormoon</a:t>
            </a:r>
            <a:r>
              <a:rPr lang="en-GB" sz="1100" dirty="0" smtClean="0">
                <a:latin typeface="Quattrocento Sans"/>
                <a:ea typeface="Quattrocento Sans"/>
                <a:cs typeface="Quattrocento Sans"/>
                <a:sym typeface="Quattrocento Sans"/>
              </a:rPr>
              <a:t> toe. </a:t>
            </a:r>
            <a:r>
              <a:rPr lang="en-GB" sz="1100" dirty="0" err="1" smtClean="0">
                <a:latin typeface="Quattrocento Sans"/>
                <a:ea typeface="Quattrocento Sans"/>
                <a:cs typeface="Quattrocento Sans"/>
                <a:sym typeface="Quattrocento Sans"/>
              </a:rPr>
              <a:t>Er</a:t>
            </a:r>
            <a:r>
              <a:rPr lang="en-GB" sz="1100" dirty="0" smtClean="0">
                <a:latin typeface="Quattrocento Sans"/>
                <a:ea typeface="Quattrocento Sans"/>
                <a:cs typeface="Quattrocento Sans"/>
                <a:sym typeface="Quattrocento Sans"/>
              </a:rPr>
              <a:t> is </a:t>
            </a:r>
            <a:r>
              <a:rPr lang="en-GB" sz="1100" dirty="0" err="1" smtClean="0">
                <a:latin typeface="Quattrocento Sans"/>
                <a:ea typeface="Quattrocento Sans"/>
                <a:cs typeface="Quattrocento Sans"/>
                <a:sym typeface="Quattrocento Sans"/>
              </a:rPr>
              <a:t>dus</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een</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hogere</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dosering</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nodig</a:t>
            </a:r>
            <a:r>
              <a:rPr lang="en-GB" sz="1100" dirty="0" smtClean="0">
                <a:latin typeface="Quattrocento Sans"/>
                <a:ea typeface="Quattrocento Sans"/>
                <a:cs typeface="Quattrocento Sans"/>
                <a:sym typeface="Quattrocento Sans"/>
              </a:rPr>
              <a:t> om </a:t>
            </a:r>
            <a:r>
              <a:rPr lang="en-GB" sz="1100" dirty="0" err="1" smtClean="0">
                <a:latin typeface="Quattrocento Sans"/>
                <a:ea typeface="Quattrocento Sans"/>
                <a:cs typeface="Quattrocento Sans"/>
                <a:sym typeface="Quattrocento Sans"/>
              </a:rPr>
              <a:t>ervoor</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te</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zorgen</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dat</a:t>
            </a:r>
            <a:r>
              <a:rPr lang="en-GB" sz="1100" dirty="0" smtClean="0">
                <a:latin typeface="Quattrocento Sans"/>
                <a:ea typeface="Quattrocento Sans"/>
                <a:cs typeface="Quattrocento Sans"/>
                <a:sym typeface="Quattrocento Sans"/>
              </a:rPr>
              <a:t> de </a:t>
            </a:r>
            <a:r>
              <a:rPr lang="en-GB" sz="1100" dirty="0" err="1" smtClean="0">
                <a:latin typeface="Quattrocento Sans"/>
                <a:ea typeface="Quattrocento Sans"/>
                <a:cs typeface="Quattrocento Sans"/>
                <a:sym typeface="Quattrocento Sans"/>
              </a:rPr>
              <a:t>zwangere</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euthyreoot</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blijft</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Uiteindelijk</a:t>
            </a:r>
            <a:r>
              <a:rPr lang="en-GB" sz="1100" dirty="0" smtClean="0">
                <a:latin typeface="Quattrocento Sans"/>
                <a:ea typeface="Quattrocento Sans"/>
                <a:cs typeface="Quattrocento Sans"/>
                <a:sym typeface="Quattrocento Sans"/>
              </a:rPr>
              <a:t> is </a:t>
            </a:r>
            <a:r>
              <a:rPr lang="en-GB" sz="1100" dirty="0" err="1" smtClean="0">
                <a:latin typeface="Quattrocento Sans"/>
                <a:ea typeface="Quattrocento Sans"/>
                <a:cs typeface="Quattrocento Sans"/>
                <a:sym typeface="Quattrocento Sans"/>
              </a:rPr>
              <a:t>er</a:t>
            </a:r>
            <a:r>
              <a:rPr lang="en-GB" sz="1100" dirty="0" smtClean="0">
                <a:latin typeface="Quattrocento Sans"/>
                <a:ea typeface="Quattrocento Sans"/>
                <a:cs typeface="Quattrocento Sans"/>
                <a:sym typeface="Quattrocento Sans"/>
              </a:rPr>
              <a:t> in het </a:t>
            </a:r>
            <a:r>
              <a:rPr lang="en-GB" sz="1100" dirty="0" err="1" smtClean="0">
                <a:latin typeface="Quattrocento Sans"/>
                <a:ea typeface="Quattrocento Sans"/>
                <a:cs typeface="Quattrocento Sans"/>
                <a:sym typeface="Quattrocento Sans"/>
              </a:rPr>
              <a:t>eerste</a:t>
            </a:r>
            <a:r>
              <a:rPr lang="en-GB" sz="1100" dirty="0" smtClean="0">
                <a:latin typeface="Quattrocento Sans"/>
                <a:ea typeface="Quattrocento Sans"/>
                <a:cs typeface="Quattrocento Sans"/>
                <a:sym typeface="Quattrocento Sans"/>
              </a:rPr>
              <a:t> trimester </a:t>
            </a:r>
            <a:r>
              <a:rPr lang="en-GB" sz="1100" dirty="0" err="1" smtClean="0">
                <a:latin typeface="Quattrocento Sans"/>
                <a:ea typeface="Quattrocento Sans"/>
                <a:cs typeface="Quattrocento Sans"/>
                <a:sym typeface="Quattrocento Sans"/>
              </a:rPr>
              <a:t>meestal</a:t>
            </a:r>
            <a:r>
              <a:rPr lang="en-GB" sz="1100" dirty="0" smtClean="0">
                <a:latin typeface="Quattrocento Sans"/>
                <a:ea typeface="Quattrocento Sans"/>
                <a:cs typeface="Quattrocento Sans"/>
                <a:sym typeface="Quattrocento Sans"/>
              </a:rPr>
              <a:t> 30-50% </a:t>
            </a:r>
            <a:r>
              <a:rPr lang="en-GB" sz="1100" dirty="0" err="1" smtClean="0">
                <a:latin typeface="Quattrocento Sans"/>
                <a:ea typeface="Quattrocento Sans"/>
                <a:cs typeface="Quattrocento Sans"/>
                <a:sym typeface="Quattrocento Sans"/>
              </a:rPr>
              <a:t>meer</a:t>
            </a:r>
            <a:r>
              <a:rPr lang="en-GB" sz="1100" dirty="0" smtClean="0">
                <a:latin typeface="Quattrocento Sans"/>
                <a:ea typeface="Quattrocento Sans"/>
                <a:cs typeface="Quattrocento Sans"/>
                <a:sym typeface="Quattrocento Sans"/>
              </a:rPr>
              <a:t> levothyroxine </a:t>
            </a:r>
            <a:r>
              <a:rPr lang="en-GB" sz="1100" dirty="0" err="1" smtClean="0">
                <a:latin typeface="Quattrocento Sans"/>
                <a:ea typeface="Quattrocento Sans"/>
                <a:cs typeface="Quattrocento Sans"/>
                <a:sym typeface="Quattrocento Sans"/>
              </a:rPr>
              <a:t>nodig</a:t>
            </a:r>
            <a:r>
              <a:rPr lang="en-GB" sz="1100" dirty="0" smtClean="0">
                <a:latin typeface="Quattrocento Sans"/>
                <a:ea typeface="Quattrocento Sans"/>
                <a:cs typeface="Quattrocento Sans"/>
                <a:sym typeface="Quattrocento Sans"/>
              </a:rPr>
              <a:t>.  Het </a:t>
            </a:r>
            <a:r>
              <a:rPr lang="en-GB" sz="1100" dirty="0" err="1" smtClean="0">
                <a:latin typeface="Quattrocento Sans"/>
                <a:ea typeface="Quattrocento Sans"/>
                <a:cs typeface="Quattrocento Sans"/>
                <a:sym typeface="Quattrocento Sans"/>
              </a:rPr>
              <a:t>advies</a:t>
            </a:r>
            <a:r>
              <a:rPr lang="en-GB" sz="1100" dirty="0" smtClean="0">
                <a:latin typeface="Quattrocento Sans"/>
                <a:ea typeface="Quattrocento Sans"/>
                <a:cs typeface="Quattrocento Sans"/>
                <a:sym typeface="Quattrocento Sans"/>
              </a:rPr>
              <a:t> van de </a:t>
            </a:r>
            <a:r>
              <a:rPr lang="en-GB" sz="1100" dirty="0" err="1" smtClean="0">
                <a:latin typeface="Quattrocento Sans"/>
                <a:ea typeface="Quattrocento Sans"/>
                <a:cs typeface="Quattrocento Sans"/>
                <a:sym typeface="Quattrocento Sans"/>
              </a:rPr>
              <a:t>standaard</a:t>
            </a:r>
            <a:r>
              <a:rPr lang="en-GB" sz="1100" dirty="0" smtClean="0">
                <a:latin typeface="Quattrocento Sans"/>
                <a:ea typeface="Quattrocento Sans"/>
                <a:cs typeface="Quattrocento Sans"/>
                <a:sym typeface="Quattrocento Sans"/>
              </a:rPr>
              <a:t> is om vast </a:t>
            </a:r>
            <a:r>
              <a:rPr lang="en-GB" sz="1100" dirty="0" err="1" smtClean="0">
                <a:latin typeface="Quattrocento Sans"/>
                <a:ea typeface="Quattrocento Sans"/>
                <a:cs typeface="Quattrocento Sans"/>
                <a:sym typeface="Quattrocento Sans"/>
              </a:rPr>
              <a:t>te</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verhogen</a:t>
            </a:r>
            <a:r>
              <a:rPr lang="en-GB" sz="1100" dirty="0" smtClean="0">
                <a:latin typeface="Quattrocento Sans"/>
                <a:ea typeface="Quattrocento Sans"/>
                <a:cs typeface="Quattrocento Sans"/>
                <a:sym typeface="Quattrocento Sans"/>
              </a:rPr>
              <a:t> met 25%, maar </a:t>
            </a:r>
            <a:r>
              <a:rPr lang="en-GB" sz="1100" dirty="0" err="1" smtClean="0">
                <a:latin typeface="Quattrocento Sans"/>
                <a:ea typeface="Quattrocento Sans"/>
                <a:cs typeface="Quattrocento Sans"/>
                <a:sym typeface="Quattrocento Sans"/>
              </a:rPr>
              <a:t>dit</a:t>
            </a:r>
            <a:r>
              <a:rPr lang="en-GB" sz="1100" dirty="0" smtClean="0">
                <a:latin typeface="Quattrocento Sans"/>
                <a:ea typeface="Quattrocento Sans"/>
                <a:cs typeface="Quattrocento Sans"/>
                <a:sym typeface="Quattrocento Sans"/>
              </a:rPr>
              <a:t> is </a:t>
            </a:r>
            <a:r>
              <a:rPr lang="en-GB" sz="1100" dirty="0" err="1" smtClean="0">
                <a:latin typeface="Quattrocento Sans"/>
                <a:ea typeface="Quattrocento Sans"/>
                <a:cs typeface="Quattrocento Sans"/>
                <a:sym typeface="Quattrocento Sans"/>
              </a:rPr>
              <a:t>dus</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wat</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aan</a:t>
            </a:r>
            <a:r>
              <a:rPr lang="en-GB" sz="1100" dirty="0" smtClean="0">
                <a:latin typeface="Quattrocento Sans"/>
                <a:ea typeface="Quattrocento Sans"/>
                <a:cs typeface="Quattrocento Sans"/>
                <a:sym typeface="Quattrocento Sans"/>
              </a:rPr>
              <a:t> de </a:t>
            </a:r>
            <a:r>
              <a:rPr lang="en-GB" sz="1100" dirty="0" err="1" smtClean="0">
                <a:latin typeface="Quattrocento Sans"/>
                <a:ea typeface="Quattrocento Sans"/>
                <a:cs typeface="Quattrocento Sans"/>
                <a:sym typeface="Quattrocento Sans"/>
              </a:rPr>
              <a:t>lage</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kant</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Bij</a:t>
            </a:r>
            <a:r>
              <a:rPr lang="en-GB" sz="1100" dirty="0" smtClean="0">
                <a:latin typeface="Quattrocento Sans"/>
                <a:ea typeface="Quattrocento Sans"/>
                <a:cs typeface="Quattrocento Sans"/>
                <a:sym typeface="Quattrocento Sans"/>
              </a:rPr>
              <a:t> mw. N is het </a:t>
            </a:r>
            <a:r>
              <a:rPr lang="en-GB" sz="1100" dirty="0" err="1" smtClean="0">
                <a:latin typeface="Quattrocento Sans"/>
                <a:ea typeface="Quattrocento Sans"/>
                <a:cs typeface="Quattrocento Sans"/>
                <a:sym typeface="Quattrocento Sans"/>
              </a:rPr>
              <a:t>verstandig</a:t>
            </a:r>
            <a:r>
              <a:rPr lang="en-GB" sz="1100" dirty="0" smtClean="0">
                <a:latin typeface="Quattrocento Sans"/>
                <a:ea typeface="Quattrocento Sans"/>
                <a:cs typeface="Quattrocento Sans"/>
                <a:sym typeface="Quattrocento Sans"/>
              </a:rPr>
              <a:t> om vast 200 </a:t>
            </a:r>
            <a:r>
              <a:rPr lang="en-GB" sz="1100" dirty="0" err="1" smtClean="0">
                <a:latin typeface="Quattrocento Sans"/>
                <a:ea typeface="Quattrocento Sans"/>
                <a:cs typeface="Quattrocento Sans"/>
                <a:sym typeface="Quattrocento Sans"/>
              </a:rPr>
              <a:t>ugr</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te</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gaan</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slikken</a:t>
            </a:r>
            <a:r>
              <a:rPr lang="en-GB" sz="1100" dirty="0" smtClean="0">
                <a:latin typeface="Quattrocento Sans"/>
                <a:ea typeface="Quattrocento Sans"/>
                <a:cs typeface="Quattrocento Sans"/>
                <a:sym typeface="Quattrocento Sans"/>
              </a:rPr>
              <a:t> (33 % </a:t>
            </a:r>
            <a:r>
              <a:rPr lang="en-GB" sz="1100" dirty="0" err="1" smtClean="0">
                <a:latin typeface="Quattrocento Sans"/>
                <a:ea typeface="Quattrocento Sans"/>
                <a:cs typeface="Quattrocento Sans"/>
                <a:sym typeface="Quattrocento Sans"/>
              </a:rPr>
              <a:t>meer</a:t>
            </a:r>
            <a:r>
              <a:rPr lang="en-GB" sz="1100" dirty="0" smtClean="0">
                <a:latin typeface="Quattrocento Sans"/>
                <a:ea typeface="Quattrocento Sans"/>
                <a:cs typeface="Quattrocento Sans"/>
                <a:sym typeface="Quattrocento Sans"/>
              </a:rPr>
              <a:t>). </a:t>
            </a:r>
          </a:p>
          <a:p>
            <a:pPr lvl="0" rtl="0">
              <a:spcBef>
                <a:spcPts val="0"/>
              </a:spcBef>
              <a:buNone/>
            </a:pPr>
            <a:endParaRPr sz="1100" b="0" i="0" u="none" strike="noStrike" cap="none" baseline="0" dirty="0"/>
          </a:p>
        </p:txBody>
      </p:sp>
      <p:sp>
        <p:nvSpPr>
          <p:cNvPr id="398" name="Shape 398"/>
          <p:cNvSpPr txBox="1">
            <a:spLocks noGrp="1"/>
          </p:cNvSpPr>
          <p:nvPr>
            <p:ph type="sldNum" idx="12"/>
          </p:nvPr>
        </p:nvSpPr>
        <p:spPr>
          <a:xfrm>
            <a:off x="3856737" y="9442154"/>
            <a:ext cx="2950474" cy="497046"/>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r>
              <a:rPr lang="en-GB"/>
              <a:t>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9"/>
        <p:cNvGrpSpPr/>
        <p:nvPr/>
      </p:nvGrpSpPr>
      <p:grpSpPr>
        <a:xfrm>
          <a:off x="0" y="0"/>
          <a:ext cx="0" cy="0"/>
          <a:chOff x="0" y="0"/>
          <a:chExt cx="0" cy="0"/>
        </a:xfrm>
      </p:grpSpPr>
      <p:sp>
        <p:nvSpPr>
          <p:cNvPr id="410" name="Shape 410"/>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411" name="Shape 411"/>
          <p:cNvSpPr txBox="1">
            <a:spLocks noGrp="1"/>
          </p:cNvSpPr>
          <p:nvPr>
            <p:ph type="body" idx="1"/>
          </p:nvPr>
        </p:nvSpPr>
        <p:spPr>
          <a:xfrm>
            <a:off x="680880" y="4721940"/>
            <a:ext cx="5447029" cy="4473416"/>
          </a:xfrm>
          <a:prstGeom prst="rect">
            <a:avLst/>
          </a:prstGeom>
          <a:noFill/>
          <a:ln>
            <a:noFill/>
          </a:ln>
        </p:spPr>
        <p:txBody>
          <a:bodyPr lIns="91425" tIns="45700" rIns="91425" bIns="45700" anchor="t" anchorCtr="0">
            <a:noAutofit/>
          </a:bodyPr>
          <a:lstStyle/>
          <a:p>
            <a:pPr lvl="0" rtl="0">
              <a:spcBef>
                <a:spcPts val="0"/>
              </a:spcBef>
              <a:buNone/>
            </a:pPr>
            <a:endParaRPr sz="1800" b="0" i="0" u="none" strike="noStrike" cap="none" baseline="0" dirty="0"/>
          </a:p>
        </p:txBody>
      </p:sp>
      <p:sp>
        <p:nvSpPr>
          <p:cNvPr id="412" name="Shape 412"/>
          <p:cNvSpPr txBox="1">
            <a:spLocks noGrp="1"/>
          </p:cNvSpPr>
          <p:nvPr>
            <p:ph type="sldNum" idx="12"/>
          </p:nvPr>
        </p:nvSpPr>
        <p:spPr>
          <a:xfrm>
            <a:off x="3856737" y="9442154"/>
            <a:ext cx="2950474" cy="497046"/>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r>
              <a:rPr lang="en-GB"/>
              <a:t>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6"/>
        <p:cNvGrpSpPr/>
        <p:nvPr/>
      </p:nvGrpSpPr>
      <p:grpSpPr>
        <a:xfrm>
          <a:off x="0" y="0"/>
          <a:ext cx="0" cy="0"/>
          <a:chOff x="0" y="0"/>
          <a:chExt cx="0" cy="0"/>
        </a:xfrm>
      </p:grpSpPr>
      <p:sp>
        <p:nvSpPr>
          <p:cNvPr id="417" name="Shape 417"/>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418" name="Shape 418"/>
          <p:cNvSpPr txBox="1">
            <a:spLocks noGrp="1"/>
          </p:cNvSpPr>
          <p:nvPr>
            <p:ph type="body" idx="1"/>
          </p:nvPr>
        </p:nvSpPr>
        <p:spPr>
          <a:xfrm>
            <a:off x="680880" y="4721940"/>
            <a:ext cx="5447029" cy="4473416"/>
          </a:xfrm>
          <a:prstGeom prst="rect">
            <a:avLst/>
          </a:prstGeom>
          <a:noFill/>
          <a:ln>
            <a:noFill/>
          </a:ln>
        </p:spPr>
        <p:txBody>
          <a:bodyPr lIns="91425" tIns="45700" rIns="91425" bIns="45700" anchor="t" anchorCtr="0">
            <a:noAutofit/>
          </a:bodyPr>
          <a:lstStyle/>
          <a:p>
            <a:pPr lvl="0" rtl="0">
              <a:spcBef>
                <a:spcPts val="0"/>
              </a:spcBef>
              <a:buNone/>
            </a:pPr>
            <a:r>
              <a:rPr lang="nl-NL" sz="1800" b="0" i="0" u="none" strike="noStrike" cap="none" baseline="0" dirty="0" smtClean="0"/>
              <a:t>TSH receptor antistoffen zijn meestal aanwezig bij de ziekte van Graves. Bij de ziekte van Hashimoto is er echter ook een verhoogde kans op het hebben van TSH receptor antistoffen. Deze antistoffen passeren de placenta en kunnen zo hyperthyreoïdie bij de foetus veroorzaken. Daarom moet ook bij patiënten met alleen een hypothyreoïdie gekeken worden of de TSH receptor antistoffen aanwezig zijn. </a:t>
            </a:r>
          </a:p>
          <a:p>
            <a:pPr lvl="0" rtl="0">
              <a:spcBef>
                <a:spcPts val="0"/>
              </a:spcBef>
              <a:buNone/>
            </a:pPr>
            <a:r>
              <a:rPr lang="nl-NL" sz="1800" b="0" i="0" u="none" strike="noStrike" cap="none" baseline="0" dirty="0" smtClean="0"/>
              <a:t>NB. De anti TPO antistoffen zijn juist bij patiënten met Hashimoto bijna altijd aanwezig en bij Graves veel minder. Deze antistoffen passeren echter de placenta niet en hebben dus ook geen invloed op de foetus. </a:t>
            </a:r>
            <a:endParaRPr sz="1800" b="0" i="0" u="none" strike="noStrike" cap="none" baseline="0" dirty="0"/>
          </a:p>
        </p:txBody>
      </p:sp>
      <p:sp>
        <p:nvSpPr>
          <p:cNvPr id="419" name="Shape 419"/>
          <p:cNvSpPr txBox="1">
            <a:spLocks noGrp="1"/>
          </p:cNvSpPr>
          <p:nvPr>
            <p:ph type="sldNum" idx="12"/>
          </p:nvPr>
        </p:nvSpPr>
        <p:spPr>
          <a:xfrm>
            <a:off x="3856737" y="9442154"/>
            <a:ext cx="2950474" cy="497046"/>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r>
              <a:rPr lang="en-GB"/>
              <a:t>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3"/>
        <p:cNvGrpSpPr/>
        <p:nvPr/>
      </p:nvGrpSpPr>
      <p:grpSpPr>
        <a:xfrm>
          <a:off x="0" y="0"/>
          <a:ext cx="0" cy="0"/>
          <a:chOff x="0" y="0"/>
          <a:chExt cx="0" cy="0"/>
        </a:xfrm>
      </p:grpSpPr>
      <p:sp>
        <p:nvSpPr>
          <p:cNvPr id="424" name="Shape 424"/>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425" name="Shape 425"/>
          <p:cNvSpPr txBox="1">
            <a:spLocks noGrp="1"/>
          </p:cNvSpPr>
          <p:nvPr>
            <p:ph type="body" idx="1"/>
          </p:nvPr>
        </p:nvSpPr>
        <p:spPr>
          <a:xfrm>
            <a:off x="680880" y="4721940"/>
            <a:ext cx="5447029" cy="4473416"/>
          </a:xfrm>
          <a:prstGeom prst="rect">
            <a:avLst/>
          </a:prstGeom>
          <a:noFill/>
          <a:ln>
            <a:noFill/>
          </a:ln>
        </p:spPr>
        <p:txBody>
          <a:bodyPr lIns="91425" tIns="45700" rIns="91425" bIns="45700" anchor="t" anchorCtr="0">
            <a:noAutofit/>
          </a:bodyPr>
          <a:lstStyle/>
          <a:p>
            <a:pPr lvl="0" rtl="0">
              <a:spcBef>
                <a:spcPts val="0"/>
              </a:spcBef>
              <a:buNone/>
            </a:pPr>
            <a:endParaRPr sz="1800" b="0" i="0" u="none" strike="noStrike" cap="none" baseline="0"/>
          </a:p>
        </p:txBody>
      </p:sp>
      <p:sp>
        <p:nvSpPr>
          <p:cNvPr id="426" name="Shape 426"/>
          <p:cNvSpPr txBox="1">
            <a:spLocks noGrp="1"/>
          </p:cNvSpPr>
          <p:nvPr>
            <p:ph type="sldNum" idx="12"/>
          </p:nvPr>
        </p:nvSpPr>
        <p:spPr>
          <a:xfrm>
            <a:off x="3856737" y="9442154"/>
            <a:ext cx="2950474" cy="497046"/>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r>
              <a:rPr lang="en-GB"/>
              <a:t>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0"/>
        <p:cNvGrpSpPr/>
        <p:nvPr/>
      </p:nvGrpSpPr>
      <p:grpSpPr>
        <a:xfrm>
          <a:off x="0" y="0"/>
          <a:ext cx="0" cy="0"/>
          <a:chOff x="0" y="0"/>
          <a:chExt cx="0" cy="0"/>
        </a:xfrm>
      </p:grpSpPr>
      <p:sp>
        <p:nvSpPr>
          <p:cNvPr id="431" name="Shape 431"/>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432" name="Shape 432"/>
          <p:cNvSpPr txBox="1">
            <a:spLocks noGrp="1"/>
          </p:cNvSpPr>
          <p:nvPr>
            <p:ph type="body" idx="1"/>
          </p:nvPr>
        </p:nvSpPr>
        <p:spPr>
          <a:xfrm>
            <a:off x="680880" y="4721940"/>
            <a:ext cx="5447029" cy="4473416"/>
          </a:xfrm>
          <a:prstGeom prst="rect">
            <a:avLst/>
          </a:prstGeom>
          <a:noFill/>
          <a:ln>
            <a:noFill/>
          </a:ln>
        </p:spPr>
        <p:txBody>
          <a:bodyPr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err="1" smtClean="0">
                <a:latin typeface="Quattrocento Sans"/>
                <a:ea typeface="Quattrocento Sans"/>
                <a:cs typeface="Quattrocento Sans"/>
                <a:sym typeface="Quattrocento Sans"/>
              </a:rPr>
              <a:t>Er</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komt</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iets</a:t>
            </a:r>
            <a:r>
              <a:rPr lang="en-GB" sz="1100" dirty="0" smtClean="0">
                <a:latin typeface="Quattrocento Sans"/>
                <a:ea typeface="Quattrocento Sans"/>
                <a:cs typeface="Quattrocento Sans"/>
                <a:sym typeface="Quattrocento Sans"/>
              </a:rPr>
              <a:t> in de </a:t>
            </a:r>
            <a:r>
              <a:rPr lang="en-GB" sz="1100" dirty="0" err="1" smtClean="0">
                <a:latin typeface="Quattrocento Sans"/>
                <a:ea typeface="Quattrocento Sans"/>
                <a:cs typeface="Quattrocento Sans"/>
                <a:sym typeface="Quattrocento Sans"/>
              </a:rPr>
              <a:t>moedermelk</a:t>
            </a:r>
            <a:r>
              <a:rPr lang="en-GB" sz="1100" dirty="0" smtClean="0">
                <a:latin typeface="Quattrocento Sans"/>
                <a:ea typeface="Quattrocento Sans"/>
                <a:cs typeface="Quattrocento Sans"/>
                <a:sym typeface="Quattrocento Sans"/>
              </a:rPr>
              <a:t>, maar </a:t>
            </a:r>
            <a:r>
              <a:rPr lang="en-GB" sz="1100" dirty="0" err="1" smtClean="0">
                <a:latin typeface="Quattrocento Sans"/>
                <a:ea typeface="Quattrocento Sans"/>
                <a:cs typeface="Quattrocento Sans"/>
                <a:sym typeface="Quattrocento Sans"/>
              </a:rPr>
              <a:t>er</a:t>
            </a:r>
            <a:r>
              <a:rPr lang="en-GB" sz="1100" dirty="0" smtClean="0">
                <a:latin typeface="Quattrocento Sans"/>
                <a:ea typeface="Quattrocento Sans"/>
                <a:cs typeface="Quattrocento Sans"/>
                <a:sym typeface="Quattrocento Sans"/>
              </a:rPr>
              <a:t> is </a:t>
            </a:r>
            <a:r>
              <a:rPr lang="en-GB" sz="1100" dirty="0" err="1" smtClean="0">
                <a:latin typeface="Quattrocento Sans"/>
                <a:ea typeface="Quattrocento Sans"/>
                <a:cs typeface="Quattrocento Sans"/>
                <a:sym typeface="Quattrocento Sans"/>
              </a:rPr>
              <a:t>veel</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ervaring</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mee</a:t>
            </a:r>
            <a:r>
              <a:rPr lang="en-GB" sz="1100" dirty="0" smtClean="0">
                <a:latin typeface="Quattrocento Sans"/>
                <a:ea typeface="Quattrocento Sans"/>
                <a:cs typeface="Quattrocento Sans"/>
                <a:sym typeface="Quattrocento Sans"/>
              </a:rPr>
              <a:t> en </a:t>
            </a:r>
            <a:r>
              <a:rPr lang="en-GB" sz="1100" dirty="0" err="1" smtClean="0">
                <a:latin typeface="Quattrocento Sans"/>
                <a:ea typeface="Quattrocento Sans"/>
                <a:cs typeface="Quattrocento Sans"/>
                <a:sym typeface="Quattrocento Sans"/>
              </a:rPr>
              <a:t>er</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blijkt</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geen</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invloed</a:t>
            </a:r>
            <a:r>
              <a:rPr lang="en-GB" sz="1100" dirty="0" smtClean="0">
                <a:latin typeface="Quattrocento Sans"/>
                <a:ea typeface="Quattrocento Sans"/>
                <a:cs typeface="Quattrocento Sans"/>
                <a:sym typeface="Quattrocento Sans"/>
              </a:rPr>
              <a:t> op de baby </a:t>
            </a:r>
            <a:r>
              <a:rPr lang="en-GB" sz="1100" dirty="0" err="1" smtClean="0">
                <a:latin typeface="Quattrocento Sans"/>
                <a:ea typeface="Quattrocento Sans"/>
                <a:cs typeface="Quattrocento Sans"/>
                <a:sym typeface="Quattrocento Sans"/>
              </a:rPr>
              <a:t>te</a:t>
            </a:r>
            <a:r>
              <a:rPr lang="en-GB" sz="1100" dirty="0" smtClean="0">
                <a:latin typeface="Quattrocento Sans"/>
                <a:ea typeface="Quattrocento Sans"/>
                <a:cs typeface="Quattrocento Sans"/>
                <a:sym typeface="Quattrocento Sans"/>
              </a:rPr>
              <a:t> </a:t>
            </a:r>
            <a:r>
              <a:rPr lang="en-GB" sz="1100" dirty="0" err="1" smtClean="0">
                <a:latin typeface="Quattrocento Sans"/>
                <a:ea typeface="Quattrocento Sans"/>
                <a:cs typeface="Quattrocento Sans"/>
                <a:sym typeface="Quattrocento Sans"/>
              </a:rPr>
              <a:t>zijn</a:t>
            </a:r>
            <a:r>
              <a:rPr lang="en-GB" sz="1100" dirty="0" smtClean="0">
                <a:latin typeface="Quattrocento Sans"/>
                <a:ea typeface="Quattrocento Sans"/>
                <a:cs typeface="Quattrocento Sans"/>
                <a:sym typeface="Quattrocento Sans"/>
              </a:rPr>
              <a:t>. </a:t>
            </a:r>
          </a:p>
          <a:p>
            <a:pPr lvl="0" rtl="0">
              <a:spcBef>
                <a:spcPts val="0"/>
              </a:spcBef>
              <a:buNone/>
            </a:pPr>
            <a:endParaRPr sz="1100" b="0" i="0" u="none" strike="noStrike" cap="none" baseline="0" dirty="0"/>
          </a:p>
        </p:txBody>
      </p:sp>
      <p:sp>
        <p:nvSpPr>
          <p:cNvPr id="433" name="Shape 433"/>
          <p:cNvSpPr txBox="1">
            <a:spLocks noGrp="1"/>
          </p:cNvSpPr>
          <p:nvPr>
            <p:ph type="sldNum" idx="12"/>
          </p:nvPr>
        </p:nvSpPr>
        <p:spPr>
          <a:xfrm>
            <a:off x="3856737" y="9442154"/>
            <a:ext cx="2950474" cy="497046"/>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r>
              <a:rPr lang="en-GB"/>
              <a:t>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7"/>
        <p:cNvGrpSpPr/>
        <p:nvPr/>
      </p:nvGrpSpPr>
      <p:grpSpPr>
        <a:xfrm>
          <a:off x="0" y="0"/>
          <a:ext cx="0" cy="0"/>
          <a:chOff x="0" y="0"/>
          <a:chExt cx="0" cy="0"/>
        </a:xfrm>
      </p:grpSpPr>
      <p:sp>
        <p:nvSpPr>
          <p:cNvPr id="438" name="Shape 438"/>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439" name="Shape 439"/>
          <p:cNvSpPr txBox="1">
            <a:spLocks noGrp="1"/>
          </p:cNvSpPr>
          <p:nvPr>
            <p:ph type="body" idx="1"/>
          </p:nvPr>
        </p:nvSpPr>
        <p:spPr>
          <a:xfrm>
            <a:off x="680880" y="4721940"/>
            <a:ext cx="5447029" cy="4473416"/>
          </a:xfrm>
          <a:prstGeom prst="rect">
            <a:avLst/>
          </a:prstGeom>
          <a:noFill/>
          <a:ln>
            <a:noFill/>
          </a:ln>
        </p:spPr>
        <p:txBody>
          <a:bodyPr lIns="91425" tIns="45700" rIns="91425" bIns="45700" anchor="t" anchorCtr="0">
            <a:noAutofit/>
          </a:bodyPr>
          <a:lstStyle/>
          <a:p>
            <a:pPr lvl="0" rtl="0">
              <a:spcBef>
                <a:spcPts val="0"/>
              </a:spcBef>
              <a:buNone/>
            </a:pPr>
            <a:endParaRPr sz="1800" b="0" i="0" u="none" strike="noStrike" cap="none" baseline="0"/>
          </a:p>
        </p:txBody>
      </p:sp>
      <p:sp>
        <p:nvSpPr>
          <p:cNvPr id="440" name="Shape 440"/>
          <p:cNvSpPr txBox="1">
            <a:spLocks noGrp="1"/>
          </p:cNvSpPr>
          <p:nvPr>
            <p:ph type="sldNum" idx="12"/>
          </p:nvPr>
        </p:nvSpPr>
        <p:spPr>
          <a:xfrm>
            <a:off x="3856737" y="9442154"/>
            <a:ext cx="2950474" cy="497046"/>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r>
              <a:rPr lang="en-GB"/>
              <a: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Shape 285"/>
          <p:cNvSpPr txBox="1">
            <a:spLocks noGrp="1"/>
          </p:cNvSpPr>
          <p:nvPr>
            <p:ph type="body" idx="1"/>
          </p:nvPr>
        </p:nvSpPr>
        <p:spPr>
          <a:xfrm>
            <a:off x="680880" y="4721940"/>
            <a:ext cx="5447029" cy="4473416"/>
          </a:xfrm>
          <a:prstGeom prst="rect">
            <a:avLst/>
          </a:prstGeom>
        </p:spPr>
        <p:txBody>
          <a:bodyPr lIns="91425" tIns="91425" rIns="91425" bIns="91425" anchor="ctr" anchorCtr="0">
            <a:noAutofit/>
          </a:bodyPr>
          <a:lstStyle/>
          <a:p>
            <a:pPr>
              <a:spcBef>
                <a:spcPts val="0"/>
              </a:spcBef>
              <a:buNone/>
            </a:pPr>
            <a:endParaRPr/>
          </a:p>
        </p:txBody>
      </p:sp>
      <p:sp>
        <p:nvSpPr>
          <p:cNvPr id="286" name="Shape 286"/>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Shape 291"/>
          <p:cNvSpPr txBox="1">
            <a:spLocks noGrp="1"/>
          </p:cNvSpPr>
          <p:nvPr>
            <p:ph type="body" idx="1"/>
          </p:nvPr>
        </p:nvSpPr>
        <p:spPr>
          <a:xfrm>
            <a:off x="680880" y="4721940"/>
            <a:ext cx="5447029" cy="4473416"/>
          </a:xfrm>
          <a:prstGeom prst="rect">
            <a:avLst/>
          </a:prstGeom>
        </p:spPr>
        <p:txBody>
          <a:bodyPr lIns="91425" tIns="91425" rIns="91425" bIns="91425" anchor="ctr" anchorCtr="0">
            <a:noAutofit/>
          </a:bodyPr>
          <a:lstStyle/>
          <a:p>
            <a:pPr>
              <a:spcBef>
                <a:spcPts val="0"/>
              </a:spcBef>
              <a:buNone/>
            </a:pPr>
            <a:endParaRPr dirty="0"/>
          </a:p>
        </p:txBody>
      </p:sp>
      <p:sp>
        <p:nvSpPr>
          <p:cNvPr id="292" name="Shape 292"/>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Shape 297"/>
          <p:cNvSpPr txBox="1">
            <a:spLocks noGrp="1"/>
          </p:cNvSpPr>
          <p:nvPr>
            <p:ph type="body" idx="1"/>
          </p:nvPr>
        </p:nvSpPr>
        <p:spPr>
          <a:xfrm>
            <a:off x="680880" y="4721940"/>
            <a:ext cx="5447029" cy="4473416"/>
          </a:xfrm>
          <a:prstGeom prst="rect">
            <a:avLst/>
          </a:prstGeom>
        </p:spPr>
        <p:txBody>
          <a:bodyPr lIns="91425" tIns="91425" rIns="91425" bIns="91425" anchor="ctr" anchorCtr="0">
            <a:noAutofit/>
          </a:bodyPr>
          <a:lstStyle/>
          <a:p>
            <a:pPr lvl="0" rtl="0">
              <a:spcBef>
                <a:spcPts val="0"/>
              </a:spcBef>
              <a:buNone/>
            </a:pPr>
            <a:r>
              <a:rPr lang="en-GB" sz="1200" dirty="0" err="1">
                <a:solidFill>
                  <a:schemeClr val="dk1"/>
                </a:solidFill>
                <a:latin typeface="Quattrocento Sans"/>
                <a:ea typeface="Quattrocento Sans"/>
                <a:cs typeface="Quattrocento Sans"/>
                <a:sym typeface="Quattrocento Sans"/>
              </a:rPr>
              <a:t>Er</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zijn</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verschillende</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onderzoeken</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gedaan</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naar</a:t>
            </a:r>
            <a:r>
              <a:rPr lang="en-GB" sz="1200" dirty="0">
                <a:solidFill>
                  <a:schemeClr val="dk1"/>
                </a:solidFill>
                <a:latin typeface="Quattrocento Sans"/>
                <a:ea typeface="Quattrocento Sans"/>
                <a:cs typeface="Quattrocento Sans"/>
                <a:sym typeface="Quattrocento Sans"/>
              </a:rPr>
              <a:t> de </a:t>
            </a:r>
            <a:r>
              <a:rPr lang="en-GB" sz="1200" dirty="0" err="1">
                <a:solidFill>
                  <a:schemeClr val="dk1"/>
                </a:solidFill>
                <a:latin typeface="Quattrocento Sans"/>
                <a:ea typeface="Quattrocento Sans"/>
                <a:cs typeface="Quattrocento Sans"/>
                <a:sym typeface="Quattrocento Sans"/>
              </a:rPr>
              <a:t>optimale</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streefwaarde</a:t>
            </a:r>
            <a:r>
              <a:rPr lang="en-GB" sz="1200" dirty="0">
                <a:solidFill>
                  <a:schemeClr val="dk1"/>
                </a:solidFill>
                <a:latin typeface="Quattrocento Sans"/>
                <a:ea typeface="Quattrocento Sans"/>
                <a:cs typeface="Quattrocento Sans"/>
                <a:sym typeface="Quattrocento Sans"/>
              </a:rPr>
              <a:t>, maar </a:t>
            </a:r>
            <a:r>
              <a:rPr lang="en-GB" sz="1200" dirty="0" err="1">
                <a:solidFill>
                  <a:schemeClr val="dk1"/>
                </a:solidFill>
                <a:latin typeface="Quattrocento Sans"/>
                <a:ea typeface="Quattrocento Sans"/>
                <a:cs typeface="Quattrocento Sans"/>
                <a:sym typeface="Quattrocento Sans"/>
              </a:rPr>
              <a:t>geen</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duidelijke</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conclusie</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Bij</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een</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te</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laag</a:t>
            </a:r>
            <a:r>
              <a:rPr lang="en-GB" sz="1200" dirty="0">
                <a:solidFill>
                  <a:schemeClr val="dk1"/>
                </a:solidFill>
                <a:latin typeface="Quattrocento Sans"/>
                <a:ea typeface="Quattrocento Sans"/>
                <a:cs typeface="Quattrocento Sans"/>
                <a:sym typeface="Quattrocento Sans"/>
              </a:rPr>
              <a:t> TSH </a:t>
            </a:r>
            <a:r>
              <a:rPr lang="en-GB" sz="1200" dirty="0" err="1">
                <a:solidFill>
                  <a:schemeClr val="dk1"/>
                </a:solidFill>
                <a:latin typeface="Quattrocento Sans"/>
                <a:ea typeface="Quattrocento Sans"/>
                <a:cs typeface="Quattrocento Sans"/>
                <a:sym typeface="Quattrocento Sans"/>
              </a:rPr>
              <a:t>zou</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mogelijk</a:t>
            </a:r>
            <a:r>
              <a:rPr lang="en-GB" sz="1200" dirty="0">
                <a:solidFill>
                  <a:schemeClr val="dk1"/>
                </a:solidFill>
                <a:latin typeface="Quattrocento Sans"/>
                <a:ea typeface="Quattrocento Sans"/>
                <a:cs typeface="Quattrocento Sans"/>
                <a:sym typeface="Quattrocento Sans"/>
              </a:rPr>
              <a:t> de </a:t>
            </a:r>
            <a:r>
              <a:rPr lang="en-GB" sz="1200" dirty="0" err="1">
                <a:solidFill>
                  <a:schemeClr val="dk1"/>
                </a:solidFill>
                <a:latin typeface="Quattrocento Sans"/>
                <a:ea typeface="Quattrocento Sans"/>
                <a:cs typeface="Quattrocento Sans"/>
                <a:sym typeface="Quattrocento Sans"/>
              </a:rPr>
              <a:t>kans</a:t>
            </a:r>
            <a:r>
              <a:rPr lang="en-GB" sz="1200" dirty="0">
                <a:solidFill>
                  <a:schemeClr val="dk1"/>
                </a:solidFill>
                <a:latin typeface="Quattrocento Sans"/>
                <a:ea typeface="Quattrocento Sans"/>
                <a:cs typeface="Quattrocento Sans"/>
                <a:sym typeface="Quattrocento Sans"/>
              </a:rPr>
              <a:t> op </a:t>
            </a:r>
            <a:r>
              <a:rPr lang="en-GB" sz="1200" dirty="0" err="1">
                <a:solidFill>
                  <a:schemeClr val="dk1"/>
                </a:solidFill>
                <a:latin typeface="Quattrocento Sans"/>
                <a:ea typeface="Quattrocento Sans"/>
                <a:cs typeface="Quattrocento Sans"/>
                <a:sym typeface="Quattrocento Sans"/>
              </a:rPr>
              <a:t>atriumfibrilleren</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verhoogd</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zijn</a:t>
            </a:r>
            <a:r>
              <a:rPr lang="en-GB" sz="1200" dirty="0">
                <a:solidFill>
                  <a:schemeClr val="dk1"/>
                </a:solidFill>
                <a:latin typeface="Quattrocento Sans"/>
                <a:ea typeface="Quattrocento Sans"/>
                <a:cs typeface="Quattrocento Sans"/>
                <a:sym typeface="Quattrocento Sans"/>
              </a:rPr>
              <a:t>. De </a:t>
            </a:r>
            <a:r>
              <a:rPr lang="en-GB" sz="1200" dirty="0" err="1">
                <a:solidFill>
                  <a:schemeClr val="dk1"/>
                </a:solidFill>
                <a:latin typeface="Quattrocento Sans"/>
                <a:ea typeface="Quattrocento Sans"/>
                <a:cs typeface="Quattrocento Sans"/>
                <a:sym typeface="Quattrocento Sans"/>
              </a:rPr>
              <a:t>meeste</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mensen</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voelen</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zich</a:t>
            </a:r>
            <a:r>
              <a:rPr lang="en-GB" sz="1200" dirty="0">
                <a:solidFill>
                  <a:schemeClr val="dk1"/>
                </a:solidFill>
                <a:latin typeface="Quattrocento Sans"/>
                <a:ea typeface="Quattrocento Sans"/>
                <a:cs typeface="Quattrocento Sans"/>
                <a:sym typeface="Quattrocento Sans"/>
              </a:rPr>
              <a:t> het </a:t>
            </a:r>
            <a:r>
              <a:rPr lang="en-GB" sz="1200" dirty="0" err="1">
                <a:solidFill>
                  <a:schemeClr val="dk1"/>
                </a:solidFill>
                <a:latin typeface="Quattrocento Sans"/>
                <a:ea typeface="Quattrocento Sans"/>
                <a:cs typeface="Quattrocento Sans"/>
                <a:sym typeface="Quattrocento Sans"/>
              </a:rPr>
              <a:t>prettigst</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bij</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laag</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normale</a:t>
            </a:r>
            <a:r>
              <a:rPr lang="en-GB" sz="1200" dirty="0">
                <a:solidFill>
                  <a:schemeClr val="dk1"/>
                </a:solidFill>
                <a:latin typeface="Quattrocento Sans"/>
                <a:ea typeface="Quattrocento Sans"/>
                <a:cs typeface="Quattrocento Sans"/>
                <a:sym typeface="Quattrocento Sans"/>
              </a:rPr>
              <a:t> TSH (1- 2), </a:t>
            </a:r>
            <a:r>
              <a:rPr lang="en-GB" sz="1200" dirty="0" err="1">
                <a:solidFill>
                  <a:schemeClr val="dk1"/>
                </a:solidFill>
                <a:latin typeface="Quattrocento Sans"/>
                <a:ea typeface="Quattrocento Sans"/>
                <a:cs typeface="Quattrocento Sans"/>
                <a:sym typeface="Quattrocento Sans"/>
              </a:rPr>
              <a:t>dan</a:t>
            </a:r>
            <a:r>
              <a:rPr lang="en-GB" sz="1200" dirty="0">
                <a:solidFill>
                  <a:schemeClr val="dk1"/>
                </a:solidFill>
                <a:latin typeface="Quattrocento Sans"/>
                <a:ea typeface="Quattrocento Sans"/>
                <a:cs typeface="Quattrocento Sans"/>
                <a:sym typeface="Quattrocento Sans"/>
              </a:rPr>
              <a:t> is de FT4 </a:t>
            </a:r>
            <a:r>
              <a:rPr lang="en-GB" sz="1200" dirty="0" err="1">
                <a:solidFill>
                  <a:schemeClr val="dk1"/>
                </a:solidFill>
                <a:latin typeface="Quattrocento Sans"/>
                <a:ea typeface="Quattrocento Sans"/>
                <a:cs typeface="Quattrocento Sans"/>
                <a:sym typeface="Quattrocento Sans"/>
              </a:rPr>
              <a:t>meestal</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hoog</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normaal</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Dit</a:t>
            </a:r>
            <a:r>
              <a:rPr lang="en-GB" sz="1200" dirty="0">
                <a:solidFill>
                  <a:schemeClr val="dk1"/>
                </a:solidFill>
                <a:latin typeface="Quattrocento Sans"/>
                <a:ea typeface="Quattrocento Sans"/>
                <a:cs typeface="Quattrocento Sans"/>
                <a:sym typeface="Quattrocento Sans"/>
              </a:rPr>
              <a:t> is </a:t>
            </a:r>
            <a:r>
              <a:rPr lang="en-GB" sz="1200" dirty="0" err="1">
                <a:solidFill>
                  <a:schemeClr val="dk1"/>
                </a:solidFill>
                <a:latin typeface="Quattrocento Sans"/>
                <a:ea typeface="Quattrocento Sans"/>
                <a:cs typeface="Quattrocento Sans"/>
                <a:sym typeface="Quattrocento Sans"/>
              </a:rPr>
              <a:t>ook</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te</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verklaren</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dat</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er</a:t>
            </a:r>
            <a:r>
              <a:rPr lang="en-GB" sz="1200" dirty="0">
                <a:solidFill>
                  <a:schemeClr val="dk1"/>
                </a:solidFill>
                <a:latin typeface="Quattrocento Sans"/>
                <a:ea typeface="Quattrocento Sans"/>
                <a:cs typeface="Quattrocento Sans"/>
                <a:sym typeface="Quattrocento Sans"/>
              </a:rPr>
              <a:t> extra T4 </a:t>
            </a:r>
            <a:r>
              <a:rPr lang="en-GB" sz="1200" dirty="0" err="1">
                <a:solidFill>
                  <a:schemeClr val="dk1"/>
                </a:solidFill>
                <a:latin typeface="Quattrocento Sans"/>
                <a:ea typeface="Quattrocento Sans"/>
                <a:cs typeface="Quattrocento Sans"/>
                <a:sym typeface="Quattrocento Sans"/>
              </a:rPr>
              <a:t>nodig</a:t>
            </a:r>
            <a:r>
              <a:rPr lang="en-GB" sz="1200" dirty="0">
                <a:solidFill>
                  <a:schemeClr val="dk1"/>
                </a:solidFill>
                <a:latin typeface="Quattrocento Sans"/>
                <a:ea typeface="Quattrocento Sans"/>
                <a:cs typeface="Quattrocento Sans"/>
                <a:sym typeface="Quattrocento Sans"/>
              </a:rPr>
              <a:t> is  </a:t>
            </a:r>
            <a:r>
              <a:rPr lang="en-GB" sz="1200" dirty="0" err="1">
                <a:solidFill>
                  <a:schemeClr val="dk1"/>
                </a:solidFill>
                <a:latin typeface="Quattrocento Sans"/>
                <a:ea typeface="Quattrocento Sans"/>
                <a:cs typeface="Quattrocento Sans"/>
                <a:sym typeface="Quattrocento Sans"/>
              </a:rPr>
              <a:t>voor</a:t>
            </a:r>
            <a:r>
              <a:rPr lang="en-GB" sz="1200" dirty="0">
                <a:solidFill>
                  <a:schemeClr val="dk1"/>
                </a:solidFill>
                <a:latin typeface="Quattrocento Sans"/>
                <a:ea typeface="Quattrocento Sans"/>
                <a:cs typeface="Quattrocento Sans"/>
                <a:sym typeface="Quattrocento Sans"/>
              </a:rPr>
              <a:t> de </a:t>
            </a:r>
            <a:r>
              <a:rPr lang="en-GB" sz="1200" dirty="0" err="1">
                <a:solidFill>
                  <a:schemeClr val="dk1"/>
                </a:solidFill>
                <a:latin typeface="Quattrocento Sans"/>
                <a:ea typeface="Quattrocento Sans"/>
                <a:cs typeface="Quattrocento Sans"/>
                <a:sym typeface="Quattrocento Sans"/>
              </a:rPr>
              <a:t>omzetting</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naar</a:t>
            </a:r>
            <a:r>
              <a:rPr lang="en-GB" sz="1200" dirty="0">
                <a:solidFill>
                  <a:schemeClr val="dk1"/>
                </a:solidFill>
                <a:latin typeface="Quattrocento Sans"/>
                <a:ea typeface="Quattrocento Sans"/>
                <a:cs typeface="Quattrocento Sans"/>
                <a:sym typeface="Quattrocento Sans"/>
              </a:rPr>
              <a:t> T3, </a:t>
            </a:r>
            <a:r>
              <a:rPr lang="en-GB" sz="1200" dirty="0" err="1">
                <a:solidFill>
                  <a:schemeClr val="dk1"/>
                </a:solidFill>
                <a:latin typeface="Quattrocento Sans"/>
                <a:ea typeface="Quattrocento Sans"/>
                <a:cs typeface="Quattrocento Sans"/>
                <a:sym typeface="Quattrocento Sans"/>
              </a:rPr>
              <a:t>dat</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anders</a:t>
            </a:r>
            <a:r>
              <a:rPr lang="en-GB" sz="1200" dirty="0">
                <a:solidFill>
                  <a:schemeClr val="dk1"/>
                </a:solidFill>
                <a:latin typeface="Quattrocento Sans"/>
                <a:ea typeface="Quattrocento Sans"/>
                <a:cs typeface="Quattrocento Sans"/>
                <a:sym typeface="Quattrocento Sans"/>
              </a:rPr>
              <a:t> door de </a:t>
            </a:r>
            <a:r>
              <a:rPr lang="en-GB" sz="1200" dirty="0" err="1">
                <a:solidFill>
                  <a:schemeClr val="dk1"/>
                </a:solidFill>
                <a:latin typeface="Quattrocento Sans"/>
                <a:ea typeface="Quattrocento Sans"/>
                <a:cs typeface="Quattrocento Sans"/>
                <a:sym typeface="Quattrocento Sans"/>
              </a:rPr>
              <a:t>schildklier</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geproduceerd</a:t>
            </a:r>
            <a:r>
              <a:rPr lang="en-GB" sz="1200" dirty="0">
                <a:solidFill>
                  <a:schemeClr val="dk1"/>
                </a:solidFill>
                <a:latin typeface="Quattrocento Sans"/>
                <a:ea typeface="Quattrocento Sans"/>
                <a:cs typeface="Quattrocento Sans"/>
                <a:sym typeface="Quattrocento Sans"/>
              </a:rPr>
              <a:t> </a:t>
            </a:r>
            <a:r>
              <a:rPr lang="en-GB" sz="1200" dirty="0" err="1">
                <a:solidFill>
                  <a:schemeClr val="dk1"/>
                </a:solidFill>
                <a:latin typeface="Quattrocento Sans"/>
                <a:ea typeface="Quattrocento Sans"/>
                <a:cs typeface="Quattrocento Sans"/>
                <a:sym typeface="Quattrocento Sans"/>
              </a:rPr>
              <a:t>wordt</a:t>
            </a:r>
            <a:r>
              <a:rPr lang="en-GB" sz="1200" dirty="0">
                <a:solidFill>
                  <a:schemeClr val="dk1"/>
                </a:solidFill>
                <a:latin typeface="Quattrocento Sans"/>
                <a:ea typeface="Quattrocento Sans"/>
                <a:cs typeface="Quattrocento Sans"/>
                <a:sym typeface="Quattrocento Sans"/>
              </a:rPr>
              <a:t>. </a:t>
            </a:r>
          </a:p>
        </p:txBody>
      </p:sp>
      <p:sp>
        <p:nvSpPr>
          <p:cNvPr id="298" name="Shape 298"/>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Shape 303"/>
          <p:cNvSpPr txBox="1">
            <a:spLocks noGrp="1"/>
          </p:cNvSpPr>
          <p:nvPr>
            <p:ph type="body" idx="1"/>
          </p:nvPr>
        </p:nvSpPr>
        <p:spPr>
          <a:xfrm>
            <a:off x="680880" y="4721940"/>
            <a:ext cx="5447029" cy="4473416"/>
          </a:xfrm>
          <a:prstGeom prst="rect">
            <a:avLst/>
          </a:prstGeom>
        </p:spPr>
        <p:txBody>
          <a:bodyPr lIns="91425" tIns="91425" rIns="91425" bIns="91425" anchor="ctr" anchorCtr="0">
            <a:noAutofit/>
          </a:bodyPr>
          <a:lstStyle/>
          <a:p>
            <a:pPr lvl="0" rtl="0">
              <a:spcBef>
                <a:spcPts val="0"/>
              </a:spcBef>
              <a:buNone/>
            </a:pPr>
            <a:endParaRPr dirty="0"/>
          </a:p>
        </p:txBody>
      </p:sp>
      <p:sp>
        <p:nvSpPr>
          <p:cNvPr id="304" name="Shape 304"/>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Shape 309"/>
          <p:cNvSpPr txBox="1">
            <a:spLocks noGrp="1"/>
          </p:cNvSpPr>
          <p:nvPr>
            <p:ph type="body" idx="1"/>
          </p:nvPr>
        </p:nvSpPr>
        <p:spPr>
          <a:xfrm>
            <a:off x="680880" y="4721940"/>
            <a:ext cx="5447029" cy="4473416"/>
          </a:xfrm>
          <a:prstGeom prst="rect">
            <a:avLst/>
          </a:prstGeom>
        </p:spPr>
        <p:txBody>
          <a:bodyPr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smtClean="0">
                <a:solidFill>
                  <a:schemeClr val="dk1"/>
                </a:solidFill>
                <a:latin typeface="Quattrocento Sans"/>
                <a:ea typeface="Quattrocento Sans"/>
                <a:cs typeface="Quattrocento Sans"/>
                <a:sym typeface="Quattrocento Sans"/>
              </a:rPr>
              <a:t>De KNMP </a:t>
            </a:r>
            <a:r>
              <a:rPr lang="en-GB" sz="1200" dirty="0" err="1" smtClean="0">
                <a:solidFill>
                  <a:schemeClr val="dk1"/>
                </a:solidFill>
                <a:latin typeface="Quattrocento Sans"/>
                <a:ea typeface="Quattrocento Sans"/>
                <a:cs typeface="Quattrocento Sans"/>
                <a:sym typeface="Quattrocento Sans"/>
              </a:rPr>
              <a:t>adviseert</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altijd</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hetzelfde</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merk</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te</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gebruiken</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i.v.m</a:t>
            </a:r>
            <a:r>
              <a:rPr lang="en-GB" sz="1200" dirty="0" smtClean="0">
                <a:solidFill>
                  <a:schemeClr val="dk1"/>
                </a:solidFill>
                <a:latin typeface="Quattrocento Sans"/>
                <a:ea typeface="Quattrocento Sans"/>
                <a:cs typeface="Quattrocento Sans"/>
                <a:sym typeface="Quattrocento Sans"/>
              </a:rPr>
              <a:t>. de </a:t>
            </a:r>
            <a:r>
              <a:rPr lang="en-GB" sz="1200" dirty="0" err="1" smtClean="0">
                <a:solidFill>
                  <a:schemeClr val="dk1"/>
                </a:solidFill>
                <a:latin typeface="Quattrocento Sans"/>
                <a:ea typeface="Quattrocento Sans"/>
                <a:cs typeface="Quattrocento Sans"/>
                <a:sym typeface="Quattrocento Sans"/>
              </a:rPr>
              <a:t>kleine</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therapeutische</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breedte</a:t>
            </a:r>
            <a:r>
              <a:rPr lang="en-GB" sz="1200" dirty="0" smtClean="0">
                <a:solidFill>
                  <a:schemeClr val="dk1"/>
                </a:solidFill>
                <a:latin typeface="Quattrocento Sans"/>
                <a:ea typeface="Quattrocento Sans"/>
                <a:cs typeface="Quattrocento Sans"/>
                <a:sym typeface="Quattrocento Sans"/>
              </a:rPr>
              <a:t>, om over en </a:t>
            </a:r>
            <a:r>
              <a:rPr lang="en-GB" sz="1200" dirty="0" err="1" smtClean="0">
                <a:solidFill>
                  <a:schemeClr val="dk1"/>
                </a:solidFill>
                <a:latin typeface="Quattrocento Sans"/>
                <a:ea typeface="Quattrocento Sans"/>
                <a:cs typeface="Quattrocento Sans"/>
                <a:sym typeface="Quattrocento Sans"/>
              </a:rPr>
              <a:t>onder</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dosering</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te</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voorkomen</a:t>
            </a:r>
            <a:r>
              <a:rPr lang="en-GB" sz="1200" dirty="0" smtClean="0">
                <a:solidFill>
                  <a:schemeClr val="dk1"/>
                </a:solidFill>
                <a:latin typeface="Quattrocento Sans"/>
                <a:ea typeface="Quattrocento Sans"/>
                <a:cs typeface="Quattrocento Sans"/>
                <a:sym typeface="Quattrocento Sans"/>
              </a:rPr>
              <a:t>. Het </a:t>
            </a:r>
            <a:r>
              <a:rPr lang="en-GB" sz="1200" dirty="0" err="1" smtClean="0">
                <a:solidFill>
                  <a:schemeClr val="dk1"/>
                </a:solidFill>
                <a:latin typeface="Quattrocento Sans"/>
                <a:ea typeface="Quattrocento Sans"/>
                <a:cs typeface="Quattrocento Sans"/>
                <a:sym typeface="Quattrocento Sans"/>
              </a:rPr>
              <a:t>advies</a:t>
            </a:r>
            <a:r>
              <a:rPr lang="en-GB" sz="1200" dirty="0" smtClean="0">
                <a:solidFill>
                  <a:schemeClr val="dk1"/>
                </a:solidFill>
                <a:latin typeface="Quattrocento Sans"/>
                <a:ea typeface="Quattrocento Sans"/>
                <a:cs typeface="Quattrocento Sans"/>
                <a:sym typeface="Quattrocento Sans"/>
              </a:rPr>
              <a:t> van het NHG is </a:t>
            </a:r>
            <a:r>
              <a:rPr lang="en-GB" sz="1200" dirty="0" err="1" smtClean="0">
                <a:solidFill>
                  <a:schemeClr val="dk1"/>
                </a:solidFill>
                <a:latin typeface="Quattrocento Sans"/>
                <a:ea typeface="Quattrocento Sans"/>
                <a:cs typeface="Quattrocento Sans"/>
                <a:sym typeface="Quattrocento Sans"/>
              </a:rPr>
              <a:t>ook</a:t>
            </a:r>
            <a:r>
              <a:rPr lang="en-GB" sz="1200" dirty="0" smtClean="0">
                <a:solidFill>
                  <a:schemeClr val="dk1"/>
                </a:solidFill>
                <a:latin typeface="Quattrocento Sans"/>
                <a:ea typeface="Quattrocento Sans"/>
                <a:cs typeface="Quattrocento Sans"/>
                <a:sym typeface="Quattrocento Sans"/>
              </a:rPr>
              <a:t> om </a:t>
            </a:r>
            <a:r>
              <a:rPr lang="en-GB" sz="1200" dirty="0" err="1" smtClean="0">
                <a:solidFill>
                  <a:schemeClr val="dk1"/>
                </a:solidFill>
                <a:latin typeface="Quattrocento Sans"/>
                <a:ea typeface="Quattrocento Sans"/>
                <a:cs typeface="Quattrocento Sans"/>
                <a:sym typeface="Quattrocento Sans"/>
              </a:rPr>
              <a:t>afspraken</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te</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maken</a:t>
            </a:r>
            <a:r>
              <a:rPr lang="en-GB" sz="1200" dirty="0" smtClean="0">
                <a:solidFill>
                  <a:schemeClr val="dk1"/>
                </a:solidFill>
                <a:latin typeface="Quattrocento Sans"/>
                <a:ea typeface="Quattrocento Sans"/>
                <a:cs typeface="Quattrocento Sans"/>
                <a:sym typeface="Quattrocento Sans"/>
              </a:rPr>
              <a:t> met de </a:t>
            </a:r>
            <a:r>
              <a:rPr lang="en-GB" sz="1200" dirty="0" err="1" smtClean="0">
                <a:solidFill>
                  <a:schemeClr val="dk1"/>
                </a:solidFill>
                <a:latin typeface="Quattrocento Sans"/>
                <a:ea typeface="Quattrocento Sans"/>
                <a:cs typeface="Quattrocento Sans"/>
                <a:sym typeface="Quattrocento Sans"/>
              </a:rPr>
              <a:t>preferente</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apotheker</a:t>
            </a:r>
            <a:r>
              <a:rPr lang="en-GB" sz="1200" dirty="0" smtClean="0">
                <a:solidFill>
                  <a:schemeClr val="dk1"/>
                </a:solidFill>
                <a:latin typeface="Quattrocento Sans"/>
                <a:ea typeface="Quattrocento Sans"/>
                <a:cs typeface="Quattrocento Sans"/>
                <a:sym typeface="Quattrocento Sans"/>
              </a:rPr>
              <a:t> over het </a:t>
            </a:r>
            <a:r>
              <a:rPr lang="en-GB" sz="1200" dirty="0" err="1" smtClean="0">
                <a:solidFill>
                  <a:schemeClr val="dk1"/>
                </a:solidFill>
                <a:latin typeface="Quattrocento Sans"/>
                <a:ea typeface="Quattrocento Sans"/>
                <a:cs typeface="Quattrocento Sans"/>
                <a:sym typeface="Quattrocento Sans"/>
              </a:rPr>
              <a:t>afleveren</a:t>
            </a:r>
            <a:r>
              <a:rPr lang="en-GB" sz="1200" dirty="0" smtClean="0">
                <a:solidFill>
                  <a:schemeClr val="dk1"/>
                </a:solidFill>
                <a:latin typeface="Quattrocento Sans"/>
                <a:ea typeface="Quattrocento Sans"/>
                <a:cs typeface="Quattrocento Sans"/>
                <a:sym typeface="Quattrocento Sans"/>
              </a:rPr>
              <a:t> van steeds </a:t>
            </a:r>
            <a:r>
              <a:rPr lang="en-GB" sz="1200" dirty="0" err="1" smtClean="0">
                <a:solidFill>
                  <a:schemeClr val="dk1"/>
                </a:solidFill>
                <a:latin typeface="Quattrocento Sans"/>
                <a:ea typeface="Quattrocento Sans"/>
                <a:cs typeface="Quattrocento Sans"/>
                <a:sym typeface="Quattrocento Sans"/>
              </a:rPr>
              <a:t>hetzelfde</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merk</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i.v.m</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verschillen</a:t>
            </a:r>
            <a:r>
              <a:rPr lang="en-GB" sz="1200" dirty="0" smtClean="0">
                <a:solidFill>
                  <a:schemeClr val="dk1"/>
                </a:solidFill>
                <a:latin typeface="Quattrocento Sans"/>
                <a:ea typeface="Quattrocento Sans"/>
                <a:cs typeface="Quattrocento Sans"/>
                <a:sym typeface="Quattrocento Sans"/>
              </a:rPr>
              <a:t> in </a:t>
            </a:r>
            <a:r>
              <a:rPr lang="en-GB" sz="1200" dirty="0" err="1" smtClean="0">
                <a:solidFill>
                  <a:schemeClr val="dk1"/>
                </a:solidFill>
                <a:latin typeface="Quattrocento Sans"/>
                <a:ea typeface="Quattrocento Sans"/>
                <a:cs typeface="Quattrocento Sans"/>
                <a:sym typeface="Quattrocento Sans"/>
              </a:rPr>
              <a:t>resorptie</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Als</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mevrouw</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echter</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langdurig</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stabiel</a:t>
            </a:r>
            <a:r>
              <a:rPr lang="en-GB" sz="1200" dirty="0" smtClean="0">
                <a:solidFill>
                  <a:schemeClr val="dk1"/>
                </a:solidFill>
                <a:latin typeface="Quattrocento Sans"/>
                <a:ea typeface="Quattrocento Sans"/>
                <a:cs typeface="Quattrocento Sans"/>
                <a:sym typeface="Quattrocento Sans"/>
              </a:rPr>
              <a:t> is op de 175 </a:t>
            </a:r>
            <a:r>
              <a:rPr lang="en-GB" sz="1200" dirty="0" err="1" smtClean="0">
                <a:solidFill>
                  <a:schemeClr val="dk1"/>
                </a:solidFill>
                <a:latin typeface="Quattrocento Sans"/>
                <a:ea typeface="Quattrocento Sans"/>
                <a:cs typeface="Quattrocento Sans"/>
                <a:sym typeface="Quattrocento Sans"/>
              </a:rPr>
              <a:t>ugram</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dan</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zou</a:t>
            </a:r>
            <a:r>
              <a:rPr lang="en-GB" sz="1200" dirty="0" smtClean="0">
                <a:solidFill>
                  <a:schemeClr val="dk1"/>
                </a:solidFill>
                <a:latin typeface="Quattrocento Sans"/>
                <a:ea typeface="Quattrocento Sans"/>
                <a:cs typeface="Quattrocento Sans"/>
                <a:sym typeface="Quattrocento Sans"/>
              </a:rPr>
              <a:t> je </a:t>
            </a:r>
            <a:r>
              <a:rPr lang="en-GB" sz="1200" dirty="0" err="1" smtClean="0">
                <a:solidFill>
                  <a:schemeClr val="dk1"/>
                </a:solidFill>
                <a:latin typeface="Quattrocento Sans"/>
                <a:ea typeface="Quattrocento Sans"/>
                <a:cs typeface="Quattrocento Sans"/>
                <a:sym typeface="Quattrocento Sans"/>
              </a:rPr>
              <a:t>kunnen</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overwegen</a:t>
            </a:r>
            <a:r>
              <a:rPr lang="en-GB" sz="1200" dirty="0" smtClean="0">
                <a:solidFill>
                  <a:schemeClr val="dk1"/>
                </a:solidFill>
                <a:latin typeface="Quattrocento Sans"/>
                <a:ea typeface="Quattrocento Sans"/>
                <a:cs typeface="Quattrocento Sans"/>
                <a:sym typeface="Quattrocento Sans"/>
              </a:rPr>
              <a:t> om </a:t>
            </a:r>
            <a:r>
              <a:rPr lang="en-GB" sz="1200" dirty="0" err="1" smtClean="0">
                <a:solidFill>
                  <a:schemeClr val="dk1"/>
                </a:solidFill>
                <a:latin typeface="Quattrocento Sans"/>
                <a:ea typeface="Quattrocento Sans"/>
                <a:cs typeface="Quattrocento Sans"/>
                <a:sym typeface="Quattrocento Sans"/>
              </a:rPr>
              <a:t>wel</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eenmalig</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te</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switchen</a:t>
            </a:r>
            <a:r>
              <a:rPr lang="en-GB" sz="1200" dirty="0" smtClean="0">
                <a:solidFill>
                  <a:schemeClr val="dk1"/>
                </a:solidFill>
                <a:latin typeface="Quattrocento Sans"/>
                <a:ea typeface="Quattrocento Sans"/>
                <a:cs typeface="Quattrocento Sans"/>
                <a:sym typeface="Quattrocento Sans"/>
              </a:rPr>
              <a:t> van </a:t>
            </a:r>
            <a:r>
              <a:rPr lang="en-GB" sz="1200" dirty="0" err="1" smtClean="0">
                <a:solidFill>
                  <a:schemeClr val="dk1"/>
                </a:solidFill>
                <a:latin typeface="Quattrocento Sans"/>
                <a:ea typeface="Quattrocento Sans"/>
                <a:cs typeface="Quattrocento Sans"/>
                <a:sym typeface="Quattrocento Sans"/>
              </a:rPr>
              <a:t>merk</a:t>
            </a:r>
            <a:r>
              <a:rPr lang="en-GB" sz="1200" dirty="0" smtClean="0">
                <a:solidFill>
                  <a:schemeClr val="dk1"/>
                </a:solidFill>
                <a:latin typeface="Quattrocento Sans"/>
                <a:ea typeface="Quattrocento Sans"/>
                <a:cs typeface="Quattrocento Sans"/>
                <a:sym typeface="Quattrocento Sans"/>
              </a:rPr>
              <a:t> en </a:t>
            </a:r>
            <a:r>
              <a:rPr lang="en-GB" sz="1200" dirty="0" err="1" smtClean="0">
                <a:solidFill>
                  <a:schemeClr val="dk1"/>
                </a:solidFill>
                <a:latin typeface="Quattrocento Sans"/>
                <a:ea typeface="Quattrocento Sans"/>
                <a:cs typeface="Quattrocento Sans"/>
                <a:sym typeface="Quattrocento Sans"/>
              </a:rPr>
              <a:t>weer</a:t>
            </a:r>
            <a:r>
              <a:rPr lang="en-GB" sz="1200" dirty="0" smtClean="0">
                <a:solidFill>
                  <a:schemeClr val="dk1"/>
                </a:solidFill>
                <a:latin typeface="Quattrocento Sans"/>
                <a:ea typeface="Quattrocento Sans"/>
                <a:cs typeface="Quattrocento Sans"/>
                <a:sym typeface="Quattrocento Sans"/>
              </a:rPr>
              <a:t> extra </a:t>
            </a:r>
            <a:r>
              <a:rPr lang="en-GB" sz="1200" dirty="0" err="1" smtClean="0">
                <a:solidFill>
                  <a:schemeClr val="dk1"/>
                </a:solidFill>
                <a:latin typeface="Quattrocento Sans"/>
                <a:ea typeface="Quattrocento Sans"/>
                <a:cs typeface="Quattrocento Sans"/>
                <a:sym typeface="Quattrocento Sans"/>
              </a:rPr>
              <a:t>te</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controleren</a:t>
            </a:r>
            <a:r>
              <a:rPr lang="en-GB" sz="1200" dirty="0" smtClean="0">
                <a:solidFill>
                  <a:schemeClr val="dk1"/>
                </a:solidFill>
                <a:latin typeface="Quattrocento Sans"/>
                <a:ea typeface="Quattrocento Sans"/>
                <a:cs typeface="Quattrocento Sans"/>
                <a:sym typeface="Quattrocento Sans"/>
              </a:rPr>
              <a:t>. Het </a:t>
            </a:r>
            <a:r>
              <a:rPr lang="en-GB" sz="1200" dirty="0" err="1" smtClean="0">
                <a:solidFill>
                  <a:schemeClr val="dk1"/>
                </a:solidFill>
                <a:latin typeface="Quattrocento Sans"/>
                <a:ea typeface="Quattrocento Sans"/>
                <a:cs typeface="Quattrocento Sans"/>
                <a:sym typeface="Quattrocento Sans"/>
              </a:rPr>
              <a:t>risico</a:t>
            </a:r>
            <a:r>
              <a:rPr lang="en-GB" sz="1200" dirty="0" smtClean="0">
                <a:solidFill>
                  <a:schemeClr val="dk1"/>
                </a:solidFill>
                <a:latin typeface="Quattrocento Sans"/>
                <a:ea typeface="Quattrocento Sans"/>
                <a:cs typeface="Quattrocento Sans"/>
                <a:sym typeface="Quattrocento Sans"/>
              </a:rPr>
              <a:t> is </a:t>
            </a:r>
            <a:r>
              <a:rPr lang="en-GB" sz="1200" dirty="0" err="1" smtClean="0">
                <a:solidFill>
                  <a:schemeClr val="dk1"/>
                </a:solidFill>
                <a:latin typeface="Quattrocento Sans"/>
                <a:ea typeface="Quattrocento Sans"/>
                <a:cs typeface="Quattrocento Sans"/>
                <a:sym typeface="Quattrocento Sans"/>
              </a:rPr>
              <a:t>dan</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echter</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dat</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ze</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weer</a:t>
            </a:r>
            <a:r>
              <a:rPr lang="en-GB" sz="1200" dirty="0" smtClean="0">
                <a:solidFill>
                  <a:schemeClr val="dk1"/>
                </a:solidFill>
                <a:latin typeface="Quattrocento Sans"/>
                <a:ea typeface="Quattrocento Sans"/>
                <a:cs typeface="Quattrocento Sans"/>
                <a:sym typeface="Quattrocento Sans"/>
              </a:rPr>
              <a:t> op </a:t>
            </a:r>
            <a:r>
              <a:rPr lang="en-GB" sz="1200" dirty="0" err="1" smtClean="0">
                <a:solidFill>
                  <a:schemeClr val="dk1"/>
                </a:solidFill>
                <a:latin typeface="Quattrocento Sans"/>
                <a:ea typeface="Quattrocento Sans"/>
                <a:cs typeface="Quattrocento Sans"/>
                <a:sym typeface="Quattrocento Sans"/>
              </a:rPr>
              <a:t>een</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andere</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dosering</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uitkomt</a:t>
            </a:r>
            <a:r>
              <a:rPr lang="en-GB" sz="1200" dirty="0" smtClean="0">
                <a:solidFill>
                  <a:schemeClr val="dk1"/>
                </a:solidFill>
                <a:latin typeface="Quattrocento Sans"/>
                <a:ea typeface="Quattrocento Sans"/>
                <a:cs typeface="Quattrocento Sans"/>
                <a:sym typeface="Quattrocento Sans"/>
              </a:rPr>
              <a:t>.</a:t>
            </a:r>
          </a:p>
          <a:p>
            <a:pPr lvl="0" rtl="0">
              <a:spcBef>
                <a:spcPts val="0"/>
              </a:spcBef>
              <a:buNone/>
            </a:pPr>
            <a:endParaRPr dirty="0"/>
          </a:p>
        </p:txBody>
      </p:sp>
      <p:sp>
        <p:nvSpPr>
          <p:cNvPr id="310" name="Shape 310"/>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Shape 315"/>
          <p:cNvSpPr txBox="1">
            <a:spLocks noGrp="1"/>
          </p:cNvSpPr>
          <p:nvPr>
            <p:ph type="body" idx="1"/>
          </p:nvPr>
        </p:nvSpPr>
        <p:spPr>
          <a:xfrm>
            <a:off x="680880" y="4721940"/>
            <a:ext cx="5447029" cy="4473416"/>
          </a:xfrm>
          <a:prstGeom prst="rect">
            <a:avLst/>
          </a:prstGeom>
        </p:spPr>
        <p:txBody>
          <a:bodyPr lIns="91425" tIns="91425" rIns="91425" bIns="91425" anchor="ctr" anchorCtr="0">
            <a:noAutofit/>
          </a:bodyPr>
          <a:lstStyle/>
          <a:p>
            <a:pPr marR="0" algn="l" rtl="0">
              <a:spcBef>
                <a:spcPts val="440"/>
              </a:spcBef>
              <a:spcAft>
                <a:spcPts val="0"/>
              </a:spcAft>
              <a:buNone/>
            </a:pPr>
            <a:r>
              <a:rPr lang="nl-NL" sz="1200" dirty="0" smtClean="0">
                <a:solidFill>
                  <a:schemeClr val="dk1"/>
                </a:solidFill>
                <a:latin typeface="Quattrocento Sans"/>
                <a:ea typeface="Quattrocento Sans"/>
                <a:cs typeface="Quattrocento Sans"/>
                <a:sym typeface="Quattrocento Sans"/>
              </a:rPr>
              <a:t>Je advies is om te overwegen de </a:t>
            </a:r>
            <a:r>
              <a:rPr lang="nl-NL" sz="1200" dirty="0" err="1" smtClean="0">
                <a:solidFill>
                  <a:schemeClr val="dk1"/>
                </a:solidFill>
                <a:latin typeface="Quattrocento Sans"/>
                <a:ea typeface="Quattrocento Sans"/>
                <a:cs typeface="Quattrocento Sans"/>
                <a:sym typeface="Quattrocento Sans"/>
              </a:rPr>
              <a:t>thyrax</a:t>
            </a:r>
            <a:r>
              <a:rPr lang="nl-NL" sz="1200" dirty="0" smtClean="0">
                <a:solidFill>
                  <a:schemeClr val="dk1"/>
                </a:solidFill>
                <a:latin typeface="Quattrocento Sans"/>
                <a:ea typeface="Quattrocento Sans"/>
                <a:cs typeface="Quattrocento Sans"/>
                <a:sym typeface="Quattrocento Sans"/>
              </a:rPr>
              <a:t> ‘s avonds in te nemen. </a:t>
            </a:r>
            <a:r>
              <a:rPr lang="nl-NL" sz="1200" dirty="0" err="1" smtClean="0">
                <a:solidFill>
                  <a:schemeClr val="dk1"/>
                </a:solidFill>
                <a:latin typeface="Quattrocento Sans"/>
                <a:ea typeface="Quattrocento Sans"/>
                <a:cs typeface="Quattrocento Sans"/>
                <a:sym typeface="Quattrocento Sans"/>
              </a:rPr>
              <a:t>Mw</a:t>
            </a:r>
            <a:r>
              <a:rPr lang="nl-NL" sz="1200" dirty="0" smtClean="0">
                <a:solidFill>
                  <a:schemeClr val="dk1"/>
                </a:solidFill>
                <a:latin typeface="Quattrocento Sans"/>
                <a:ea typeface="Quattrocento Sans"/>
                <a:cs typeface="Quattrocento Sans"/>
                <a:sym typeface="Quattrocento Sans"/>
              </a:rPr>
              <a:t> moet dan wel 3 uur voor inname nuchter blijven. </a:t>
            </a:r>
            <a:r>
              <a:rPr lang="nl-NL" sz="1200" dirty="0" err="1" smtClean="0">
                <a:solidFill>
                  <a:schemeClr val="dk1"/>
                </a:solidFill>
                <a:latin typeface="Quattrocento Sans"/>
                <a:ea typeface="Quattrocento Sans"/>
                <a:cs typeface="Quattrocento Sans"/>
                <a:sym typeface="Quattrocento Sans"/>
              </a:rPr>
              <a:t>‘S</a:t>
            </a:r>
            <a:r>
              <a:rPr lang="nl-NL" sz="1200" dirty="0" smtClean="0">
                <a:solidFill>
                  <a:schemeClr val="dk1"/>
                </a:solidFill>
                <a:latin typeface="Quattrocento Sans"/>
                <a:ea typeface="Quattrocento Sans"/>
                <a:cs typeface="Quattrocento Sans"/>
                <a:sym typeface="Quattrocento Sans"/>
              </a:rPr>
              <a:t> nachts blijkt de opname van </a:t>
            </a:r>
            <a:r>
              <a:rPr lang="nl-NL" sz="1200" dirty="0" err="1" smtClean="0">
                <a:solidFill>
                  <a:schemeClr val="dk1"/>
                </a:solidFill>
                <a:latin typeface="Quattrocento Sans"/>
                <a:ea typeface="Quattrocento Sans"/>
                <a:cs typeface="Quattrocento Sans"/>
                <a:sym typeface="Quattrocento Sans"/>
              </a:rPr>
              <a:t>thyrax</a:t>
            </a:r>
            <a:r>
              <a:rPr lang="nl-NL" sz="1200" dirty="0" smtClean="0">
                <a:solidFill>
                  <a:schemeClr val="dk1"/>
                </a:solidFill>
                <a:latin typeface="Quattrocento Sans"/>
                <a:ea typeface="Quattrocento Sans"/>
                <a:cs typeface="Quattrocento Sans"/>
                <a:sym typeface="Quattrocento Sans"/>
              </a:rPr>
              <a:t> beter te zijn dan overdag. Dit blijkt voor mevrouw toch ook lastig, omdat ze vaak laat eet en vroeg naar bed gaat. Zijn er nog alternatieven? Als ze kleine kinderen heeft zou het kunnen dat ze regelmatig ‘s nachts eruit moet, of misschien moet ze ‘s nachts meestal wel een keer naar het toilet. Ze zou de </a:t>
            </a:r>
            <a:r>
              <a:rPr lang="nl-NL" sz="1200" dirty="0" err="1" smtClean="0">
                <a:solidFill>
                  <a:schemeClr val="dk1"/>
                </a:solidFill>
                <a:latin typeface="Quattrocento Sans"/>
                <a:ea typeface="Quattrocento Sans"/>
                <a:cs typeface="Quattrocento Sans"/>
                <a:sym typeface="Quattrocento Sans"/>
              </a:rPr>
              <a:t>thyrax</a:t>
            </a:r>
            <a:r>
              <a:rPr lang="nl-NL" sz="1200" dirty="0" smtClean="0">
                <a:solidFill>
                  <a:schemeClr val="dk1"/>
                </a:solidFill>
                <a:latin typeface="Quattrocento Sans"/>
                <a:ea typeface="Quattrocento Sans"/>
                <a:cs typeface="Quattrocento Sans"/>
                <a:sym typeface="Quattrocento Sans"/>
              </a:rPr>
              <a:t> ook op die momenten s nachts in kunnen nemen. </a:t>
            </a:r>
            <a:endParaRPr dirty="0"/>
          </a:p>
        </p:txBody>
      </p:sp>
      <p:sp>
        <p:nvSpPr>
          <p:cNvPr id="316" name="Shape 316"/>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0"/>
        <p:cNvGrpSpPr/>
        <p:nvPr/>
      </p:nvGrpSpPr>
      <p:grpSpPr>
        <a:xfrm>
          <a:off x="0" y="0"/>
          <a:ext cx="0" cy="0"/>
          <a:chOff x="0" y="0"/>
          <a:chExt cx="0" cy="0"/>
        </a:xfrm>
      </p:grpSpPr>
      <p:sp>
        <p:nvSpPr>
          <p:cNvPr id="321" name="Shape 321"/>
          <p:cNvSpPr txBox="1">
            <a:spLocks noGrp="1"/>
          </p:cNvSpPr>
          <p:nvPr>
            <p:ph type="body" idx="1"/>
          </p:nvPr>
        </p:nvSpPr>
        <p:spPr>
          <a:xfrm>
            <a:off x="680880" y="4721940"/>
            <a:ext cx="5447029" cy="4473416"/>
          </a:xfrm>
          <a:prstGeom prst="rect">
            <a:avLst/>
          </a:prstGeom>
        </p:spPr>
        <p:txBody>
          <a:bodyPr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err="1" smtClean="0">
                <a:solidFill>
                  <a:schemeClr val="dk1"/>
                </a:solidFill>
                <a:latin typeface="Quattrocento Sans"/>
                <a:ea typeface="Quattrocento Sans"/>
                <a:cs typeface="Quattrocento Sans"/>
                <a:sym typeface="Quattrocento Sans"/>
              </a:rPr>
              <a:t>Dit</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verklaart</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ook</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waarom</a:t>
            </a:r>
            <a:r>
              <a:rPr lang="en-GB" sz="1200" dirty="0" smtClean="0">
                <a:solidFill>
                  <a:schemeClr val="dk1"/>
                </a:solidFill>
                <a:latin typeface="Quattrocento Sans"/>
                <a:ea typeface="Quattrocento Sans"/>
                <a:cs typeface="Quattrocento Sans"/>
                <a:sym typeface="Quattrocento Sans"/>
              </a:rPr>
              <a:t> je pas </a:t>
            </a:r>
            <a:r>
              <a:rPr lang="en-GB" sz="1200" dirty="0" err="1" smtClean="0">
                <a:solidFill>
                  <a:schemeClr val="dk1"/>
                </a:solidFill>
                <a:latin typeface="Quattrocento Sans"/>
                <a:ea typeface="Quattrocento Sans"/>
                <a:cs typeface="Quattrocento Sans"/>
                <a:sym typeface="Quattrocento Sans"/>
              </a:rPr>
              <a:t>minimaal</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een</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maand</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na</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een</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dosisverandering</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bloed</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moet</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laten</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prikken</a:t>
            </a:r>
            <a:r>
              <a:rPr lang="en-GB" sz="1200" dirty="0" smtClean="0">
                <a:solidFill>
                  <a:schemeClr val="dk1"/>
                </a:solidFill>
                <a:latin typeface="Quattrocento Sans"/>
                <a:ea typeface="Quattrocento Sans"/>
                <a:cs typeface="Quattrocento Sans"/>
                <a:sym typeface="Quattrocento Sans"/>
              </a:rPr>
              <a:t>. De steady state is </a:t>
            </a:r>
            <a:r>
              <a:rPr lang="en-GB" sz="1200" dirty="0" err="1" smtClean="0">
                <a:solidFill>
                  <a:schemeClr val="dk1"/>
                </a:solidFill>
                <a:latin typeface="Quattrocento Sans"/>
                <a:ea typeface="Quattrocento Sans"/>
                <a:cs typeface="Quattrocento Sans"/>
                <a:sym typeface="Quattrocento Sans"/>
              </a:rPr>
              <a:t>ook</a:t>
            </a:r>
            <a:r>
              <a:rPr lang="en-GB" sz="1200" dirty="0" smtClean="0">
                <a:solidFill>
                  <a:schemeClr val="dk1"/>
                </a:solidFill>
                <a:latin typeface="Quattrocento Sans"/>
                <a:ea typeface="Quattrocento Sans"/>
                <a:cs typeface="Quattrocento Sans"/>
                <a:sym typeface="Quattrocento Sans"/>
              </a:rPr>
              <a:t> pas </a:t>
            </a:r>
            <a:r>
              <a:rPr lang="en-GB" sz="1200" dirty="0" err="1" smtClean="0">
                <a:solidFill>
                  <a:schemeClr val="dk1"/>
                </a:solidFill>
                <a:latin typeface="Quattrocento Sans"/>
                <a:ea typeface="Quattrocento Sans"/>
                <a:cs typeface="Quattrocento Sans"/>
                <a:sym typeface="Quattrocento Sans"/>
              </a:rPr>
              <a:t>na</a:t>
            </a:r>
            <a:r>
              <a:rPr lang="en-GB" sz="1200" dirty="0" smtClean="0">
                <a:solidFill>
                  <a:schemeClr val="dk1"/>
                </a:solidFill>
                <a:latin typeface="Quattrocento Sans"/>
                <a:ea typeface="Quattrocento Sans"/>
                <a:cs typeface="Quattrocento Sans"/>
                <a:sym typeface="Quattrocento Sans"/>
              </a:rPr>
              <a:t> 35 </a:t>
            </a:r>
            <a:r>
              <a:rPr lang="en-GB" sz="1200" dirty="0" err="1" smtClean="0">
                <a:solidFill>
                  <a:schemeClr val="dk1"/>
                </a:solidFill>
                <a:latin typeface="Quattrocento Sans"/>
                <a:ea typeface="Quattrocento Sans"/>
                <a:cs typeface="Quattrocento Sans"/>
                <a:sym typeface="Quattrocento Sans"/>
              </a:rPr>
              <a:t>dagen</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aanwezig</a:t>
            </a:r>
            <a:r>
              <a:rPr lang="en-GB" sz="1200" dirty="0" smtClean="0">
                <a:solidFill>
                  <a:schemeClr val="dk1"/>
                </a:solidFill>
                <a:latin typeface="Quattrocento Sans"/>
                <a:ea typeface="Quattrocento Sans"/>
                <a:cs typeface="Quattrocento Sans"/>
                <a:sym typeface="Quattrocento Sans"/>
              </a:rPr>
              <a:t>.</a:t>
            </a:r>
          </a:p>
          <a:p>
            <a:pPr lvl="0" rtl="0">
              <a:spcBef>
                <a:spcPts val="0"/>
              </a:spcBef>
              <a:buNone/>
            </a:pPr>
            <a:endParaRPr dirty="0"/>
          </a:p>
        </p:txBody>
      </p:sp>
      <p:sp>
        <p:nvSpPr>
          <p:cNvPr id="322" name="Shape 322"/>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Shape 333"/>
          <p:cNvSpPr txBox="1">
            <a:spLocks noGrp="1"/>
          </p:cNvSpPr>
          <p:nvPr>
            <p:ph type="body" idx="1"/>
          </p:nvPr>
        </p:nvSpPr>
        <p:spPr>
          <a:xfrm>
            <a:off x="680880" y="4721940"/>
            <a:ext cx="5447029" cy="4473416"/>
          </a:xfrm>
          <a:prstGeom prst="rect">
            <a:avLst/>
          </a:prstGeom>
        </p:spPr>
        <p:txBody>
          <a:bodyPr lIns="91425" tIns="91425" rIns="91425" bIns="91425" anchor="ctr" anchorCtr="0">
            <a:noAutofit/>
          </a:bodyPr>
          <a:lstStyle/>
          <a:p>
            <a:pPr rtl="0">
              <a:spcBef>
                <a:spcPts val="0"/>
              </a:spcBef>
              <a:buNone/>
            </a:pPr>
            <a:r>
              <a:rPr lang="en-GB" dirty="0" err="1"/>
              <a:t>Internisten</a:t>
            </a:r>
            <a:r>
              <a:rPr lang="en-GB" dirty="0"/>
              <a:t> </a:t>
            </a:r>
            <a:r>
              <a:rPr lang="en-GB" dirty="0" err="1"/>
              <a:t>richtlijn</a:t>
            </a:r>
            <a:r>
              <a:rPr lang="en-GB" dirty="0"/>
              <a:t>: </a:t>
            </a:r>
            <a:r>
              <a:rPr lang="en-GB" dirty="0" err="1"/>
              <a:t>Bij</a:t>
            </a:r>
            <a:r>
              <a:rPr lang="en-GB" dirty="0"/>
              <a:t> </a:t>
            </a:r>
            <a:r>
              <a:rPr lang="en-GB" dirty="0" err="1"/>
              <a:t>persisterende</a:t>
            </a:r>
            <a:r>
              <a:rPr lang="en-GB" dirty="0"/>
              <a:t> </a:t>
            </a:r>
            <a:r>
              <a:rPr lang="en-GB" dirty="0" err="1"/>
              <a:t>klachten</a:t>
            </a:r>
            <a:r>
              <a:rPr lang="en-GB" dirty="0"/>
              <a:t> </a:t>
            </a:r>
            <a:r>
              <a:rPr lang="en-GB" dirty="0" err="1"/>
              <a:t>kan</a:t>
            </a:r>
            <a:r>
              <a:rPr lang="en-GB" dirty="0"/>
              <a:t>, </a:t>
            </a:r>
            <a:r>
              <a:rPr lang="en-GB" dirty="0" err="1"/>
              <a:t>na</a:t>
            </a:r>
            <a:r>
              <a:rPr lang="en-GB" dirty="0"/>
              <a:t> </a:t>
            </a:r>
            <a:r>
              <a:rPr lang="en-GB" dirty="0" err="1"/>
              <a:t>uitsluiting</a:t>
            </a:r>
            <a:r>
              <a:rPr lang="en-GB" dirty="0"/>
              <a:t> van </a:t>
            </a:r>
            <a:r>
              <a:rPr lang="en-GB" dirty="0" err="1" smtClean="0"/>
              <a:t>alternatieve</a:t>
            </a:r>
            <a:r>
              <a:rPr lang="en-GB" dirty="0" smtClean="0"/>
              <a:t> </a:t>
            </a:r>
            <a:r>
              <a:rPr lang="en-GB" dirty="0" err="1" smtClean="0"/>
              <a:t>oorzaken</a:t>
            </a:r>
            <a:r>
              <a:rPr lang="en-GB" dirty="0"/>
              <a:t>, de </a:t>
            </a:r>
            <a:r>
              <a:rPr lang="en-GB" dirty="0" err="1"/>
              <a:t>combinatie</a:t>
            </a:r>
            <a:r>
              <a:rPr lang="en-GB" dirty="0"/>
              <a:t> levothyroxine met </a:t>
            </a:r>
            <a:r>
              <a:rPr lang="en-GB" dirty="0" err="1"/>
              <a:t>liothyronine</a:t>
            </a:r>
            <a:r>
              <a:rPr lang="en-GB" dirty="0"/>
              <a:t> </a:t>
            </a:r>
            <a:r>
              <a:rPr lang="en-GB" dirty="0" err="1"/>
              <a:t>worden</a:t>
            </a:r>
            <a:r>
              <a:rPr lang="en-GB" dirty="0"/>
              <a:t> </a:t>
            </a:r>
            <a:r>
              <a:rPr lang="en-GB" dirty="0" err="1"/>
              <a:t>overwogen</a:t>
            </a:r>
            <a:r>
              <a:rPr lang="en-GB" dirty="0"/>
              <a:t>. </a:t>
            </a:r>
            <a:r>
              <a:rPr lang="en-GB" dirty="0" err="1"/>
              <a:t>Deze</a:t>
            </a:r>
            <a:r>
              <a:rPr lang="en-GB" dirty="0"/>
              <a:t> </a:t>
            </a:r>
            <a:r>
              <a:rPr lang="en-GB" dirty="0" err="1" smtClean="0"/>
              <a:t>behandeling</a:t>
            </a:r>
            <a:r>
              <a:rPr lang="en-GB" dirty="0" smtClean="0"/>
              <a:t> </a:t>
            </a:r>
            <a:r>
              <a:rPr lang="en-GB" dirty="0" err="1"/>
              <a:t>dient</a:t>
            </a:r>
            <a:r>
              <a:rPr lang="en-GB" dirty="0"/>
              <a:t> </a:t>
            </a:r>
            <a:r>
              <a:rPr lang="en-GB" dirty="0" err="1"/>
              <a:t>als</a:t>
            </a:r>
            <a:r>
              <a:rPr lang="en-GB" dirty="0"/>
              <a:t> </a:t>
            </a:r>
            <a:r>
              <a:rPr lang="en-GB" dirty="0" err="1"/>
              <a:t>experimenteel</a:t>
            </a:r>
            <a:r>
              <a:rPr lang="en-GB" dirty="0"/>
              <a:t> </a:t>
            </a:r>
            <a:r>
              <a:rPr lang="en-GB" dirty="0" err="1"/>
              <a:t>te</a:t>
            </a:r>
            <a:r>
              <a:rPr lang="en-GB" dirty="0"/>
              <a:t> </a:t>
            </a:r>
            <a:r>
              <a:rPr lang="en-GB" dirty="0" err="1"/>
              <a:t>worden</a:t>
            </a:r>
            <a:r>
              <a:rPr lang="en-GB" dirty="0"/>
              <a:t> </a:t>
            </a:r>
            <a:r>
              <a:rPr lang="en-GB" dirty="0" err="1"/>
              <a:t>beschouwd</a:t>
            </a:r>
            <a:r>
              <a:rPr lang="en-GB" dirty="0"/>
              <a:t> en </a:t>
            </a:r>
            <a:r>
              <a:rPr lang="en-GB" dirty="0" err="1"/>
              <a:t>bij</a:t>
            </a:r>
            <a:r>
              <a:rPr lang="en-GB" dirty="0"/>
              <a:t> </a:t>
            </a:r>
            <a:r>
              <a:rPr lang="en-GB" dirty="0" err="1"/>
              <a:t>voorkeur</a:t>
            </a:r>
            <a:r>
              <a:rPr lang="en-GB" dirty="0"/>
              <a:t> door </a:t>
            </a:r>
            <a:r>
              <a:rPr lang="en-GB" dirty="0" smtClean="0"/>
              <a:t>de </a:t>
            </a:r>
            <a:r>
              <a:rPr lang="en-GB" dirty="0"/>
              <a:t>internist </a:t>
            </a:r>
            <a:r>
              <a:rPr lang="en-GB" dirty="0" err="1"/>
              <a:t>te</a:t>
            </a:r>
            <a:r>
              <a:rPr lang="en-GB" dirty="0"/>
              <a:t> </a:t>
            </a:r>
            <a:r>
              <a:rPr lang="en-GB" dirty="0" err="1"/>
              <a:t>worden</a:t>
            </a:r>
            <a:r>
              <a:rPr lang="en-GB" dirty="0"/>
              <a:t> </a:t>
            </a:r>
            <a:r>
              <a:rPr lang="en-GB" dirty="0" err="1"/>
              <a:t>toegepast</a:t>
            </a:r>
            <a:r>
              <a:rPr lang="en-GB" dirty="0"/>
              <a:t>. </a:t>
            </a:r>
            <a:r>
              <a:rPr lang="en-GB" dirty="0" err="1"/>
              <a:t>Voor</a:t>
            </a:r>
            <a:r>
              <a:rPr lang="en-GB" dirty="0"/>
              <a:t> </a:t>
            </a:r>
            <a:r>
              <a:rPr lang="en-GB" dirty="0" err="1"/>
              <a:t>patiënten</a:t>
            </a:r>
            <a:r>
              <a:rPr lang="en-GB" dirty="0"/>
              <a:t> met hart-</a:t>
            </a:r>
            <a:r>
              <a:rPr lang="en-GB" dirty="0" err="1"/>
              <a:t>ritmestoornissen</a:t>
            </a:r>
            <a:r>
              <a:rPr lang="en-GB" dirty="0"/>
              <a:t> is </a:t>
            </a:r>
            <a:r>
              <a:rPr lang="en-GB" dirty="0" err="1" smtClean="0"/>
              <a:t>combinatietherapie</a:t>
            </a:r>
            <a:r>
              <a:rPr lang="en-GB" dirty="0" smtClean="0"/>
              <a:t> </a:t>
            </a:r>
            <a:r>
              <a:rPr lang="en-GB" dirty="0" err="1"/>
              <a:t>gecontraïndiceerd</a:t>
            </a:r>
            <a:r>
              <a:rPr lang="en-GB" dirty="0"/>
              <a:t>. </a:t>
            </a:r>
            <a:r>
              <a:rPr lang="en-GB" dirty="0" err="1"/>
              <a:t>Indien</a:t>
            </a:r>
            <a:r>
              <a:rPr lang="en-GB" dirty="0"/>
              <a:t> </a:t>
            </a:r>
            <a:r>
              <a:rPr lang="en-GB" dirty="0" err="1"/>
              <a:t>na</a:t>
            </a:r>
            <a:r>
              <a:rPr lang="en-GB" dirty="0"/>
              <a:t> 3 </a:t>
            </a:r>
            <a:r>
              <a:rPr lang="en-GB" dirty="0" err="1"/>
              <a:t>maanden</a:t>
            </a:r>
            <a:r>
              <a:rPr lang="en-GB" dirty="0"/>
              <a:t> </a:t>
            </a:r>
            <a:r>
              <a:rPr lang="en-GB" dirty="0" err="1"/>
              <a:t>geen</a:t>
            </a:r>
            <a:r>
              <a:rPr lang="en-GB" dirty="0"/>
              <a:t> </a:t>
            </a:r>
            <a:r>
              <a:rPr lang="en-GB" dirty="0" err="1"/>
              <a:t>verbetering</a:t>
            </a:r>
            <a:r>
              <a:rPr lang="en-GB" dirty="0"/>
              <a:t> </a:t>
            </a:r>
            <a:r>
              <a:rPr lang="en-GB" dirty="0" err="1"/>
              <a:t>optreedt</a:t>
            </a:r>
            <a:r>
              <a:rPr lang="en-GB" dirty="0"/>
              <a:t> </a:t>
            </a:r>
            <a:r>
              <a:rPr lang="en-GB" dirty="0" err="1" smtClean="0"/>
              <a:t>dient</a:t>
            </a:r>
            <a:r>
              <a:rPr lang="en-GB" dirty="0" smtClean="0"/>
              <a:t> </a:t>
            </a:r>
            <a:r>
              <a:rPr lang="en-GB" dirty="0" err="1"/>
              <a:t>combinatietherapie</a:t>
            </a:r>
            <a:r>
              <a:rPr lang="en-GB" dirty="0"/>
              <a:t> </a:t>
            </a:r>
            <a:r>
              <a:rPr lang="en-GB" dirty="0" err="1"/>
              <a:t>te</a:t>
            </a:r>
            <a:r>
              <a:rPr lang="en-GB" dirty="0"/>
              <a:t> </a:t>
            </a:r>
            <a:r>
              <a:rPr lang="en-GB" dirty="0" err="1"/>
              <a:t>worden</a:t>
            </a:r>
            <a:r>
              <a:rPr lang="en-GB" dirty="0"/>
              <a:t> </a:t>
            </a:r>
            <a:r>
              <a:rPr lang="en-GB" dirty="0" err="1"/>
              <a:t>gestaakt</a:t>
            </a:r>
            <a:r>
              <a:rPr lang="en-GB" dirty="0"/>
              <a:t>. </a:t>
            </a:r>
            <a:r>
              <a:rPr lang="en-GB" dirty="0" err="1"/>
              <a:t>Voor</a:t>
            </a:r>
            <a:r>
              <a:rPr lang="en-GB" dirty="0"/>
              <a:t> </a:t>
            </a:r>
            <a:r>
              <a:rPr lang="en-GB" dirty="0" err="1"/>
              <a:t>een</a:t>
            </a:r>
            <a:r>
              <a:rPr lang="en-GB" dirty="0"/>
              <a:t> </a:t>
            </a:r>
            <a:r>
              <a:rPr lang="en-GB" dirty="0" err="1"/>
              <a:t>nadere</a:t>
            </a:r>
            <a:r>
              <a:rPr lang="en-GB" dirty="0"/>
              <a:t> </a:t>
            </a:r>
            <a:r>
              <a:rPr lang="en-GB" dirty="0" err="1"/>
              <a:t>toelichting</a:t>
            </a:r>
            <a:r>
              <a:rPr lang="en-GB" dirty="0"/>
              <a:t> op het </a:t>
            </a:r>
            <a:r>
              <a:rPr lang="en-GB" dirty="0" err="1" smtClean="0"/>
              <a:t>bepalen</a:t>
            </a:r>
            <a:r>
              <a:rPr lang="en-GB" dirty="0" smtClean="0"/>
              <a:t> </a:t>
            </a:r>
            <a:r>
              <a:rPr lang="en-GB" dirty="0"/>
              <a:t>van de </a:t>
            </a:r>
            <a:r>
              <a:rPr lang="en-GB" dirty="0" err="1"/>
              <a:t>juiste</a:t>
            </a:r>
            <a:r>
              <a:rPr lang="en-GB" dirty="0"/>
              <a:t> </a:t>
            </a:r>
            <a:r>
              <a:rPr lang="en-GB" dirty="0" err="1"/>
              <a:t>dosering</a:t>
            </a:r>
            <a:r>
              <a:rPr lang="en-GB" dirty="0"/>
              <a:t> en de </a:t>
            </a:r>
            <a:r>
              <a:rPr lang="en-GB" dirty="0" err="1"/>
              <a:t>te</a:t>
            </a:r>
            <a:r>
              <a:rPr lang="en-GB" dirty="0"/>
              <a:t> </a:t>
            </a:r>
            <a:r>
              <a:rPr lang="en-GB" dirty="0" err="1"/>
              <a:t>gebruiken</a:t>
            </a:r>
            <a:r>
              <a:rPr lang="en-GB" dirty="0"/>
              <a:t> </a:t>
            </a:r>
            <a:r>
              <a:rPr lang="en-GB" dirty="0" err="1"/>
              <a:t>preparaten</a:t>
            </a:r>
            <a:r>
              <a:rPr lang="en-GB" dirty="0"/>
              <a:t> </a:t>
            </a:r>
            <a:r>
              <a:rPr lang="en-GB" dirty="0" err="1"/>
              <a:t>zij</a:t>
            </a:r>
            <a:r>
              <a:rPr lang="en-GB" dirty="0"/>
              <a:t> </a:t>
            </a:r>
            <a:r>
              <a:rPr lang="en-GB" dirty="0" err="1"/>
              <a:t>verwezen</a:t>
            </a:r>
            <a:r>
              <a:rPr lang="en-GB" dirty="0"/>
              <a:t> </a:t>
            </a:r>
            <a:r>
              <a:rPr lang="en-GB" dirty="0" err="1"/>
              <a:t>naar</a:t>
            </a:r>
            <a:r>
              <a:rPr lang="en-GB" dirty="0"/>
              <a:t> </a:t>
            </a:r>
            <a:r>
              <a:rPr lang="en-GB" dirty="0" err="1" smtClean="0"/>
              <a:t>Wiersinga</a:t>
            </a:r>
            <a:r>
              <a:rPr lang="en-GB" dirty="0" smtClean="0"/>
              <a:t> </a:t>
            </a:r>
            <a:r>
              <a:rPr lang="en-GB" dirty="0"/>
              <a:t>et al, 2012</a:t>
            </a:r>
            <a:r>
              <a:rPr lang="en-GB" dirty="0" smtClean="0"/>
              <a:t>. </a:t>
            </a:r>
            <a:endParaRPr lang="en-GB" dirty="0"/>
          </a:p>
          <a:p>
            <a:pPr lvl="0" rtl="0">
              <a:spcBef>
                <a:spcPts val="0"/>
              </a:spcBef>
              <a:buNone/>
            </a:pPr>
            <a:endParaRPr dirty="0"/>
          </a:p>
        </p:txBody>
      </p:sp>
      <p:sp>
        <p:nvSpPr>
          <p:cNvPr id="334" name="Shape 334"/>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eldia">
    <p:spTree>
      <p:nvGrpSpPr>
        <p:cNvPr id="1" name="Shape 10"/>
        <p:cNvGrpSpPr/>
        <p:nvPr/>
      </p:nvGrpSpPr>
      <p:grpSpPr>
        <a:xfrm>
          <a:off x="0" y="0"/>
          <a:ext cx="0" cy="0"/>
          <a:chOff x="0" y="0"/>
          <a:chExt cx="0" cy="0"/>
        </a:xfrm>
      </p:grpSpPr>
      <p:sp>
        <p:nvSpPr>
          <p:cNvPr id="11" name="Shape 11"/>
          <p:cNvSpPr txBox="1">
            <a:spLocks noGrp="1"/>
          </p:cNvSpPr>
          <p:nvPr>
            <p:ph type="ctrTitle"/>
          </p:nvPr>
        </p:nvSpPr>
        <p:spPr>
          <a:xfrm>
            <a:off x="914400" y="2451216"/>
            <a:ext cx="7402748" cy="782344"/>
          </a:xfrm>
          <a:prstGeom prst="rect">
            <a:avLst/>
          </a:prstGeom>
          <a:noFill/>
          <a:ln>
            <a:noFill/>
          </a:ln>
        </p:spPr>
        <p:txBody>
          <a:bodyPr lIns="91425" tIns="91425" rIns="91425" bIns="91425" anchor="t"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2" name="Shape 12"/>
          <p:cNvSpPr txBox="1">
            <a:spLocks noGrp="1"/>
          </p:cNvSpPr>
          <p:nvPr>
            <p:ph type="subTitle" idx="1"/>
          </p:nvPr>
        </p:nvSpPr>
        <p:spPr>
          <a:xfrm>
            <a:off x="914399" y="3233560"/>
            <a:ext cx="7402748" cy="1752600"/>
          </a:xfrm>
          <a:prstGeom prst="rect">
            <a:avLst/>
          </a:prstGeom>
          <a:noFill/>
          <a:ln>
            <a:noFill/>
          </a:ln>
        </p:spPr>
        <p:txBody>
          <a:bodyPr lIns="91425" tIns="91425" rIns="91425" bIns="91425" anchor="t" anchorCtr="0"/>
          <a:lstStyle>
            <a:lvl1pPr marL="0" marR="0" indent="0" algn="l" rtl="0">
              <a:spcBef>
                <a:spcPts val="400"/>
              </a:spcBef>
              <a:spcAft>
                <a:spcPts val="0"/>
              </a:spcAft>
              <a:buClr>
                <a:schemeClr val="lt1"/>
              </a:buClr>
              <a:buFont typeface="Quattrocento Sans"/>
              <a:buNone/>
              <a:defRPr/>
            </a:lvl1pPr>
            <a:lvl2pPr marL="457200" marR="0" indent="0" algn="ctr" rtl="0">
              <a:spcBef>
                <a:spcPts val="560"/>
              </a:spcBef>
              <a:spcAft>
                <a:spcPts val="0"/>
              </a:spcAft>
              <a:buClr>
                <a:srgbClr val="959595"/>
              </a:buClr>
              <a:buFont typeface="Calibri"/>
              <a:buNone/>
              <a:defRPr/>
            </a:lvl2pPr>
            <a:lvl3pPr marL="914400" marR="0" indent="0" algn="ctr" rtl="0">
              <a:spcBef>
                <a:spcPts val="480"/>
              </a:spcBef>
              <a:spcAft>
                <a:spcPts val="0"/>
              </a:spcAft>
              <a:buClr>
                <a:srgbClr val="959595"/>
              </a:buClr>
              <a:buFont typeface="Calibri"/>
              <a:buNone/>
              <a:defRPr/>
            </a:lvl3pPr>
            <a:lvl4pPr marL="1371600" marR="0" indent="0" algn="ctr" rtl="0">
              <a:spcBef>
                <a:spcPts val="400"/>
              </a:spcBef>
              <a:spcAft>
                <a:spcPts val="0"/>
              </a:spcAft>
              <a:buClr>
                <a:srgbClr val="959595"/>
              </a:buClr>
              <a:buFont typeface="Calibri"/>
              <a:buNone/>
              <a:defRPr/>
            </a:lvl4pPr>
            <a:lvl5pPr marL="1828800" marR="0" indent="0" algn="ctr" rtl="0">
              <a:spcBef>
                <a:spcPts val="400"/>
              </a:spcBef>
              <a:spcAft>
                <a:spcPts val="0"/>
              </a:spcAft>
              <a:buClr>
                <a:srgbClr val="959595"/>
              </a:buClr>
              <a:buFont typeface="Calibri"/>
              <a:buNone/>
              <a:defRPr/>
            </a:lvl5pPr>
            <a:lvl6pPr marL="2286000" marR="0" indent="0" algn="ctr" rtl="0">
              <a:spcBef>
                <a:spcPts val="400"/>
              </a:spcBef>
              <a:buClr>
                <a:srgbClr val="959595"/>
              </a:buClr>
              <a:buFont typeface="Calibri"/>
              <a:buNone/>
              <a:defRPr/>
            </a:lvl6pPr>
            <a:lvl7pPr marL="2743200" marR="0" indent="0" algn="ctr" rtl="0">
              <a:spcBef>
                <a:spcPts val="400"/>
              </a:spcBef>
              <a:buClr>
                <a:srgbClr val="959595"/>
              </a:buClr>
              <a:buFont typeface="Calibri"/>
              <a:buNone/>
              <a:defRPr/>
            </a:lvl7pPr>
            <a:lvl8pPr marL="3200400" marR="0" indent="0" algn="ctr" rtl="0">
              <a:spcBef>
                <a:spcPts val="400"/>
              </a:spcBef>
              <a:buClr>
                <a:srgbClr val="959595"/>
              </a:buClr>
              <a:buFont typeface="Calibri"/>
              <a:buNone/>
              <a:defRPr/>
            </a:lvl8pPr>
            <a:lvl9pPr marL="3657600" marR="0" indent="0" algn="ctr" rtl="0">
              <a:spcBef>
                <a:spcPts val="400"/>
              </a:spcBef>
              <a:buClr>
                <a:srgbClr val="959595"/>
              </a:buClr>
              <a:buFont typeface="Calibri"/>
              <a:buNone/>
              <a:defRPr/>
            </a:lvl9pPr>
          </a:lstStyle>
          <a:p>
            <a:endParaRPr/>
          </a:p>
        </p:txBody>
      </p:sp>
      <p:sp>
        <p:nvSpPr>
          <p:cNvPr id="13" name="Shape 13"/>
          <p:cNvSpPr txBox="1">
            <a:spLocks noGrp="1"/>
          </p:cNvSpPr>
          <p:nvPr>
            <p:ph type="ftr" idx="11"/>
          </p:nvPr>
        </p:nvSpPr>
        <p:spPr>
          <a:xfrm>
            <a:off x="914400" y="6356350"/>
            <a:ext cx="2895600" cy="365125"/>
          </a:xfrm>
          <a:prstGeom prst="rect">
            <a:avLst/>
          </a:prstGeom>
          <a:noFill/>
          <a:ln>
            <a:noFill/>
          </a:ln>
        </p:spPr>
        <p:txBody>
          <a:bodyPr lIns="91425" tIns="91425" rIns="91425" bIns="91425" anchor="t" anchorCtr="0"/>
          <a:lstStyle>
            <a:lvl1pPr marL="0" marR="0" indent="0" algn="l" rtl="0">
              <a:spcBef>
                <a:spcPts val="0"/>
              </a:spcBef>
              <a:spcAft>
                <a:spcPts val="0"/>
              </a:spcAft>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el en object">
    <p:spTree>
      <p:nvGrpSpPr>
        <p:cNvPr id="1" name="Shape 22"/>
        <p:cNvGrpSpPr/>
        <p:nvPr/>
      </p:nvGrpSpPr>
      <p:grpSpPr>
        <a:xfrm>
          <a:off x="0" y="0"/>
          <a:ext cx="0" cy="0"/>
          <a:chOff x="0" y="0"/>
          <a:chExt cx="0" cy="0"/>
        </a:xfrm>
      </p:grpSpPr>
      <p:sp>
        <p:nvSpPr>
          <p:cNvPr id="23" name="Shape 23"/>
          <p:cNvSpPr txBox="1">
            <a:spLocks noGrp="1"/>
          </p:cNvSpPr>
          <p:nvPr>
            <p:ph type="title"/>
          </p:nvPr>
        </p:nvSpPr>
        <p:spPr>
          <a:xfrm>
            <a:off x="739620" y="371689"/>
            <a:ext cx="7543260" cy="817021"/>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4" name="Shape 24"/>
          <p:cNvSpPr txBox="1">
            <a:spLocks noGrp="1"/>
          </p:cNvSpPr>
          <p:nvPr>
            <p:ph type="body" idx="1"/>
          </p:nvPr>
        </p:nvSpPr>
        <p:spPr>
          <a:xfrm>
            <a:off x="739620" y="1291082"/>
            <a:ext cx="7543260" cy="4236396"/>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5" name="Shape 25"/>
          <p:cNvSpPr txBox="1">
            <a:spLocks noGrp="1"/>
          </p:cNvSpPr>
          <p:nvPr>
            <p:ph type="ftr" idx="11"/>
          </p:nvPr>
        </p:nvSpPr>
        <p:spPr>
          <a:xfrm>
            <a:off x="739775" y="6173787"/>
            <a:ext cx="2895600" cy="365125"/>
          </a:xfrm>
          <a:prstGeom prst="rect">
            <a:avLst/>
          </a:prstGeom>
          <a:noFill/>
          <a:ln>
            <a:noFill/>
          </a:ln>
        </p:spPr>
        <p:txBody>
          <a:bodyPr lIns="91425" tIns="91425" rIns="91425" bIns="91425" anchor="t" anchorCtr="0"/>
          <a:lstStyle>
            <a:lvl1pPr marL="0" marR="0" indent="0" algn="l" rtl="0">
              <a:spcBef>
                <a:spcPts val="0"/>
              </a:spcBef>
              <a:spcAft>
                <a:spcPts val="0"/>
              </a:spcAft>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2_Twee objecten">
    <p:spTree>
      <p:nvGrpSpPr>
        <p:cNvPr id="1" name="Shape 45"/>
        <p:cNvGrpSpPr/>
        <p:nvPr/>
      </p:nvGrpSpPr>
      <p:grpSpPr>
        <a:xfrm>
          <a:off x="0" y="0"/>
          <a:ext cx="0" cy="0"/>
          <a:chOff x="0" y="0"/>
          <a:chExt cx="0" cy="0"/>
        </a:xfrm>
      </p:grpSpPr>
      <p:sp>
        <p:nvSpPr>
          <p:cNvPr id="46" name="Shape 46"/>
          <p:cNvSpPr txBox="1">
            <a:spLocks noGrp="1"/>
          </p:cNvSpPr>
          <p:nvPr>
            <p:ph type="body" idx="1"/>
          </p:nvPr>
        </p:nvSpPr>
        <p:spPr>
          <a:xfrm>
            <a:off x="4631630" y="3534212"/>
            <a:ext cx="3665166" cy="2026053"/>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7" name="Shape 47"/>
          <p:cNvSpPr>
            <a:spLocks noGrp="1"/>
          </p:cNvSpPr>
          <p:nvPr>
            <p:ph type="pic" idx="2"/>
          </p:nvPr>
        </p:nvSpPr>
        <p:spPr>
          <a:xfrm>
            <a:off x="4632846" y="1291850"/>
            <a:ext cx="3663950" cy="2025650"/>
          </a:xfrm>
          <a:prstGeom prst="rect">
            <a:avLst/>
          </a:prstGeom>
          <a:noFill/>
          <a:ln>
            <a:noFill/>
          </a:ln>
        </p:spPr>
      </p:sp>
      <p:sp>
        <p:nvSpPr>
          <p:cNvPr id="48" name="Shape 48"/>
          <p:cNvSpPr>
            <a:spLocks noGrp="1"/>
          </p:cNvSpPr>
          <p:nvPr>
            <p:ph type="pic" idx="3"/>
          </p:nvPr>
        </p:nvSpPr>
        <p:spPr>
          <a:xfrm>
            <a:off x="739620" y="1291850"/>
            <a:ext cx="3663950" cy="2025650"/>
          </a:xfrm>
          <a:prstGeom prst="rect">
            <a:avLst/>
          </a:prstGeom>
          <a:noFill/>
          <a:ln>
            <a:noFill/>
          </a:ln>
        </p:spPr>
      </p:sp>
      <p:sp>
        <p:nvSpPr>
          <p:cNvPr id="49" name="Shape 49"/>
          <p:cNvSpPr txBox="1">
            <a:spLocks noGrp="1"/>
          </p:cNvSpPr>
          <p:nvPr>
            <p:ph type="body" idx="4"/>
          </p:nvPr>
        </p:nvSpPr>
        <p:spPr>
          <a:xfrm>
            <a:off x="739620" y="3534212"/>
            <a:ext cx="3665166" cy="2026053"/>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0" name="Shape 50"/>
          <p:cNvSpPr txBox="1">
            <a:spLocks noGrp="1"/>
          </p:cNvSpPr>
          <p:nvPr>
            <p:ph type="title"/>
          </p:nvPr>
        </p:nvSpPr>
        <p:spPr>
          <a:xfrm>
            <a:off x="739620" y="371689"/>
            <a:ext cx="7543260" cy="817021"/>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1" name="Shape 51"/>
          <p:cNvSpPr txBox="1">
            <a:spLocks noGrp="1"/>
          </p:cNvSpPr>
          <p:nvPr>
            <p:ph type="ftr" idx="11"/>
          </p:nvPr>
        </p:nvSpPr>
        <p:spPr>
          <a:xfrm>
            <a:off x="739775" y="6173787"/>
            <a:ext cx="2895600" cy="365125"/>
          </a:xfrm>
          <a:prstGeom prst="rect">
            <a:avLst/>
          </a:prstGeom>
          <a:noFill/>
          <a:ln>
            <a:noFill/>
          </a:ln>
        </p:spPr>
        <p:txBody>
          <a:bodyPr lIns="91425" tIns="91425" rIns="91425" bIns="91425" anchor="t" anchorCtr="0"/>
          <a:lstStyle>
            <a:lvl1pPr marL="0" marR="0" indent="0" algn="l" rtl="0">
              <a:spcBef>
                <a:spcPts val="0"/>
              </a:spcBef>
              <a:spcAft>
                <a:spcPts val="0"/>
              </a:spcAft>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1_Aangepaste indeling">
    <p:spTree>
      <p:nvGrpSpPr>
        <p:cNvPr id="1" name="Shape 54"/>
        <p:cNvGrpSpPr/>
        <p:nvPr/>
      </p:nvGrpSpPr>
      <p:grpSpPr>
        <a:xfrm>
          <a:off x="0" y="0"/>
          <a:ext cx="0" cy="0"/>
          <a:chOff x="0" y="0"/>
          <a:chExt cx="0" cy="0"/>
        </a:xfrm>
      </p:grpSpPr>
      <p:sp>
        <p:nvSpPr>
          <p:cNvPr id="55" name="Shape 55"/>
          <p:cNvSpPr>
            <a:spLocks noGrp="1"/>
          </p:cNvSpPr>
          <p:nvPr>
            <p:ph type="pic" idx="2"/>
          </p:nvPr>
        </p:nvSpPr>
        <p:spPr>
          <a:xfrm>
            <a:off x="0" y="0"/>
            <a:ext cx="9144000" cy="4269361"/>
          </a:xfrm>
          <a:prstGeom prst="rect">
            <a:avLst/>
          </a:prstGeom>
          <a:noFill/>
          <a:ln>
            <a:noFill/>
          </a:ln>
        </p:spPr>
      </p:sp>
      <p:sp>
        <p:nvSpPr>
          <p:cNvPr id="56" name="Shape 56"/>
          <p:cNvSpPr txBox="1">
            <a:spLocks noGrp="1"/>
          </p:cNvSpPr>
          <p:nvPr>
            <p:ph type="title"/>
          </p:nvPr>
        </p:nvSpPr>
        <p:spPr>
          <a:xfrm>
            <a:off x="739631" y="4457532"/>
            <a:ext cx="5765259" cy="606255"/>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7" name="Shape 57"/>
          <p:cNvSpPr txBox="1">
            <a:spLocks noGrp="1"/>
          </p:cNvSpPr>
          <p:nvPr>
            <p:ph type="body" idx="1"/>
          </p:nvPr>
        </p:nvSpPr>
        <p:spPr>
          <a:xfrm>
            <a:off x="739631" y="5063787"/>
            <a:ext cx="5765259" cy="421531"/>
          </a:xfrm>
          <a:prstGeom prst="rect">
            <a:avLst/>
          </a:prstGeom>
          <a:noFill/>
          <a:ln>
            <a:noFill/>
          </a:ln>
        </p:spPr>
        <p:txBody>
          <a:bodyPr lIns="91425" tIns="91425" rIns="91425" bIns="91425" anchor="b" anchorCtr="0"/>
          <a:lstStyle>
            <a:lvl1pPr marL="0" indent="0" rtl="0">
              <a:spcBef>
                <a:spcPts val="0"/>
              </a:spcBef>
              <a:buFont typeface="Quattrocento Sans"/>
              <a:buNone/>
              <a:defRPr/>
            </a:lvl1pPr>
            <a:lvl2pPr marL="457200" indent="0" rtl="0">
              <a:spcBef>
                <a:spcPts val="0"/>
              </a:spcBef>
              <a:buFont typeface="Calibri"/>
              <a:buNone/>
              <a:defRPr/>
            </a:lvl2pPr>
            <a:lvl3pPr marL="914400" indent="0" rtl="0">
              <a:spcBef>
                <a:spcPts val="0"/>
              </a:spcBef>
              <a:buFont typeface="Calibri"/>
              <a:buNone/>
              <a:defRPr/>
            </a:lvl3pPr>
            <a:lvl4pPr marL="1371600" indent="0" rtl="0">
              <a:spcBef>
                <a:spcPts val="0"/>
              </a:spcBef>
              <a:buFont typeface="Calibri"/>
              <a:buNone/>
              <a:defRPr/>
            </a:lvl4pPr>
            <a:lvl5pPr marL="1828800" indent="0" rtl="0">
              <a:spcBef>
                <a:spcPts val="0"/>
              </a:spcBef>
              <a:buFont typeface="Calibri"/>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58" name="Shape 58"/>
          <p:cNvSpPr txBox="1">
            <a:spLocks noGrp="1"/>
          </p:cNvSpPr>
          <p:nvPr>
            <p:ph type="ftr" idx="11"/>
          </p:nvPr>
        </p:nvSpPr>
        <p:spPr>
          <a:xfrm>
            <a:off x="738187" y="6173787"/>
            <a:ext cx="2895600" cy="365125"/>
          </a:xfrm>
          <a:prstGeom prst="rect">
            <a:avLst/>
          </a:prstGeom>
          <a:noFill/>
          <a:ln>
            <a:noFill/>
          </a:ln>
        </p:spPr>
        <p:txBody>
          <a:bodyPr lIns="91425" tIns="91425" rIns="91425" bIns="91425" anchor="t" anchorCtr="0"/>
          <a:lstStyle>
            <a:lvl1pPr marL="0" marR="0" indent="0" algn="l" rtl="0">
              <a:spcBef>
                <a:spcPts val="0"/>
              </a:spcBef>
              <a:spcAft>
                <a:spcPts val="0"/>
              </a:spcAft>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pic>
        <p:nvPicPr>
          <p:cNvPr id="9" name="Shape 9"/>
          <p:cNvPicPr preferRelativeResize="0"/>
          <p:nvPr/>
        </p:nvPicPr>
        <p:blipFill rotWithShape="1">
          <a:blip r:embed="rId3">
            <a:alphaModFix/>
          </a:blip>
          <a:srcRect/>
          <a:stretch/>
        </p:blipFill>
        <p:spPr>
          <a:xfrm>
            <a:off x="0" y="0"/>
            <a:ext cx="9151938" cy="6838949"/>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
        <p:cNvGrpSpPr/>
        <p:nvPr/>
      </p:nvGrpSpPr>
      <p:grpSpPr>
        <a:xfrm>
          <a:off x="0" y="0"/>
          <a:ext cx="0" cy="0"/>
          <a:chOff x="0" y="0"/>
          <a:chExt cx="0" cy="0"/>
        </a:xfrm>
      </p:grpSpPr>
      <p:pic>
        <p:nvPicPr>
          <p:cNvPr id="21" name="Shape 21"/>
          <p:cNvPicPr preferRelativeResize="0"/>
          <p:nvPr/>
        </p:nvPicPr>
        <p:blipFill rotWithShape="1">
          <a:blip r:embed="rId5">
            <a:alphaModFix/>
          </a:blip>
          <a:srcRect/>
          <a:stretch/>
        </p:blipFill>
        <p:spPr>
          <a:xfrm>
            <a:off x="0" y="0"/>
            <a:ext cx="9144000" cy="6853237"/>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0" r:id="rId1"/>
    <p:sldLayoutId id="2147483654" r:id="rId2"/>
    <p:sldLayoutId id="2147483656" r:id="rId3"/>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Shape 60"/>
          <p:cNvSpPr txBox="1">
            <a:spLocks noGrp="1"/>
          </p:cNvSpPr>
          <p:nvPr>
            <p:ph type="ctrTitle"/>
          </p:nvPr>
        </p:nvSpPr>
        <p:spPr>
          <a:xfrm>
            <a:off x="914400" y="2451100"/>
            <a:ext cx="7402512" cy="782638"/>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4000" b="1" i="0" u="none" strike="noStrike" cap="none" baseline="0" dirty="0" err="1" smtClean="0">
                <a:solidFill>
                  <a:schemeClr val="lt1"/>
                </a:solidFill>
                <a:latin typeface="Quattrocento Sans"/>
                <a:ea typeface="Quattrocento Sans"/>
                <a:cs typeface="Quattrocento Sans"/>
                <a:sym typeface="Quattrocento Sans"/>
              </a:rPr>
              <a:t>Endocrinologie</a:t>
            </a:r>
            <a:endParaRPr lang="en-GB" sz="4000" b="1" i="0" u="none" strike="noStrike" cap="none" baseline="0" dirty="0">
              <a:solidFill>
                <a:schemeClr val="lt1"/>
              </a:solidFill>
              <a:latin typeface="Quattrocento Sans"/>
              <a:ea typeface="Quattrocento Sans"/>
              <a:cs typeface="Quattrocento Sans"/>
              <a:sym typeface="Quattrocento Sans"/>
            </a:endParaRPr>
          </a:p>
        </p:txBody>
      </p:sp>
      <p:sp>
        <p:nvSpPr>
          <p:cNvPr id="61" name="Shape 61"/>
          <p:cNvSpPr txBox="1">
            <a:spLocks noGrp="1"/>
          </p:cNvSpPr>
          <p:nvPr>
            <p:ph type="subTitle" idx="1"/>
          </p:nvPr>
        </p:nvSpPr>
        <p:spPr>
          <a:xfrm>
            <a:off x="971600" y="4437112"/>
            <a:ext cx="7402512" cy="1008112"/>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Clr>
                <a:schemeClr val="lt1"/>
              </a:buClr>
              <a:buSzPct val="25000"/>
              <a:buFont typeface="Quattrocento Sans"/>
              <a:buNone/>
            </a:pPr>
            <a:r>
              <a:rPr lang="en-GB" sz="2000" b="0" i="0" u="none" strike="noStrike" cap="none" baseline="0" dirty="0" smtClean="0">
                <a:solidFill>
                  <a:schemeClr val="lt1"/>
                </a:solidFill>
                <a:latin typeface="Quattrocento Sans"/>
                <a:ea typeface="Quattrocento Sans"/>
                <a:cs typeface="Quattrocento Sans"/>
                <a:sym typeface="Quattrocento Sans"/>
              </a:rPr>
              <a:t>ZH </a:t>
            </a:r>
            <a:r>
              <a:rPr lang="en-GB" sz="2000" b="0" i="0" u="none" strike="noStrike" cap="none" baseline="0" dirty="0">
                <a:solidFill>
                  <a:schemeClr val="lt1"/>
                </a:solidFill>
                <a:latin typeface="Quattrocento Sans"/>
                <a:ea typeface="Quattrocento Sans"/>
                <a:cs typeface="Quattrocento Sans"/>
                <a:sym typeface="Quattrocento Sans"/>
              </a:rPr>
              <a:t>module </a:t>
            </a:r>
            <a:r>
              <a:rPr lang="en-GB" sz="2000" b="0" i="0" u="none" strike="noStrike" cap="none" baseline="0" dirty="0" err="1">
                <a:solidFill>
                  <a:schemeClr val="lt1"/>
                </a:solidFill>
                <a:latin typeface="Quattrocento Sans"/>
                <a:ea typeface="Quattrocento Sans"/>
                <a:cs typeface="Quattrocento Sans"/>
                <a:sym typeface="Quattrocento Sans"/>
              </a:rPr>
              <a:t>jaar</a:t>
            </a:r>
            <a:r>
              <a:rPr lang="en-GB" sz="2000" b="0" i="0" u="none" strike="noStrike" cap="none" baseline="0" dirty="0">
                <a:solidFill>
                  <a:schemeClr val="lt1"/>
                </a:solidFill>
                <a:latin typeface="Quattrocento Sans"/>
                <a:ea typeface="Quattrocento Sans"/>
                <a:cs typeface="Quattrocento Sans"/>
                <a:sym typeface="Quattrocento Sans"/>
              </a:rPr>
              <a:t> </a:t>
            </a:r>
            <a:r>
              <a:rPr lang="en-GB" sz="2000" b="0" i="0" u="none" strike="noStrike" cap="none" baseline="0" dirty="0" smtClean="0">
                <a:solidFill>
                  <a:schemeClr val="lt1"/>
                </a:solidFill>
                <a:latin typeface="Quattrocento Sans"/>
                <a:ea typeface="Quattrocento Sans"/>
                <a:cs typeface="Quattrocento Sans"/>
                <a:sym typeface="Quattrocento Sans"/>
              </a:rPr>
              <a:t>2 </a:t>
            </a:r>
          </a:p>
          <a:p>
            <a:pPr marL="0" marR="0" lvl="0" indent="0" algn="l" rtl="0">
              <a:spcBef>
                <a:spcPts val="0"/>
              </a:spcBef>
              <a:spcAft>
                <a:spcPts val="0"/>
              </a:spcAft>
              <a:buClr>
                <a:schemeClr val="lt1"/>
              </a:buClr>
              <a:buSzPct val="25000"/>
              <a:buFont typeface="Quattrocento Sans"/>
              <a:buNone/>
            </a:pPr>
            <a:r>
              <a:rPr lang="en-GB" sz="2000" b="0" i="0" u="none" strike="noStrike" cap="none" baseline="0" dirty="0" err="1" smtClean="0">
                <a:solidFill>
                  <a:schemeClr val="lt1"/>
                </a:solidFill>
                <a:latin typeface="Quattrocento Sans"/>
                <a:ea typeface="Quattrocento Sans"/>
                <a:cs typeface="Quattrocento Sans"/>
                <a:sym typeface="Quattrocento Sans"/>
              </a:rPr>
              <a:t>nov</a:t>
            </a:r>
            <a:r>
              <a:rPr lang="en-GB" sz="2000" b="0" i="0" u="none" strike="noStrike" cap="none" baseline="0" dirty="0" smtClean="0">
                <a:solidFill>
                  <a:schemeClr val="lt1"/>
                </a:solidFill>
                <a:latin typeface="Quattrocento Sans"/>
                <a:ea typeface="Quattrocento Sans"/>
                <a:cs typeface="Quattrocento Sans"/>
                <a:sym typeface="Quattrocento Sans"/>
              </a:rPr>
              <a:t> 2015</a:t>
            </a:r>
            <a:endParaRPr lang="en-GB" sz="2000" b="0" i="0" u="none" strike="noStrike" cap="none" baseline="0" dirty="0">
              <a:solidFill>
                <a:schemeClr val="lt1"/>
              </a:solidFill>
              <a:latin typeface="Quattrocento Sans"/>
              <a:ea typeface="Quattrocento Sans"/>
              <a:cs typeface="Quattrocento Sans"/>
              <a:sym typeface="Quattrocento Sans"/>
            </a:endParaRP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17"/>
        <p:cNvGrpSpPr/>
        <p:nvPr/>
      </p:nvGrpSpPr>
      <p:grpSpPr>
        <a:xfrm>
          <a:off x="0" y="0"/>
          <a:ext cx="0" cy="0"/>
          <a:chOff x="0" y="0"/>
          <a:chExt cx="0" cy="0"/>
        </a:xfrm>
      </p:grpSpPr>
      <p:sp>
        <p:nvSpPr>
          <p:cNvPr id="318" name="Shape 318"/>
          <p:cNvSpPr txBox="1">
            <a:spLocks noGrp="1"/>
          </p:cNvSpPr>
          <p:nvPr>
            <p:ph type="title"/>
          </p:nvPr>
        </p:nvSpPr>
        <p:spPr>
          <a:xfrm>
            <a:off x="739620" y="371689"/>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a:solidFill>
                  <a:schemeClr val="dk2"/>
                </a:solidFill>
                <a:latin typeface="Quattrocento Sans"/>
                <a:ea typeface="Quattrocento Sans"/>
                <a:cs typeface="Quattrocento Sans"/>
                <a:sym typeface="Quattrocento Sans"/>
              </a:rPr>
              <a:t>Casus 2</a:t>
            </a:r>
            <a:r>
              <a:rPr lang="en-GB" sz="2800" b="1" i="0" u="none" strike="noStrike" cap="none" baseline="0">
                <a:solidFill>
                  <a:schemeClr val="dk2"/>
                </a:solidFill>
                <a:latin typeface="Quattrocento Sans"/>
                <a:ea typeface="Quattrocento Sans"/>
                <a:cs typeface="Quattrocento Sans"/>
                <a:sym typeface="Quattrocento Sans"/>
              </a:rPr>
              <a:t> </a:t>
            </a:r>
          </a:p>
        </p:txBody>
      </p:sp>
      <p:sp>
        <p:nvSpPr>
          <p:cNvPr id="319" name="Shape 319"/>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marR="0" algn="l" rtl="0">
              <a:spcBef>
                <a:spcPts val="440"/>
              </a:spcBef>
              <a:spcAft>
                <a:spcPts val="0"/>
              </a:spcAft>
              <a:buNone/>
            </a:pPr>
            <a:r>
              <a:rPr lang="en-GB" sz="2200" dirty="0" err="1" smtClean="0">
                <a:solidFill>
                  <a:schemeClr val="dk1"/>
                </a:solidFill>
                <a:latin typeface="Quattrocento Sans"/>
                <a:ea typeface="Quattrocento Sans"/>
                <a:cs typeface="Quattrocento Sans"/>
                <a:sym typeface="Quattrocento Sans"/>
              </a:rPr>
              <a:t>Mevrouw</a:t>
            </a:r>
            <a:r>
              <a:rPr lang="en-GB" sz="2200" dirty="0" smtClean="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vraagt</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zich</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af</a:t>
            </a:r>
            <a:r>
              <a:rPr lang="en-GB" sz="2200" dirty="0">
                <a:solidFill>
                  <a:schemeClr val="dk1"/>
                </a:solidFill>
                <a:latin typeface="Quattrocento Sans"/>
                <a:ea typeface="Quattrocento Sans"/>
                <a:cs typeface="Quattrocento Sans"/>
                <a:sym typeface="Quattrocento Sans"/>
              </a:rPr>
              <a:t> of het </a:t>
            </a:r>
            <a:r>
              <a:rPr lang="en-GB" sz="2200" dirty="0" err="1">
                <a:solidFill>
                  <a:schemeClr val="dk1"/>
                </a:solidFill>
                <a:latin typeface="Quattrocento Sans"/>
                <a:ea typeface="Quattrocento Sans"/>
                <a:cs typeface="Quattrocento Sans"/>
                <a:sym typeface="Quattrocento Sans"/>
              </a:rPr>
              <a:t>zou</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kunnen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dat</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ze</a:t>
            </a:r>
            <a:r>
              <a:rPr lang="en-GB" sz="2200" dirty="0">
                <a:solidFill>
                  <a:schemeClr val="dk1"/>
                </a:solidFill>
                <a:latin typeface="Quattrocento Sans"/>
                <a:ea typeface="Quattrocento Sans"/>
                <a:cs typeface="Quattrocento Sans"/>
                <a:sym typeface="Quattrocento Sans"/>
              </a:rPr>
              <a:t> het </a:t>
            </a:r>
            <a:r>
              <a:rPr lang="en-GB" sz="2200" dirty="0" err="1">
                <a:solidFill>
                  <a:schemeClr val="dk1"/>
                </a:solidFill>
                <a:latin typeface="Quattrocento Sans"/>
                <a:ea typeface="Quattrocento Sans"/>
                <a:cs typeface="Quattrocento Sans"/>
                <a:sym typeface="Quattrocento Sans"/>
              </a:rPr>
              <a:t>merkt</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als</a:t>
            </a:r>
            <a:r>
              <a:rPr lang="en-GB" sz="2200" dirty="0">
                <a:solidFill>
                  <a:schemeClr val="dk1"/>
                </a:solidFill>
                <a:latin typeface="Quattrocento Sans"/>
                <a:ea typeface="Quattrocento Sans"/>
                <a:cs typeface="Quattrocento Sans"/>
                <a:sym typeface="Quattrocento Sans"/>
              </a:rPr>
              <a:t> de </a:t>
            </a:r>
            <a:r>
              <a:rPr lang="en-GB" sz="2200" dirty="0" err="1">
                <a:solidFill>
                  <a:schemeClr val="dk1"/>
                </a:solidFill>
                <a:latin typeface="Quattrocento Sans"/>
                <a:ea typeface="Quattrocento Sans"/>
                <a:cs typeface="Quattrocento Sans"/>
                <a:sym typeface="Quattrocento Sans"/>
              </a:rPr>
              <a:t>thyrax</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een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keer</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niet</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goed</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opgenomen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wordt</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omdat</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ze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te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snel</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gaat</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eten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na</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inname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Zou</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dit</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kunnen</a:t>
            </a:r>
            <a:r>
              <a:rPr lang="en-GB" sz="2200" dirty="0">
                <a:solidFill>
                  <a:schemeClr val="dk1"/>
                </a:solidFill>
                <a:latin typeface="Quattrocento Sans"/>
                <a:ea typeface="Quattrocento Sans"/>
                <a:cs typeface="Quattrocento Sans"/>
                <a:sym typeface="Quattrocento Sans"/>
              </a:rPr>
              <a:t>?</a:t>
            </a:r>
          </a:p>
          <a:p>
            <a:pPr marR="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L="342900" marR="0" indent="-342900" algn="l" rtl="0">
              <a:spcBef>
                <a:spcPts val="440"/>
              </a:spcBef>
              <a:spcAft>
                <a:spcPts val="0"/>
              </a:spcAft>
              <a:buFont typeface="Arial" panose="020B0604020202020204" pitchFamily="34" charset="0"/>
              <a:buChar char="•"/>
            </a:pPr>
            <a:r>
              <a:rPr lang="en-GB" sz="2200" dirty="0">
                <a:solidFill>
                  <a:schemeClr val="dk1"/>
                </a:solidFill>
                <a:latin typeface="Quattrocento Sans"/>
                <a:ea typeface="Quattrocento Sans"/>
                <a:cs typeface="Quattrocento Sans"/>
                <a:sym typeface="Quattrocento Sans"/>
              </a:rPr>
              <a:t>Die </a:t>
            </a:r>
            <a:r>
              <a:rPr lang="en-GB" sz="2200" dirty="0" err="1">
                <a:solidFill>
                  <a:schemeClr val="dk1"/>
                </a:solidFill>
                <a:latin typeface="Quattrocento Sans"/>
                <a:ea typeface="Quattrocento Sans"/>
                <a:cs typeface="Quattrocento Sans"/>
                <a:sym typeface="Quattrocento Sans"/>
              </a:rPr>
              <a:t>kans</a:t>
            </a:r>
            <a:r>
              <a:rPr lang="en-GB" sz="2200" dirty="0">
                <a:solidFill>
                  <a:schemeClr val="dk1"/>
                </a:solidFill>
                <a:latin typeface="Quattrocento Sans"/>
                <a:ea typeface="Quattrocento Sans"/>
                <a:cs typeface="Quattrocento Sans"/>
                <a:sym typeface="Quattrocento Sans"/>
              </a:rPr>
              <a:t> is </a:t>
            </a:r>
            <a:r>
              <a:rPr lang="en-GB" sz="2200" dirty="0" err="1">
                <a:solidFill>
                  <a:schemeClr val="dk1"/>
                </a:solidFill>
                <a:latin typeface="Quattrocento Sans"/>
                <a:ea typeface="Quattrocento Sans"/>
                <a:cs typeface="Quattrocento Sans"/>
                <a:sym typeface="Quattrocento Sans"/>
              </a:rPr>
              <a:t>klein</a:t>
            </a:r>
            <a:r>
              <a:rPr lang="en-GB" sz="2200" dirty="0">
                <a:solidFill>
                  <a:schemeClr val="dk1"/>
                </a:solidFill>
                <a:latin typeface="Quattrocento Sans"/>
                <a:ea typeface="Quattrocento Sans"/>
                <a:cs typeface="Quattrocento Sans"/>
                <a:sym typeface="Quattrocento Sans"/>
              </a:rPr>
              <a:t>. De </a:t>
            </a:r>
            <a:r>
              <a:rPr lang="en-GB" sz="2200" dirty="0" err="1">
                <a:solidFill>
                  <a:schemeClr val="dk1"/>
                </a:solidFill>
                <a:latin typeface="Quattrocento Sans"/>
                <a:ea typeface="Quattrocento Sans"/>
                <a:cs typeface="Quattrocento Sans"/>
                <a:sym typeface="Quattrocento Sans"/>
              </a:rPr>
              <a:t>halfwaardetijd</a:t>
            </a:r>
            <a:r>
              <a:rPr lang="en-GB" sz="2200" dirty="0">
                <a:solidFill>
                  <a:schemeClr val="dk1"/>
                </a:solidFill>
                <a:latin typeface="Quattrocento Sans"/>
                <a:ea typeface="Quattrocento Sans"/>
                <a:cs typeface="Quattrocento Sans"/>
                <a:sym typeface="Quattrocento Sans"/>
              </a:rPr>
              <a:t> van </a:t>
            </a:r>
            <a:r>
              <a:rPr lang="en-GB" sz="2200" dirty="0" err="1">
                <a:solidFill>
                  <a:schemeClr val="dk1"/>
                </a:solidFill>
                <a:latin typeface="Quattrocento Sans"/>
                <a:ea typeface="Quattrocento Sans"/>
                <a:cs typeface="Quattrocento Sans"/>
                <a:sym typeface="Quattrocento Sans"/>
              </a:rPr>
              <a:t>thyrax</a:t>
            </a:r>
            <a:r>
              <a:rPr lang="en-GB" sz="2200" dirty="0">
                <a:solidFill>
                  <a:schemeClr val="dk1"/>
                </a:solidFill>
                <a:latin typeface="Quattrocento Sans"/>
                <a:ea typeface="Quattrocento Sans"/>
                <a:cs typeface="Quattrocento Sans"/>
                <a:sym typeface="Quattrocento Sans"/>
              </a:rPr>
              <a:t> is 7 </a:t>
            </a:r>
            <a:r>
              <a:rPr lang="en-GB" sz="2200" dirty="0" err="1">
                <a:solidFill>
                  <a:schemeClr val="dk1"/>
                </a:solidFill>
                <a:latin typeface="Quattrocento Sans"/>
                <a:ea typeface="Quattrocento Sans"/>
                <a:cs typeface="Quattrocento Sans"/>
                <a:sym typeface="Quattrocento Sans"/>
              </a:rPr>
              <a:t>dagen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dus</a:t>
            </a:r>
            <a:r>
              <a:rPr lang="en-GB" sz="2200" dirty="0">
                <a:solidFill>
                  <a:schemeClr val="dk1"/>
                </a:solidFill>
                <a:latin typeface="Quattrocento Sans"/>
                <a:ea typeface="Quattrocento Sans"/>
                <a:cs typeface="Quattrocento Sans"/>
                <a:sym typeface="Quattrocento Sans"/>
              </a:rPr>
              <a:t> 1x </a:t>
            </a:r>
            <a:r>
              <a:rPr lang="en-GB" sz="2200" dirty="0" err="1">
                <a:solidFill>
                  <a:schemeClr val="dk1"/>
                </a:solidFill>
                <a:latin typeface="Quattrocento Sans"/>
                <a:ea typeface="Quattrocento Sans"/>
                <a:cs typeface="Quattrocento Sans"/>
                <a:sym typeface="Quattrocento Sans"/>
              </a:rPr>
              <a:t>een</a:t>
            </a:r>
            <a:r>
              <a:rPr lang="en-GB" sz="2200" dirty="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dosering</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overslaan</a:t>
            </a:r>
            <a:r>
              <a:rPr lang="en-GB" sz="2200" dirty="0" smtClean="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zul</a:t>
            </a:r>
            <a:r>
              <a:rPr lang="en-GB" sz="2200" dirty="0">
                <a:solidFill>
                  <a:schemeClr val="dk1"/>
                </a:solidFill>
                <a:latin typeface="Quattrocento Sans"/>
                <a:ea typeface="Quattrocento Sans"/>
                <a:cs typeface="Quattrocento Sans"/>
                <a:sym typeface="Quattrocento Sans"/>
              </a:rPr>
              <a:t> je </a:t>
            </a:r>
            <a:r>
              <a:rPr lang="en-GB" sz="2200" dirty="0" err="1">
                <a:solidFill>
                  <a:schemeClr val="dk1"/>
                </a:solidFill>
                <a:latin typeface="Quattrocento Sans"/>
                <a:ea typeface="Quattrocento Sans"/>
                <a:cs typeface="Quattrocento Sans"/>
                <a:sym typeface="Quattrocento Sans"/>
              </a:rPr>
              <a:t>klinisch</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niet</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snel</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merken</a:t>
            </a:r>
            <a:r>
              <a:rPr lang="en-GB" sz="2200" dirty="0">
                <a:solidFill>
                  <a:schemeClr val="dk1"/>
                </a:solidFill>
                <a:latin typeface="Quattrocento Sans"/>
                <a:ea typeface="Quattrocento Sans"/>
                <a:cs typeface="Quattrocento Sans"/>
                <a:sym typeface="Quattrocento Sans"/>
              </a:rPr>
              <a:t>. </a:t>
            </a:r>
            <a:endParaRPr lang="en-GB" sz="2200" dirty="0" smtClean="0">
              <a:solidFill>
                <a:schemeClr val="dk1"/>
              </a:solidFill>
              <a:latin typeface="Quattrocento Sans"/>
              <a:ea typeface="Quattrocento Sans"/>
              <a:cs typeface="Quattrocento Sans"/>
              <a:sym typeface="Quattrocento Sans"/>
            </a:endParaRPr>
          </a:p>
          <a:p>
            <a:pPr marL="342900" marR="0" indent="-342900" algn="l" rtl="0">
              <a:spcBef>
                <a:spcPts val="440"/>
              </a:spcBef>
              <a:spcAft>
                <a:spcPts val="0"/>
              </a:spcAft>
              <a:buFont typeface="Arial" panose="020B0604020202020204" pitchFamily="34" charset="0"/>
              <a:buChar char="•"/>
            </a:pPr>
            <a:r>
              <a:rPr lang="en-GB" sz="2200" dirty="0" smtClean="0">
                <a:solidFill>
                  <a:schemeClr val="dk1"/>
                </a:solidFill>
                <a:latin typeface="Quattrocento Sans"/>
                <a:ea typeface="Quattrocento Sans"/>
                <a:cs typeface="Quattrocento Sans"/>
                <a:sym typeface="Quattrocento Sans"/>
              </a:rPr>
              <a:t>Pas </a:t>
            </a:r>
            <a:r>
              <a:rPr lang="en-GB" sz="2200" dirty="0" err="1">
                <a:solidFill>
                  <a:schemeClr val="dk1"/>
                </a:solidFill>
                <a:latin typeface="Quattrocento Sans"/>
                <a:ea typeface="Quattrocento Sans"/>
                <a:cs typeface="Quattrocento Sans"/>
                <a:sym typeface="Quattrocento Sans"/>
              </a:rPr>
              <a:t>na</a:t>
            </a:r>
            <a:r>
              <a:rPr lang="en-GB" sz="2200" dirty="0">
                <a:solidFill>
                  <a:schemeClr val="dk1"/>
                </a:solidFill>
                <a:latin typeface="Quattrocento Sans"/>
                <a:ea typeface="Quattrocento Sans"/>
                <a:cs typeface="Quattrocento Sans"/>
                <a:sym typeface="Quattrocento Sans"/>
              </a:rPr>
              <a:t> 35 </a:t>
            </a:r>
            <a:r>
              <a:rPr lang="en-GB" sz="2200" dirty="0" err="1">
                <a:solidFill>
                  <a:schemeClr val="dk1"/>
                </a:solidFill>
                <a:latin typeface="Quattrocento Sans"/>
                <a:ea typeface="Quattrocento Sans"/>
                <a:cs typeface="Quattrocento Sans"/>
                <a:sym typeface="Quattrocento Sans"/>
              </a:rPr>
              <a:t>dagen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helemaal</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stoppen</a:t>
            </a:r>
            <a:r>
              <a:rPr lang="en-GB" sz="2200" dirty="0">
                <a:solidFill>
                  <a:schemeClr val="dk1"/>
                </a:solidFill>
                <a:latin typeface="Quattrocento Sans"/>
                <a:ea typeface="Quattrocento Sans"/>
                <a:cs typeface="Quattrocento Sans"/>
                <a:sym typeface="Quattrocento Sans"/>
              </a:rPr>
              <a:t> is de </a:t>
            </a:r>
            <a:r>
              <a:rPr lang="en-GB" sz="2200" dirty="0" err="1" smtClean="0">
                <a:solidFill>
                  <a:schemeClr val="dk1"/>
                </a:solidFill>
                <a:latin typeface="Quattrocento Sans"/>
                <a:ea typeface="Quattrocento Sans"/>
                <a:cs typeface="Quattrocento Sans"/>
                <a:sym typeface="Quattrocento Sans"/>
              </a:rPr>
              <a:t>thyrax</a:t>
            </a:r>
            <a:r>
              <a:rPr lang="en-GB" sz="2200" dirty="0" smtClean="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uit</a:t>
            </a:r>
            <a:r>
              <a:rPr lang="en-GB" sz="2200" dirty="0">
                <a:solidFill>
                  <a:schemeClr val="dk1"/>
                </a:solidFill>
                <a:latin typeface="Quattrocento Sans"/>
                <a:ea typeface="Quattrocento Sans"/>
                <a:cs typeface="Quattrocento Sans"/>
                <a:sym typeface="Quattrocento Sans"/>
              </a:rPr>
              <a:t> het </a:t>
            </a:r>
            <a:r>
              <a:rPr lang="en-GB" sz="2200" dirty="0" err="1">
                <a:solidFill>
                  <a:schemeClr val="dk1"/>
                </a:solidFill>
                <a:latin typeface="Quattrocento Sans"/>
                <a:ea typeface="Quattrocento Sans"/>
                <a:cs typeface="Quattrocento Sans"/>
                <a:sym typeface="Quattrocento Sans"/>
              </a:rPr>
              <a:t>lichaam</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verdwenen</a:t>
            </a:r>
            <a:r>
              <a:rPr lang="en-GB" sz="2200" dirty="0">
                <a:solidFill>
                  <a:schemeClr val="dk1"/>
                </a:solidFill>
                <a:latin typeface="Quattrocento Sans"/>
                <a:ea typeface="Quattrocento Sans"/>
                <a:cs typeface="Quattrocento Sans"/>
                <a:sym typeface="Quattrocento Sans"/>
              </a:rPr>
              <a:t>. </a:t>
            </a: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29"/>
        <p:cNvGrpSpPr/>
        <p:nvPr/>
      </p:nvGrpSpPr>
      <p:grpSpPr>
        <a:xfrm>
          <a:off x="0" y="0"/>
          <a:ext cx="0" cy="0"/>
          <a:chOff x="0" y="0"/>
          <a:chExt cx="0" cy="0"/>
        </a:xfrm>
      </p:grpSpPr>
      <p:sp>
        <p:nvSpPr>
          <p:cNvPr id="330" name="Shape 330"/>
          <p:cNvSpPr txBox="1">
            <a:spLocks noGrp="1"/>
          </p:cNvSpPr>
          <p:nvPr>
            <p:ph type="title"/>
          </p:nvPr>
        </p:nvSpPr>
        <p:spPr>
          <a:xfrm>
            <a:off x="739620" y="371689"/>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a:solidFill>
                  <a:schemeClr val="dk2"/>
                </a:solidFill>
                <a:latin typeface="Quattrocento Sans"/>
                <a:ea typeface="Quattrocento Sans"/>
                <a:cs typeface="Quattrocento Sans"/>
                <a:sym typeface="Quattrocento Sans"/>
              </a:rPr>
              <a:t>Casus 3</a:t>
            </a:r>
            <a:r>
              <a:rPr lang="en-GB" sz="2800" b="1" i="0" u="none" strike="noStrike" cap="none" baseline="0">
                <a:solidFill>
                  <a:schemeClr val="dk2"/>
                </a:solidFill>
                <a:latin typeface="Quattrocento Sans"/>
                <a:ea typeface="Quattrocento Sans"/>
                <a:cs typeface="Quattrocento Sans"/>
                <a:sym typeface="Quattrocento Sans"/>
              </a:rPr>
              <a:t> </a:t>
            </a:r>
          </a:p>
        </p:txBody>
      </p:sp>
      <p:sp>
        <p:nvSpPr>
          <p:cNvPr id="331" name="Shape 331"/>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marR="0" algn="l" rtl="0">
              <a:spcBef>
                <a:spcPts val="440"/>
              </a:spcBef>
              <a:spcAft>
                <a:spcPts val="0"/>
              </a:spcAft>
              <a:buNone/>
            </a:pPr>
            <a:r>
              <a:rPr lang="en-GB" sz="2200" dirty="0">
                <a:solidFill>
                  <a:schemeClr val="dk1"/>
                </a:solidFill>
                <a:latin typeface="Quattrocento Sans" charset="0"/>
                <a:ea typeface="Quattrocento Sans"/>
                <a:cs typeface="Quattrocento Sans"/>
                <a:sym typeface="Quattrocento Sans"/>
              </a:rPr>
              <a:t>Mevrouw H is wat lastig in te stellen voor haar hypothyreoïdie. Ze </a:t>
            </a:r>
            <a:r>
              <a:rPr lang="en-GB" sz="2200" dirty="0" err="1">
                <a:solidFill>
                  <a:schemeClr val="dk1"/>
                </a:solidFill>
                <a:latin typeface="Quattrocento Sans"/>
                <a:ea typeface="Quattrocento Sans"/>
                <a:cs typeface="Quattrocento Sans"/>
                <a:sym typeface="Quattrocento Sans"/>
              </a:rPr>
              <a:t>heeft</a:t>
            </a:r>
            <a:r>
              <a:rPr lang="en-GB" sz="2200" dirty="0">
                <a:solidFill>
                  <a:schemeClr val="dk1"/>
                </a:solidFill>
                <a:latin typeface="Quattrocento Sans"/>
                <a:ea typeface="Quattrocento Sans"/>
                <a:cs typeface="Quattrocento Sans"/>
                <a:sym typeface="Quattrocento Sans"/>
              </a:rPr>
              <a:t> op </a:t>
            </a:r>
            <a:r>
              <a:rPr lang="en-GB" sz="2200" dirty="0" err="1">
                <a:solidFill>
                  <a:schemeClr val="dk1"/>
                </a:solidFill>
                <a:latin typeface="Quattrocento Sans"/>
                <a:ea typeface="Quattrocento Sans"/>
                <a:cs typeface="Quattrocento Sans"/>
                <a:sym typeface="Quattrocento Sans"/>
              </a:rPr>
              <a:t>een</a:t>
            </a:r>
            <a:r>
              <a:rPr lang="en-GB" sz="2200" dirty="0">
                <a:solidFill>
                  <a:schemeClr val="dk1"/>
                </a:solidFill>
                <a:latin typeface="Quattrocento Sans"/>
                <a:ea typeface="Quattrocento Sans"/>
                <a:cs typeface="Quattrocento Sans"/>
                <a:sym typeface="Quattrocento Sans"/>
              </a:rPr>
              <a:t> forum </a:t>
            </a:r>
            <a:r>
              <a:rPr lang="en-GB" sz="2200" dirty="0" err="1">
                <a:solidFill>
                  <a:schemeClr val="dk1"/>
                </a:solidFill>
                <a:latin typeface="Quattrocento Sans"/>
                <a:ea typeface="Quattrocento Sans"/>
                <a:cs typeface="Quattrocento Sans"/>
                <a:sym typeface="Quattrocento Sans"/>
              </a:rPr>
              <a:t>gelezen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dat</a:t>
            </a:r>
            <a:r>
              <a:rPr lang="en-GB" sz="2200" dirty="0">
                <a:solidFill>
                  <a:schemeClr val="dk1"/>
                </a:solidFill>
                <a:latin typeface="Quattrocento Sans"/>
                <a:ea typeface="Quattrocento Sans"/>
                <a:cs typeface="Quattrocento Sans"/>
                <a:sym typeface="Quattrocento Sans"/>
              </a:rPr>
              <a:t> het </a:t>
            </a:r>
            <a:r>
              <a:rPr lang="en-GB" sz="2200" dirty="0" err="1">
                <a:solidFill>
                  <a:schemeClr val="dk1"/>
                </a:solidFill>
                <a:latin typeface="Quattrocento Sans"/>
                <a:ea typeface="Quattrocento Sans"/>
                <a:cs typeface="Quattrocento Sans"/>
                <a:sym typeface="Quattrocento Sans"/>
              </a:rPr>
              <a:t>veel</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beter</a:t>
            </a:r>
            <a:r>
              <a:rPr lang="en-GB" sz="2200" dirty="0">
                <a:solidFill>
                  <a:schemeClr val="dk1"/>
                </a:solidFill>
                <a:latin typeface="Quattrocento Sans"/>
                <a:ea typeface="Quattrocento Sans"/>
                <a:cs typeface="Quattrocento Sans"/>
                <a:sym typeface="Quattrocento Sans"/>
              </a:rPr>
              <a:t> is om </a:t>
            </a:r>
            <a:r>
              <a:rPr lang="en-GB" sz="2200" dirty="0" err="1">
                <a:solidFill>
                  <a:schemeClr val="dk1"/>
                </a:solidFill>
                <a:latin typeface="Quattrocento Sans"/>
                <a:ea typeface="Quattrocento Sans"/>
                <a:cs typeface="Quattrocento Sans"/>
                <a:sym typeface="Quattrocento Sans"/>
              </a:rPr>
              <a:t>ook</a:t>
            </a:r>
            <a:r>
              <a:rPr lang="en-GB" sz="2200" dirty="0">
                <a:solidFill>
                  <a:schemeClr val="dk1"/>
                </a:solidFill>
                <a:latin typeface="Quattrocento Sans"/>
                <a:ea typeface="Quattrocento Sans"/>
                <a:cs typeface="Quattrocento Sans"/>
                <a:sym typeface="Quattrocento Sans"/>
              </a:rPr>
              <a:t> T3 </a:t>
            </a:r>
            <a:r>
              <a:rPr lang="en-GB" sz="2200" dirty="0" err="1">
                <a:solidFill>
                  <a:schemeClr val="dk1"/>
                </a:solidFill>
                <a:latin typeface="Quattrocento Sans"/>
                <a:ea typeface="Quattrocento Sans"/>
                <a:cs typeface="Quattrocento Sans"/>
                <a:sym typeface="Quattrocento Sans"/>
              </a:rPr>
              <a:t>hormoon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erbij</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te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slikken</a:t>
            </a:r>
            <a:r>
              <a:rPr lang="en-GB" sz="2200" dirty="0">
                <a:solidFill>
                  <a:schemeClr val="dk1"/>
                </a:solidFill>
                <a:latin typeface="Quattrocento Sans"/>
                <a:ea typeface="Quattrocento Sans"/>
                <a:cs typeface="Quattrocento Sans"/>
                <a:sym typeface="Quattrocento Sans"/>
              </a:rPr>
              <a:t>. Dan </a:t>
            </a:r>
            <a:r>
              <a:rPr lang="en-GB" sz="2200" dirty="0" err="1">
                <a:solidFill>
                  <a:schemeClr val="dk1"/>
                </a:solidFill>
                <a:latin typeface="Quattrocento Sans"/>
                <a:ea typeface="Quattrocento Sans"/>
                <a:cs typeface="Quattrocento Sans"/>
                <a:sym typeface="Quattrocento Sans"/>
              </a:rPr>
              <a:t>ga</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ik</a:t>
            </a:r>
            <a:r>
              <a:rPr lang="en-GB" sz="2200" dirty="0">
                <a:solidFill>
                  <a:schemeClr val="dk1"/>
                </a:solidFill>
                <a:latin typeface="Quattrocento Sans"/>
                <a:ea typeface="Quattrocento Sans"/>
                <a:cs typeface="Quattrocento Sans"/>
                <a:sym typeface="Quattrocento Sans"/>
              </a:rPr>
              <a:t> me </a:t>
            </a:r>
            <a:r>
              <a:rPr lang="en-GB" sz="2200" dirty="0" err="1">
                <a:solidFill>
                  <a:schemeClr val="dk1"/>
                </a:solidFill>
                <a:latin typeface="Quattrocento Sans"/>
                <a:ea typeface="Quattrocento Sans"/>
                <a:cs typeface="Quattrocento Sans"/>
                <a:sym typeface="Quattrocento Sans"/>
              </a:rPr>
              <a:t>veel</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beter</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voelen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dokter</a:t>
            </a:r>
            <a:r>
              <a:rPr lang="en-GB" sz="2200" dirty="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Wat</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vind</a:t>
            </a:r>
            <a:r>
              <a:rPr lang="en-GB" sz="2200" dirty="0" smtClean="0">
                <a:solidFill>
                  <a:schemeClr val="dk1"/>
                </a:solidFill>
                <a:latin typeface="Quattrocento Sans"/>
                <a:ea typeface="Quattrocento Sans"/>
                <a:cs typeface="Quattrocento Sans"/>
                <a:sym typeface="Quattrocento Sans"/>
              </a:rPr>
              <a:t> je </a:t>
            </a:r>
            <a:r>
              <a:rPr lang="en-GB" sz="2200" dirty="0" err="1" smtClean="0">
                <a:solidFill>
                  <a:schemeClr val="dk1"/>
                </a:solidFill>
                <a:latin typeface="Quattrocento Sans"/>
                <a:ea typeface="Quattrocento Sans"/>
                <a:cs typeface="Quattrocento Sans"/>
                <a:sym typeface="Quattrocento Sans"/>
              </a:rPr>
              <a:t>hiervan</a:t>
            </a:r>
            <a:r>
              <a:rPr lang="en-GB" sz="2200" dirty="0" smtClean="0">
                <a:solidFill>
                  <a:schemeClr val="dk1"/>
                </a:solidFill>
                <a:latin typeface="Quattrocento Sans"/>
                <a:ea typeface="Quattrocento Sans"/>
                <a:cs typeface="Quattrocento Sans"/>
                <a:sym typeface="Quattrocento Sans"/>
              </a:rPr>
              <a:t>?</a:t>
            </a:r>
            <a:endParaRPr lang="nl-NL" sz="2200" dirty="0">
              <a:solidFill>
                <a:schemeClr val="dk1"/>
              </a:solidFill>
              <a:latin typeface="Quattrocento Sans"/>
              <a:ea typeface="Quattrocento Sans"/>
              <a:cs typeface="Quattrocento Sans"/>
              <a:sym typeface="Quattrocento Sans"/>
            </a:endParaRPr>
          </a:p>
          <a:p>
            <a:pPr marR="0" algn="l" rtl="0">
              <a:spcBef>
                <a:spcPts val="440"/>
              </a:spcBef>
              <a:spcAft>
                <a:spcPts val="0"/>
              </a:spcAft>
              <a:buNone/>
            </a:pPr>
            <a:endParaRPr lang="en-GB" sz="2200" dirty="0">
              <a:solidFill>
                <a:schemeClr val="dk1"/>
              </a:solidFill>
              <a:latin typeface="Quattrocento Sans"/>
              <a:ea typeface="Quattrocento Sans"/>
              <a:cs typeface="Quattrocento Sans"/>
              <a:sym typeface="Quattrocento Sans"/>
            </a:endParaRPr>
          </a:p>
          <a:p>
            <a:pPr marL="342900" marR="0" indent="-342900" algn="l" rtl="0">
              <a:spcBef>
                <a:spcPts val="440"/>
              </a:spcBef>
              <a:spcAft>
                <a:spcPts val="0"/>
              </a:spcAft>
              <a:buFont typeface="Arial" panose="020B0604020202020204" pitchFamily="34" charset="0"/>
              <a:buChar char="•"/>
            </a:pPr>
            <a:r>
              <a:rPr lang="en-GB" sz="2200" dirty="0" err="1">
                <a:solidFill>
                  <a:schemeClr val="dk1"/>
                </a:solidFill>
                <a:latin typeface="Quattrocento Sans"/>
                <a:ea typeface="Quattrocento Sans"/>
                <a:cs typeface="Quattrocento Sans"/>
                <a:sym typeface="Quattrocento Sans"/>
              </a:rPr>
              <a:t>Als</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ze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evidente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klachten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blijft</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houden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ondanks</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goede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instelling</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dan</a:t>
            </a:r>
            <a:r>
              <a:rPr lang="en-GB" sz="2200" dirty="0">
                <a:solidFill>
                  <a:schemeClr val="dk1"/>
                </a:solidFill>
                <a:latin typeface="Quattrocento Sans"/>
                <a:ea typeface="Quattrocento Sans"/>
                <a:cs typeface="Quattrocento Sans"/>
                <a:sym typeface="Quattrocento Sans"/>
              </a:rPr>
              <a:t> is </a:t>
            </a:r>
            <a:r>
              <a:rPr lang="en-GB" sz="2200" dirty="0" err="1">
                <a:solidFill>
                  <a:schemeClr val="dk1"/>
                </a:solidFill>
                <a:latin typeface="Quattrocento Sans"/>
                <a:ea typeface="Quattrocento Sans"/>
                <a:cs typeface="Quattrocento Sans"/>
                <a:sym typeface="Quattrocento Sans"/>
              </a:rPr>
              <a:t>verwijzing</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voor</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een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eventuele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proefbehandeling</a:t>
            </a:r>
            <a:r>
              <a:rPr lang="en-GB" sz="2200" dirty="0">
                <a:solidFill>
                  <a:schemeClr val="dk1"/>
                </a:solidFill>
                <a:latin typeface="Quattrocento Sans"/>
                <a:ea typeface="Quattrocento Sans"/>
                <a:cs typeface="Quattrocento Sans"/>
                <a:sym typeface="Quattrocento Sans"/>
              </a:rPr>
              <a:t> T3 </a:t>
            </a:r>
            <a:r>
              <a:rPr lang="en-GB" sz="2200" dirty="0" err="1">
                <a:solidFill>
                  <a:schemeClr val="dk1"/>
                </a:solidFill>
                <a:latin typeface="Quattrocento Sans"/>
                <a:ea typeface="Quattrocento Sans"/>
                <a:cs typeface="Quattrocento Sans"/>
                <a:sym typeface="Quattrocento Sans"/>
              </a:rPr>
              <a:t>aangewezen</a:t>
            </a:r>
            <a:r>
              <a:rPr lang="en-GB" sz="2200" dirty="0">
                <a:solidFill>
                  <a:schemeClr val="dk1"/>
                </a:solidFill>
                <a:latin typeface="Quattrocento Sans"/>
                <a:ea typeface="Quattrocento Sans"/>
                <a:cs typeface="Quattrocento Sans"/>
                <a:sym typeface="Quattrocento Sans"/>
              </a:rPr>
              <a:t>. </a:t>
            </a:r>
            <a:r>
              <a:rPr lang="en-GB" sz="2200" dirty="0" smtClean="0">
                <a:solidFill>
                  <a:schemeClr val="dk1"/>
                </a:solidFill>
                <a:latin typeface="Quattrocento Sans"/>
                <a:ea typeface="Quattrocento Sans"/>
                <a:cs typeface="Quattrocento Sans"/>
                <a:sym typeface="Quattrocento Sans"/>
              </a:rPr>
              <a:t>(</a:t>
            </a:r>
            <a:r>
              <a:rPr lang="en-GB" sz="2200" dirty="0" err="1" smtClean="0">
                <a:solidFill>
                  <a:schemeClr val="dk1"/>
                </a:solidFill>
                <a:latin typeface="Quattrocento Sans"/>
                <a:ea typeface="Quattrocento Sans"/>
                <a:cs typeface="Quattrocento Sans"/>
                <a:sym typeface="Quattrocento Sans"/>
              </a:rPr>
              <a:t>cytomel</a:t>
            </a:r>
            <a:r>
              <a:rPr lang="en-GB" sz="2200" dirty="0" smtClean="0">
                <a:solidFill>
                  <a:schemeClr val="dk1"/>
                </a:solidFill>
                <a:latin typeface="Quattrocento Sans"/>
                <a:ea typeface="Quattrocento Sans"/>
                <a:cs typeface="Quattrocento Sans"/>
                <a:sym typeface="Quattrocento Sans"/>
              </a:rPr>
              <a:t>=</a:t>
            </a:r>
            <a:r>
              <a:rPr lang="en-GB" sz="2200" dirty="0" err="1" smtClean="0">
                <a:solidFill>
                  <a:schemeClr val="dk1"/>
                </a:solidFill>
                <a:latin typeface="Quattrocento Sans"/>
                <a:ea typeface="Quattrocento Sans"/>
                <a:cs typeface="Quattrocento Sans"/>
                <a:sym typeface="Quattrocento Sans"/>
              </a:rPr>
              <a:t>liothyronine</a:t>
            </a:r>
            <a:r>
              <a:rPr lang="en-GB" sz="2200" dirty="0" smtClean="0">
                <a:solidFill>
                  <a:schemeClr val="dk1"/>
                </a:solidFill>
                <a:latin typeface="Quattrocento Sans"/>
                <a:ea typeface="Quattrocento Sans"/>
                <a:cs typeface="Quattrocento Sans"/>
                <a:sym typeface="Quattrocento Sans"/>
              </a:rPr>
              <a:t>)</a:t>
            </a:r>
            <a:endParaRPr lang="en-GB" sz="2200" dirty="0">
              <a:solidFill>
                <a:schemeClr val="dk1"/>
              </a:solidFill>
              <a:latin typeface="Quattrocento Sans"/>
              <a:ea typeface="Quattrocento Sans"/>
              <a:cs typeface="Quattrocento Sans"/>
              <a:sym typeface="Quattrocento Sans"/>
            </a:endParaRPr>
          </a:p>
          <a:p>
            <a:pPr marL="342900" marR="0" indent="-342900" algn="l" rtl="0">
              <a:spcBef>
                <a:spcPts val="440"/>
              </a:spcBef>
              <a:spcAft>
                <a:spcPts val="0"/>
              </a:spcAft>
              <a:buFont typeface="Arial" panose="020B0604020202020204" pitchFamily="34" charset="0"/>
              <a:buChar char="•"/>
            </a:pPr>
            <a:endParaRPr lang="en-GB" sz="2200" dirty="0">
              <a:solidFill>
                <a:schemeClr val="dk1"/>
              </a:solidFill>
              <a:latin typeface="Quattrocento Sans"/>
              <a:ea typeface="Quattrocento Sans"/>
              <a:cs typeface="Quattrocento Sans"/>
              <a:sym typeface="Quattrocento Sans"/>
            </a:endParaRPr>
          </a:p>
          <a:p>
            <a:pPr marL="342900" marR="0" indent="-342900" algn="l" rtl="0">
              <a:spcBef>
                <a:spcPts val="440"/>
              </a:spcBef>
              <a:spcAft>
                <a:spcPts val="0"/>
              </a:spcAft>
              <a:buFont typeface="Arial" panose="020B0604020202020204" pitchFamily="34" charset="0"/>
              <a:buChar char="•"/>
            </a:pPr>
            <a:r>
              <a:rPr lang="en-GB" sz="2200" dirty="0">
                <a:solidFill>
                  <a:schemeClr val="dk1"/>
                </a:solidFill>
                <a:latin typeface="Quattrocento Sans"/>
                <a:ea typeface="Quattrocento Sans"/>
                <a:cs typeface="Quattrocento Sans"/>
                <a:sym typeface="Quattrocento Sans"/>
              </a:rPr>
              <a:t>Groot </a:t>
            </a:r>
            <a:r>
              <a:rPr lang="en-GB" sz="2200" dirty="0" err="1">
                <a:solidFill>
                  <a:schemeClr val="dk1"/>
                </a:solidFill>
                <a:latin typeface="Quattrocento Sans"/>
                <a:ea typeface="Quattrocento Sans"/>
                <a:cs typeface="Quattrocento Sans"/>
                <a:sym typeface="Quattrocento Sans"/>
              </a:rPr>
              <a:t>nadeel</a:t>
            </a:r>
            <a:r>
              <a:rPr lang="en-GB" sz="2200" dirty="0">
                <a:solidFill>
                  <a:schemeClr val="dk1"/>
                </a:solidFill>
                <a:latin typeface="Quattrocento Sans"/>
                <a:ea typeface="Quattrocento Sans"/>
                <a:cs typeface="Quattrocento Sans"/>
                <a:sym typeface="Quattrocento Sans"/>
              </a:rPr>
              <a:t> is </a:t>
            </a:r>
            <a:r>
              <a:rPr lang="en-GB" sz="2200" dirty="0" err="1">
                <a:solidFill>
                  <a:schemeClr val="dk1"/>
                </a:solidFill>
                <a:latin typeface="Quattrocento Sans"/>
                <a:ea typeface="Quattrocento Sans"/>
                <a:cs typeface="Quattrocento Sans"/>
                <a:sym typeface="Quattrocento Sans"/>
              </a:rPr>
              <a:t>dat</a:t>
            </a:r>
            <a:r>
              <a:rPr lang="en-GB" sz="2200" dirty="0">
                <a:solidFill>
                  <a:schemeClr val="dk1"/>
                </a:solidFill>
                <a:latin typeface="Quattrocento Sans"/>
                <a:ea typeface="Quattrocento Sans"/>
                <a:cs typeface="Quattrocento Sans"/>
                <a:sym typeface="Quattrocento Sans"/>
              </a:rPr>
              <a:t> T3 </a:t>
            </a:r>
            <a:r>
              <a:rPr lang="en-GB" sz="2200" dirty="0" err="1">
                <a:solidFill>
                  <a:schemeClr val="dk1"/>
                </a:solidFill>
                <a:latin typeface="Quattrocento Sans"/>
                <a:ea typeface="Quattrocento Sans"/>
                <a:cs typeface="Quattrocento Sans"/>
                <a:sym typeface="Quattrocento Sans"/>
              </a:rPr>
              <a:t>kortere</a:t>
            </a:r>
            <a:r>
              <a:rPr lang="en-GB" sz="2200" dirty="0">
                <a:solidFill>
                  <a:schemeClr val="dk1"/>
                </a:solidFill>
                <a:latin typeface="Quattrocento Sans"/>
                <a:ea typeface="Quattrocento Sans"/>
                <a:cs typeface="Quattrocento Sans"/>
                <a:sym typeface="Quattrocento Sans"/>
              </a:rPr>
              <a:t> T1/2 </a:t>
            </a:r>
            <a:r>
              <a:rPr lang="en-GB" sz="2200" dirty="0" err="1">
                <a:solidFill>
                  <a:schemeClr val="dk1"/>
                </a:solidFill>
                <a:latin typeface="Quattrocento Sans"/>
                <a:ea typeface="Quattrocento Sans"/>
                <a:cs typeface="Quattrocento Sans"/>
                <a:sym typeface="Quattrocento Sans"/>
              </a:rPr>
              <a:t>heeft</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dus</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moeilijker</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goed</a:t>
            </a:r>
            <a:r>
              <a:rPr lang="en-GB" sz="2200" dirty="0">
                <a:solidFill>
                  <a:schemeClr val="dk1"/>
                </a:solidFill>
                <a:latin typeface="Quattrocento Sans"/>
                <a:ea typeface="Quattrocento Sans"/>
                <a:cs typeface="Quattrocento Sans"/>
                <a:sym typeface="Quattrocento Sans"/>
              </a:rPr>
              <a:t> in </a:t>
            </a:r>
            <a:r>
              <a:rPr lang="en-GB" sz="2200" dirty="0" err="1">
                <a:solidFill>
                  <a:schemeClr val="dk1"/>
                </a:solidFill>
                <a:latin typeface="Quattrocento Sans"/>
                <a:ea typeface="Quattrocento Sans"/>
                <a:cs typeface="Quattrocento Sans"/>
                <a:sym typeface="Quattrocento Sans"/>
              </a:rPr>
              <a:t>te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stellen</a:t>
            </a:r>
            <a:r>
              <a:rPr lang="en-GB" sz="2200" dirty="0">
                <a:solidFill>
                  <a:schemeClr val="dk1"/>
                </a:solidFill>
                <a:latin typeface="Quattrocento Sans"/>
                <a:ea typeface="Quattrocento Sans"/>
                <a:cs typeface="Quattrocento Sans"/>
                <a:sym typeface="Quattrocento Sans"/>
              </a:rPr>
              <a:t> en </a:t>
            </a:r>
            <a:r>
              <a:rPr lang="en-GB" sz="2200" dirty="0" err="1">
                <a:solidFill>
                  <a:schemeClr val="dk1"/>
                </a:solidFill>
                <a:latin typeface="Quattrocento Sans"/>
                <a:ea typeface="Quattrocento Sans"/>
                <a:cs typeface="Quattrocento Sans"/>
                <a:sym typeface="Quattrocento Sans"/>
              </a:rPr>
              <a:t>sneller</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teveel</a:t>
            </a:r>
            <a:r>
              <a:rPr lang="en-GB" sz="2200" dirty="0">
                <a:solidFill>
                  <a:schemeClr val="dk1"/>
                </a:solidFill>
                <a:latin typeface="Quattrocento Sans"/>
                <a:ea typeface="Quattrocento Sans"/>
                <a:cs typeface="Quattrocento Sans"/>
                <a:sym typeface="Quattrocento Sans"/>
              </a:rPr>
              <a:t>.  </a:t>
            </a: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sp>
        <p:nvSpPr>
          <p:cNvPr id="342" name="Shape 342"/>
          <p:cNvSpPr txBox="1">
            <a:spLocks noGrp="1"/>
          </p:cNvSpPr>
          <p:nvPr>
            <p:ph type="title"/>
          </p:nvPr>
        </p:nvSpPr>
        <p:spPr>
          <a:xfrm>
            <a:off x="739620" y="371689"/>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a:solidFill>
                  <a:schemeClr val="dk2"/>
                </a:solidFill>
                <a:latin typeface="Quattrocento Sans"/>
                <a:ea typeface="Quattrocento Sans"/>
                <a:cs typeface="Quattrocento Sans"/>
                <a:sym typeface="Quattrocento Sans"/>
              </a:rPr>
              <a:t>Casus 4</a:t>
            </a:r>
            <a:r>
              <a:rPr lang="en-GB" sz="2800" b="1" i="0" u="none" strike="noStrike" cap="none" baseline="0">
                <a:solidFill>
                  <a:schemeClr val="dk2"/>
                </a:solidFill>
                <a:latin typeface="Quattrocento Sans"/>
                <a:ea typeface="Quattrocento Sans"/>
                <a:cs typeface="Quattrocento Sans"/>
                <a:sym typeface="Quattrocento Sans"/>
              </a:rPr>
              <a:t> </a:t>
            </a:r>
          </a:p>
        </p:txBody>
      </p:sp>
      <p:sp>
        <p:nvSpPr>
          <p:cNvPr id="343" name="Shape 343"/>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marL="158750" lvl="0" rtl="0">
              <a:lnSpc>
                <a:spcPct val="115000"/>
              </a:lnSpc>
              <a:spcBef>
                <a:spcPts val="0"/>
              </a:spcBef>
              <a:spcAft>
                <a:spcPts val="1000"/>
              </a:spcAft>
              <a:buClr>
                <a:srgbClr val="000000"/>
              </a:buClr>
              <a:buSzPct val="100000"/>
            </a:pPr>
            <a:r>
              <a:rPr lang="en-GB" sz="2200" dirty="0">
                <a:latin typeface="Quattrocento Sans"/>
                <a:ea typeface="Quattrocento Sans"/>
                <a:cs typeface="Quattrocento Sans"/>
                <a:sym typeface="Quattrocento Sans"/>
              </a:rPr>
              <a:t>Mw V is al </a:t>
            </a:r>
            <a:r>
              <a:rPr lang="en-GB" sz="2200" dirty="0" err="1">
                <a:latin typeface="Quattrocento Sans"/>
                <a:ea typeface="Quattrocento Sans"/>
                <a:cs typeface="Quattrocento Sans"/>
                <a:sym typeface="Quattrocento Sans"/>
              </a:rPr>
              <a:t>jaren</a:t>
            </a:r>
            <a:r>
              <a:rPr lang="en-GB" sz="2200" dirty="0">
                <a:latin typeface="Quattrocento Sans"/>
                <a:ea typeface="Quattrocento Sans"/>
                <a:cs typeface="Quattrocento Sans"/>
                <a:sym typeface="Quattrocento Sans"/>
              </a:rPr>
              <a:t> erg </a:t>
            </a:r>
            <a:r>
              <a:rPr lang="en-GB" sz="2200" dirty="0" err="1">
                <a:latin typeface="Quattrocento Sans"/>
                <a:ea typeface="Quattrocento Sans"/>
                <a:cs typeface="Quattrocento Sans"/>
                <a:sym typeface="Quattrocento Sans"/>
              </a:rPr>
              <a:t>moe</a:t>
            </a:r>
            <a:r>
              <a:rPr lang="en-GB" sz="2200" dirty="0">
                <a:latin typeface="Quattrocento Sans"/>
                <a:ea typeface="Quattrocento Sans"/>
                <a:cs typeface="Quattrocento Sans"/>
                <a:sym typeface="Quattrocento Sans"/>
              </a:rPr>
              <a:t> en </a:t>
            </a:r>
            <a:r>
              <a:rPr lang="en-GB" sz="2200" dirty="0" err="1">
                <a:latin typeface="Quattrocento Sans"/>
                <a:ea typeface="Quattrocento Sans"/>
                <a:cs typeface="Quattrocento Sans"/>
                <a:sym typeface="Quattrocento Sans"/>
              </a:rPr>
              <a:t>probeert</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af</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te</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vallen</a:t>
            </a:r>
            <a:r>
              <a:rPr lang="en-GB" sz="2200" dirty="0">
                <a:latin typeface="Quattrocento Sans"/>
                <a:ea typeface="Quattrocento Sans"/>
                <a:cs typeface="Quattrocento Sans"/>
                <a:sym typeface="Quattrocento Sans"/>
              </a:rPr>
              <a:t>, maar </a:t>
            </a:r>
            <a:r>
              <a:rPr lang="en-GB" sz="2200" dirty="0" err="1">
                <a:latin typeface="Quattrocento Sans"/>
                <a:ea typeface="Quattrocento Sans"/>
                <a:cs typeface="Quattrocento Sans"/>
                <a:sym typeface="Quattrocento Sans"/>
              </a:rPr>
              <a:t>dit</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lukt</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niet</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goed</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Bij</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onderzoek</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blijkt</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er</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bij</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herhaling</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sprake</a:t>
            </a:r>
            <a:r>
              <a:rPr lang="en-GB" sz="2200" dirty="0">
                <a:latin typeface="Quattrocento Sans"/>
                <a:ea typeface="Quattrocento Sans"/>
                <a:cs typeface="Quattrocento Sans"/>
                <a:sym typeface="Quattrocento Sans"/>
              </a:rPr>
              <a:t> van </a:t>
            </a:r>
            <a:r>
              <a:rPr lang="en-GB" sz="2200" dirty="0" err="1">
                <a:latin typeface="Quattrocento Sans"/>
                <a:ea typeface="Quattrocento Sans"/>
                <a:cs typeface="Quattrocento Sans"/>
                <a:sym typeface="Quattrocento Sans"/>
              </a:rPr>
              <a:t>een</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subklinische</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hypothyreoidie</a:t>
            </a:r>
            <a:r>
              <a:rPr lang="en-GB" sz="2200" dirty="0">
                <a:latin typeface="Quattrocento Sans"/>
                <a:ea typeface="Quattrocento Sans"/>
                <a:cs typeface="Quattrocento Sans"/>
                <a:sym typeface="Quattrocento Sans"/>
              </a:rPr>
              <a:t>: TSH 10 en FT4 11. </a:t>
            </a:r>
            <a:endParaRPr lang="en-GB" sz="2200" dirty="0" smtClean="0">
              <a:latin typeface="Quattrocento Sans"/>
              <a:ea typeface="Quattrocento Sans"/>
              <a:cs typeface="Quattrocento Sans"/>
              <a:sym typeface="Quattrocento Sans"/>
            </a:endParaRPr>
          </a:p>
          <a:p>
            <a:pPr marL="158750" lvl="0" rtl="0">
              <a:lnSpc>
                <a:spcPct val="115000"/>
              </a:lnSpc>
              <a:spcBef>
                <a:spcPts val="0"/>
              </a:spcBef>
              <a:spcAft>
                <a:spcPts val="1000"/>
              </a:spcAft>
              <a:buClr>
                <a:srgbClr val="000000"/>
              </a:buClr>
              <a:buSzPct val="100000"/>
            </a:pPr>
            <a:r>
              <a:rPr lang="en-GB" sz="2200" dirty="0" err="1" smtClean="0">
                <a:latin typeface="Quattrocento Sans"/>
                <a:ea typeface="Quattrocento Sans"/>
                <a:cs typeface="Quattrocento Sans"/>
                <a:sym typeface="Quattrocento Sans"/>
              </a:rPr>
              <a:t>Wat</a:t>
            </a:r>
            <a:r>
              <a:rPr lang="en-GB" sz="2200" dirty="0" smtClean="0">
                <a:latin typeface="Quattrocento Sans"/>
                <a:ea typeface="Quattrocento Sans"/>
                <a:cs typeface="Quattrocento Sans"/>
                <a:sym typeface="Quattrocento Sans"/>
              </a:rPr>
              <a:t> kun je mw. </a:t>
            </a:r>
            <a:r>
              <a:rPr lang="en-GB" sz="2200" dirty="0" err="1" smtClean="0">
                <a:latin typeface="Quattrocento Sans"/>
                <a:ea typeface="Quattrocento Sans"/>
                <a:cs typeface="Quattrocento Sans"/>
                <a:sym typeface="Quattrocento Sans"/>
              </a:rPr>
              <a:t>vertellen</a:t>
            </a:r>
            <a:r>
              <a:rPr lang="en-GB" sz="2200" dirty="0" smtClean="0">
                <a:latin typeface="Quattrocento Sans"/>
                <a:ea typeface="Quattrocento Sans"/>
                <a:cs typeface="Quattrocento Sans"/>
                <a:sym typeface="Quattrocento Sans"/>
              </a:rPr>
              <a:t> over de </a:t>
            </a:r>
            <a:r>
              <a:rPr lang="en-GB" sz="2200" dirty="0" err="1" smtClean="0">
                <a:latin typeface="Quattrocento Sans"/>
                <a:ea typeface="Quattrocento Sans"/>
                <a:cs typeface="Quattrocento Sans"/>
                <a:sym typeface="Quattrocento Sans"/>
              </a:rPr>
              <a:t>kans</a:t>
            </a:r>
            <a:r>
              <a:rPr lang="en-GB" sz="2200" dirty="0" smtClean="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dat</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ze</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een</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klinische</a:t>
            </a:r>
            <a:r>
              <a:rPr lang="en-GB" sz="2200" dirty="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hypothyreoïdie</a:t>
            </a:r>
            <a:r>
              <a:rPr lang="en-GB" sz="2200" dirty="0" smtClean="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ontwikkelt</a:t>
            </a:r>
            <a:r>
              <a:rPr lang="en-GB" sz="2200" dirty="0" smtClean="0">
                <a:latin typeface="Quattrocento Sans"/>
                <a:ea typeface="Quattrocento Sans"/>
                <a:cs typeface="Quattrocento Sans"/>
                <a:sym typeface="Quattrocento Sans"/>
              </a:rPr>
              <a:t>?</a:t>
            </a:r>
          </a:p>
          <a:p>
            <a:pPr marL="158750" lvl="0" rtl="0">
              <a:lnSpc>
                <a:spcPct val="115000"/>
              </a:lnSpc>
              <a:spcBef>
                <a:spcPts val="0"/>
              </a:spcBef>
              <a:spcAft>
                <a:spcPts val="1000"/>
              </a:spcAft>
              <a:buClr>
                <a:srgbClr val="000000"/>
              </a:buClr>
              <a:buSzPct val="100000"/>
            </a:pPr>
            <a:endParaRPr lang="en-GB" sz="2200" dirty="0">
              <a:latin typeface="Quattrocento Sans"/>
              <a:ea typeface="Quattrocento Sans"/>
              <a:cs typeface="Quattrocento Sans"/>
              <a:sym typeface="Quattrocento Sans"/>
            </a:endParaRPr>
          </a:p>
          <a:p>
            <a:pPr marL="501650" lvl="0" indent="-342900" rtl="0">
              <a:lnSpc>
                <a:spcPct val="115000"/>
              </a:lnSpc>
              <a:spcBef>
                <a:spcPts val="0"/>
              </a:spcBef>
              <a:spcAft>
                <a:spcPts val="1000"/>
              </a:spcAft>
              <a:buClr>
                <a:srgbClr val="000000"/>
              </a:buClr>
              <a:buSzPct val="100000"/>
              <a:buFont typeface="Arial" panose="020B0604020202020204" pitchFamily="34" charset="0"/>
              <a:buChar char="•"/>
            </a:pPr>
            <a:r>
              <a:rPr lang="en-GB" sz="2200" dirty="0" err="1" smtClean="0">
                <a:latin typeface="Quattrocento Sans"/>
                <a:ea typeface="Quattrocento Sans"/>
                <a:cs typeface="Quattrocento Sans"/>
                <a:sym typeface="Quattrocento Sans"/>
              </a:rPr>
              <a:t>Hangt</a:t>
            </a:r>
            <a:r>
              <a:rPr lang="en-GB" sz="2200" dirty="0" smtClean="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af</a:t>
            </a:r>
            <a:r>
              <a:rPr lang="en-GB" sz="2200" dirty="0" smtClean="0">
                <a:latin typeface="Quattrocento Sans"/>
                <a:ea typeface="Quattrocento Sans"/>
                <a:cs typeface="Quattrocento Sans"/>
                <a:sym typeface="Quattrocento Sans"/>
              </a:rPr>
              <a:t> van </a:t>
            </a:r>
            <a:r>
              <a:rPr lang="en-GB" sz="2200" dirty="0" err="1" smtClean="0">
                <a:latin typeface="Quattrocento Sans"/>
                <a:ea typeface="Quattrocento Sans"/>
                <a:cs typeface="Quattrocento Sans"/>
                <a:sym typeface="Quattrocento Sans"/>
              </a:rPr>
              <a:t>hoogte</a:t>
            </a:r>
            <a:r>
              <a:rPr lang="en-GB" sz="2200" dirty="0" smtClean="0">
                <a:latin typeface="Quattrocento Sans"/>
                <a:ea typeface="Quattrocento Sans"/>
                <a:cs typeface="Quattrocento Sans"/>
                <a:sym typeface="Quattrocento Sans"/>
              </a:rPr>
              <a:t> TSH en </a:t>
            </a:r>
            <a:r>
              <a:rPr lang="en-GB" sz="2200" dirty="0" err="1" smtClean="0">
                <a:latin typeface="Quattrocento Sans"/>
                <a:ea typeface="Quattrocento Sans"/>
                <a:cs typeface="Quattrocento Sans"/>
                <a:sym typeface="Quattrocento Sans"/>
              </a:rPr>
              <a:t>aanwezigheid</a:t>
            </a:r>
            <a:r>
              <a:rPr lang="en-GB" sz="2200" dirty="0" smtClean="0">
                <a:latin typeface="Quattrocento Sans"/>
                <a:ea typeface="Quattrocento Sans"/>
                <a:cs typeface="Quattrocento Sans"/>
                <a:sym typeface="Quattrocento Sans"/>
              </a:rPr>
              <a:t> anti-TPO</a:t>
            </a:r>
          </a:p>
          <a:p>
            <a:pPr marL="501650" lvl="0" indent="-342900" rtl="0">
              <a:lnSpc>
                <a:spcPct val="115000"/>
              </a:lnSpc>
              <a:spcBef>
                <a:spcPts val="0"/>
              </a:spcBef>
              <a:spcAft>
                <a:spcPts val="1000"/>
              </a:spcAft>
              <a:buClr>
                <a:srgbClr val="000000"/>
              </a:buClr>
              <a:buSzPct val="100000"/>
              <a:buFont typeface="Arial" panose="020B0604020202020204" pitchFamily="34" charset="0"/>
              <a:buChar char="•"/>
            </a:pPr>
            <a:r>
              <a:rPr lang="en-GB" sz="2200" dirty="0" smtClean="0">
                <a:latin typeface="Quattrocento Sans"/>
                <a:ea typeface="Quattrocento Sans"/>
                <a:cs typeface="Quattrocento Sans"/>
                <a:sym typeface="Quattrocento Sans"/>
              </a:rPr>
              <a:t>TSH &lt;6: </a:t>
            </a:r>
            <a:r>
              <a:rPr lang="en-GB" sz="2200" dirty="0" err="1" smtClean="0">
                <a:latin typeface="Quattrocento Sans"/>
                <a:ea typeface="Quattrocento Sans"/>
                <a:cs typeface="Quattrocento Sans"/>
                <a:sym typeface="Quattrocento Sans"/>
              </a:rPr>
              <a:t>risico</a:t>
            </a:r>
            <a:r>
              <a:rPr lang="en-GB" sz="2200" dirty="0" smtClean="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gelijk</a:t>
            </a:r>
            <a:r>
              <a:rPr lang="en-GB" sz="2200" dirty="0" smtClean="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aan</a:t>
            </a:r>
            <a:r>
              <a:rPr lang="en-GB" sz="2200" dirty="0" smtClean="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normale</a:t>
            </a:r>
            <a:r>
              <a:rPr lang="en-GB" sz="2200" dirty="0" smtClean="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bevolking</a:t>
            </a:r>
            <a:endParaRPr lang="en-GB" sz="2200" dirty="0" smtClean="0">
              <a:latin typeface="Quattrocento Sans"/>
              <a:ea typeface="Quattrocento Sans"/>
              <a:cs typeface="Quattrocento Sans"/>
              <a:sym typeface="Quattrocento Sans"/>
            </a:endParaRPr>
          </a:p>
          <a:p>
            <a:pPr marL="501650" lvl="0" indent="-342900" rtl="0">
              <a:lnSpc>
                <a:spcPct val="115000"/>
              </a:lnSpc>
              <a:spcBef>
                <a:spcPts val="0"/>
              </a:spcBef>
              <a:spcAft>
                <a:spcPts val="1000"/>
              </a:spcAft>
              <a:buClr>
                <a:srgbClr val="000000"/>
              </a:buClr>
              <a:buSzPct val="100000"/>
              <a:buFont typeface="Arial" panose="020B0604020202020204" pitchFamily="34" charset="0"/>
              <a:buChar char="•"/>
            </a:pPr>
            <a:r>
              <a:rPr lang="en-GB" sz="2200" dirty="0" smtClean="0">
                <a:latin typeface="Quattrocento Sans"/>
                <a:ea typeface="Quattrocento Sans"/>
                <a:cs typeface="Quattrocento Sans"/>
                <a:sym typeface="Quattrocento Sans"/>
              </a:rPr>
              <a:t>TSH 6-12: 43% </a:t>
            </a:r>
          </a:p>
          <a:p>
            <a:pPr marL="501650" lvl="0" indent="-342900" rtl="0">
              <a:lnSpc>
                <a:spcPct val="115000"/>
              </a:lnSpc>
              <a:spcBef>
                <a:spcPts val="0"/>
              </a:spcBef>
              <a:spcAft>
                <a:spcPts val="1000"/>
              </a:spcAft>
              <a:buClr>
                <a:srgbClr val="000000"/>
              </a:buClr>
              <a:buSzPct val="100000"/>
              <a:buFont typeface="Arial" panose="020B0604020202020204" pitchFamily="34" charset="0"/>
              <a:buChar char="•"/>
            </a:pPr>
            <a:r>
              <a:rPr lang="en-GB" sz="2200" dirty="0" smtClean="0">
                <a:latin typeface="Quattrocento Sans"/>
                <a:ea typeface="Quattrocento Sans"/>
                <a:cs typeface="Quattrocento Sans"/>
                <a:sym typeface="Quattrocento Sans"/>
              </a:rPr>
              <a:t>TSH &gt;12: 77%</a:t>
            </a:r>
            <a:endParaRPr lang="en-GB" sz="2200" dirty="0">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4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47"/>
        <p:cNvGrpSpPr/>
        <p:nvPr/>
      </p:nvGrpSpPr>
      <p:grpSpPr>
        <a:xfrm>
          <a:off x="0" y="0"/>
          <a:ext cx="0" cy="0"/>
          <a:chOff x="0" y="0"/>
          <a:chExt cx="0" cy="0"/>
        </a:xfrm>
      </p:grpSpPr>
      <p:sp>
        <p:nvSpPr>
          <p:cNvPr id="348" name="Shape 348"/>
          <p:cNvSpPr txBox="1">
            <a:spLocks noGrp="1"/>
          </p:cNvSpPr>
          <p:nvPr>
            <p:ph type="title"/>
          </p:nvPr>
        </p:nvSpPr>
        <p:spPr>
          <a:xfrm>
            <a:off x="739620" y="371689"/>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a:solidFill>
                  <a:schemeClr val="dk2"/>
                </a:solidFill>
                <a:latin typeface="Quattrocento Sans"/>
                <a:ea typeface="Quattrocento Sans"/>
                <a:cs typeface="Quattrocento Sans"/>
                <a:sym typeface="Quattrocento Sans"/>
              </a:rPr>
              <a:t>Casus 4</a:t>
            </a:r>
            <a:r>
              <a:rPr lang="en-GB" sz="2800" b="1" i="0" u="none" strike="noStrike" cap="none" baseline="0">
                <a:solidFill>
                  <a:schemeClr val="dk2"/>
                </a:solidFill>
                <a:latin typeface="Quattrocento Sans"/>
                <a:ea typeface="Quattrocento Sans"/>
                <a:cs typeface="Quattrocento Sans"/>
                <a:sym typeface="Quattrocento Sans"/>
              </a:rPr>
              <a:t> </a:t>
            </a:r>
          </a:p>
        </p:txBody>
      </p:sp>
      <p:sp>
        <p:nvSpPr>
          <p:cNvPr id="349" name="Shape 349"/>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lvl="0" rtl="0">
              <a:lnSpc>
                <a:spcPct val="115000"/>
              </a:lnSpc>
              <a:spcBef>
                <a:spcPts val="0"/>
              </a:spcBef>
              <a:spcAft>
                <a:spcPts val="1000"/>
              </a:spcAft>
              <a:buNone/>
            </a:pPr>
            <a:endParaRPr lang="en-GB" sz="2200" dirty="0" smtClean="0">
              <a:latin typeface="Quattrocento Sans"/>
              <a:ea typeface="Quattrocento Sans"/>
              <a:cs typeface="Quattrocento Sans"/>
              <a:sym typeface="Quattrocento Sans"/>
            </a:endParaRPr>
          </a:p>
          <a:p>
            <a:pPr lvl="0" rtl="0">
              <a:lnSpc>
                <a:spcPct val="115000"/>
              </a:lnSpc>
              <a:spcBef>
                <a:spcPts val="0"/>
              </a:spcBef>
              <a:spcAft>
                <a:spcPts val="1000"/>
              </a:spcAft>
              <a:buNone/>
            </a:pPr>
            <a:r>
              <a:rPr lang="en-GB" sz="2200" dirty="0" smtClean="0">
                <a:latin typeface="Quattrocento Sans"/>
                <a:ea typeface="Quattrocento Sans"/>
                <a:cs typeface="Quattrocento Sans"/>
                <a:sym typeface="Quattrocento Sans"/>
              </a:rPr>
              <a:t>Hoe leg je mw </a:t>
            </a:r>
            <a:r>
              <a:rPr lang="en-GB" sz="2200" dirty="0" err="1" smtClean="0">
                <a:latin typeface="Quattrocento Sans"/>
                <a:ea typeface="Quattrocento Sans"/>
                <a:cs typeface="Quattrocento Sans"/>
                <a:sym typeface="Quattrocento Sans"/>
              </a:rPr>
              <a:t>uit</a:t>
            </a:r>
            <a:r>
              <a:rPr lang="en-GB" sz="2200" dirty="0" smtClean="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wat</a:t>
            </a:r>
            <a:r>
              <a:rPr lang="en-GB" sz="2200" dirty="0" smtClean="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een</a:t>
            </a:r>
            <a:r>
              <a:rPr lang="en-GB" sz="2200" dirty="0" smtClean="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subklinische</a:t>
            </a:r>
            <a:r>
              <a:rPr lang="en-GB" sz="2200" dirty="0" smtClean="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hypothyreoidie</a:t>
            </a:r>
            <a:r>
              <a:rPr lang="en-GB" sz="2200" dirty="0" smtClean="0">
                <a:latin typeface="Quattrocento Sans"/>
                <a:ea typeface="Quattrocento Sans"/>
                <a:cs typeface="Quattrocento Sans"/>
                <a:sym typeface="Quattrocento Sans"/>
              </a:rPr>
              <a:t> is? </a:t>
            </a:r>
            <a:r>
              <a:rPr lang="en-GB" sz="2200" dirty="0" err="1" smtClean="0">
                <a:latin typeface="Quattrocento Sans"/>
                <a:ea typeface="Quattrocento Sans"/>
                <a:cs typeface="Quattrocento Sans"/>
                <a:sym typeface="Quattrocento Sans"/>
              </a:rPr>
              <a:t>Schrijf</a:t>
            </a:r>
            <a:r>
              <a:rPr lang="en-GB" sz="2200" dirty="0" smtClean="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een</a:t>
            </a:r>
            <a:r>
              <a:rPr lang="en-GB" sz="2200" dirty="0" smtClean="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aantal</a:t>
            </a:r>
            <a:r>
              <a:rPr lang="en-GB" sz="2200" dirty="0" smtClean="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voorbeeldzinnen</a:t>
            </a:r>
            <a:r>
              <a:rPr lang="en-GB" sz="2200" dirty="0" smtClean="0">
                <a:latin typeface="Quattrocento Sans"/>
                <a:ea typeface="Quattrocento Sans"/>
                <a:cs typeface="Quattrocento Sans"/>
                <a:sym typeface="Quattrocento Sans"/>
              </a:rPr>
              <a:t> op </a:t>
            </a:r>
            <a:r>
              <a:rPr lang="en-GB" sz="2200" dirty="0" err="1" smtClean="0">
                <a:latin typeface="Quattrocento Sans"/>
                <a:ea typeface="Quattrocento Sans"/>
                <a:cs typeface="Quattrocento Sans"/>
                <a:sym typeface="Quattrocento Sans"/>
              </a:rPr>
              <a:t>voor</a:t>
            </a:r>
            <a:r>
              <a:rPr lang="en-GB" sz="2200" dirty="0" smtClean="0">
                <a:latin typeface="Quattrocento Sans"/>
                <a:ea typeface="Quattrocento Sans"/>
                <a:cs typeface="Quattrocento Sans"/>
                <a:sym typeface="Quattrocento Sans"/>
              </a:rPr>
              <a:t> je </a:t>
            </a:r>
            <a:r>
              <a:rPr lang="en-GB" sz="2200" dirty="0" err="1" smtClean="0">
                <a:latin typeface="Quattrocento Sans"/>
                <a:ea typeface="Quattrocento Sans"/>
                <a:cs typeface="Quattrocento Sans"/>
                <a:sym typeface="Quattrocento Sans"/>
              </a:rPr>
              <a:t>zelf</a:t>
            </a:r>
            <a:r>
              <a:rPr lang="en-GB" sz="2200" dirty="0" smtClean="0">
                <a:latin typeface="Quattrocento Sans"/>
                <a:ea typeface="Quattrocento Sans"/>
                <a:cs typeface="Quattrocento Sans"/>
                <a:sym typeface="Quattrocento Sans"/>
              </a:rPr>
              <a:t>. </a:t>
            </a:r>
            <a:endParaRPr lang="en-GB" sz="2200" dirty="0">
              <a:latin typeface="Quattrocento Sans"/>
              <a:ea typeface="Quattrocento Sans"/>
              <a:cs typeface="Quattrocento Sans"/>
              <a:sym typeface="Quattrocento Sans"/>
            </a:endParaRPr>
          </a:p>
        </p:txBody>
      </p:sp>
    </p:spTree>
  </p:cSld>
  <p:clrMapOvr>
    <a:masterClrMapping/>
  </p:clrMapOvr>
  <p:transition spd="slow">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sp>
        <p:nvSpPr>
          <p:cNvPr id="354" name="Shape 354"/>
          <p:cNvSpPr txBox="1">
            <a:spLocks noGrp="1"/>
          </p:cNvSpPr>
          <p:nvPr>
            <p:ph type="title"/>
          </p:nvPr>
        </p:nvSpPr>
        <p:spPr>
          <a:xfrm>
            <a:off x="739620" y="371689"/>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a:solidFill>
                  <a:schemeClr val="dk2"/>
                </a:solidFill>
                <a:latin typeface="Quattrocento Sans"/>
                <a:ea typeface="Quattrocento Sans"/>
                <a:cs typeface="Quattrocento Sans"/>
                <a:sym typeface="Quattrocento Sans"/>
              </a:rPr>
              <a:t>Casus 4</a:t>
            </a:r>
            <a:r>
              <a:rPr lang="en-GB" sz="2800" b="1" i="0" u="none" strike="noStrike" cap="none" baseline="0">
                <a:solidFill>
                  <a:schemeClr val="dk2"/>
                </a:solidFill>
                <a:latin typeface="Quattrocento Sans"/>
                <a:ea typeface="Quattrocento Sans"/>
                <a:cs typeface="Quattrocento Sans"/>
                <a:sym typeface="Quattrocento Sans"/>
              </a:rPr>
              <a:t> </a:t>
            </a:r>
          </a:p>
        </p:txBody>
      </p:sp>
      <p:sp>
        <p:nvSpPr>
          <p:cNvPr id="355" name="Shape 355"/>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marL="457200" indent="0" rtl="0">
              <a:lnSpc>
                <a:spcPct val="115000"/>
              </a:lnSpc>
              <a:spcBef>
                <a:spcPts val="0"/>
              </a:spcBef>
              <a:spcAft>
                <a:spcPts val="1000"/>
              </a:spcAft>
              <a:buNone/>
            </a:pPr>
            <a:r>
              <a:rPr lang="en-GB" sz="2200" dirty="0">
                <a:latin typeface="Quattrocento Sans"/>
                <a:ea typeface="Quattrocento Sans"/>
                <a:cs typeface="Quattrocento Sans"/>
                <a:sym typeface="Quattrocento Sans"/>
              </a:rPr>
              <a:t>In </a:t>
            </a:r>
            <a:r>
              <a:rPr lang="en-GB" sz="2200" dirty="0" err="1">
                <a:latin typeface="Quattrocento Sans"/>
                <a:ea typeface="Quattrocento Sans"/>
                <a:cs typeface="Quattrocento Sans"/>
                <a:sym typeface="Quattrocento Sans"/>
              </a:rPr>
              <a:t>overleg</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ga</a:t>
            </a:r>
            <a:r>
              <a:rPr lang="en-GB" sz="2200" dirty="0">
                <a:latin typeface="Quattrocento Sans"/>
                <a:ea typeface="Quattrocento Sans"/>
                <a:cs typeface="Quattrocento Sans"/>
                <a:sym typeface="Quattrocento Sans"/>
              </a:rPr>
              <a:t> je </a:t>
            </a:r>
            <a:r>
              <a:rPr lang="en-GB" sz="2200" dirty="0" err="1">
                <a:latin typeface="Quattrocento Sans"/>
                <a:ea typeface="Quattrocento Sans"/>
                <a:cs typeface="Quattrocento Sans"/>
                <a:sym typeface="Quattrocento Sans"/>
              </a:rPr>
              <a:t>een</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proefbehandeling</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starten</a:t>
            </a:r>
            <a:r>
              <a:rPr lang="en-GB" sz="2200" dirty="0">
                <a:latin typeface="Quattrocento Sans"/>
                <a:ea typeface="Quattrocento Sans"/>
                <a:cs typeface="Quattrocento Sans"/>
                <a:sym typeface="Quattrocento Sans"/>
              </a:rPr>
              <a:t>. </a:t>
            </a:r>
            <a:endParaRPr lang="en-GB" sz="2200" dirty="0" smtClean="0">
              <a:latin typeface="Quattrocento Sans"/>
              <a:ea typeface="Quattrocento Sans"/>
              <a:cs typeface="Quattrocento Sans"/>
              <a:sym typeface="Quattrocento Sans"/>
            </a:endParaRPr>
          </a:p>
          <a:p>
            <a:pPr marL="457200" indent="0" rtl="0">
              <a:lnSpc>
                <a:spcPct val="115000"/>
              </a:lnSpc>
              <a:spcBef>
                <a:spcPts val="0"/>
              </a:spcBef>
              <a:spcAft>
                <a:spcPts val="1000"/>
              </a:spcAft>
              <a:buNone/>
            </a:pPr>
            <a:r>
              <a:rPr lang="en-GB" sz="2200" dirty="0" smtClean="0">
                <a:latin typeface="Quattrocento Sans"/>
                <a:ea typeface="Quattrocento Sans"/>
                <a:cs typeface="Quattrocento Sans"/>
                <a:sym typeface="Quattrocento Sans"/>
              </a:rPr>
              <a:t>Hoe </a:t>
            </a:r>
            <a:r>
              <a:rPr lang="en-GB" sz="2200" dirty="0" err="1">
                <a:latin typeface="Quattrocento Sans"/>
                <a:ea typeface="Quattrocento Sans"/>
                <a:cs typeface="Quattrocento Sans"/>
                <a:sym typeface="Quattrocento Sans"/>
              </a:rPr>
              <a:t>pak</a:t>
            </a:r>
            <a:r>
              <a:rPr lang="en-GB" sz="2200" dirty="0">
                <a:latin typeface="Quattrocento Sans"/>
                <a:ea typeface="Quattrocento Sans"/>
                <a:cs typeface="Quattrocento Sans"/>
                <a:sym typeface="Quattrocento Sans"/>
              </a:rPr>
              <a:t> je </a:t>
            </a:r>
            <a:r>
              <a:rPr lang="en-GB" sz="2200" dirty="0" err="1">
                <a:latin typeface="Quattrocento Sans"/>
                <a:ea typeface="Quattrocento Sans"/>
                <a:cs typeface="Quattrocento Sans"/>
                <a:sym typeface="Quattrocento Sans"/>
              </a:rPr>
              <a:t>dit</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aan</a:t>
            </a:r>
            <a:r>
              <a:rPr lang="en-GB" sz="2200" dirty="0">
                <a:latin typeface="Quattrocento Sans"/>
                <a:ea typeface="Quattrocento Sans"/>
                <a:cs typeface="Quattrocento Sans"/>
                <a:sym typeface="Quattrocento Sans"/>
              </a:rPr>
              <a:t>? </a:t>
            </a:r>
          </a:p>
          <a:p>
            <a:pPr marL="342900" marR="0" lvl="0" indent="-342900" algn="l" rtl="0">
              <a:spcBef>
                <a:spcPts val="440"/>
              </a:spcBef>
              <a:spcAft>
                <a:spcPts val="0"/>
              </a:spcAft>
              <a:buFont typeface="Arial" panose="020B0604020202020204" pitchFamily="34" charset="0"/>
              <a:buChar char="•"/>
            </a:pPr>
            <a:endParaRPr lang="nl-NL" sz="2200" dirty="0" smtClean="0">
              <a:latin typeface="Quattrocento Sans"/>
              <a:ea typeface="Quattrocento Sans"/>
              <a:cs typeface="Quattrocento Sans"/>
              <a:sym typeface="Quattrocento Sans"/>
            </a:endParaRPr>
          </a:p>
          <a:p>
            <a:pPr marL="342900" marR="0" lvl="0" indent="-342900" algn="l" rtl="0">
              <a:spcBef>
                <a:spcPts val="440"/>
              </a:spcBef>
              <a:spcAft>
                <a:spcPts val="0"/>
              </a:spcAft>
              <a:buFont typeface="Arial" panose="020B0604020202020204" pitchFamily="34" charset="0"/>
              <a:buChar char="•"/>
            </a:pPr>
            <a:r>
              <a:rPr lang="nl-NL" sz="2200" dirty="0" smtClean="0">
                <a:latin typeface="Quattrocento Sans"/>
                <a:ea typeface="Quattrocento Sans"/>
                <a:cs typeface="Quattrocento Sans"/>
                <a:sym typeface="Quattrocento Sans"/>
              </a:rPr>
              <a:t>Alleen bij TSH &gt; 6 en leeftijd &lt;85 </a:t>
            </a:r>
            <a:r>
              <a:rPr lang="nl-NL" sz="2200" dirty="0" err="1" smtClean="0">
                <a:latin typeface="Quattrocento Sans"/>
                <a:ea typeface="Quattrocento Sans"/>
                <a:cs typeface="Quattrocento Sans"/>
                <a:sym typeface="Quattrocento Sans"/>
              </a:rPr>
              <a:t>jr</a:t>
            </a:r>
            <a:endParaRPr lang="nl-NL" sz="2200" dirty="0" smtClean="0">
              <a:latin typeface="Quattrocento Sans"/>
              <a:ea typeface="Quattrocento Sans"/>
              <a:cs typeface="Quattrocento Sans"/>
              <a:sym typeface="Quattrocento Sans"/>
            </a:endParaRPr>
          </a:p>
          <a:p>
            <a:pPr marL="342900" marR="0" lvl="0" indent="-342900" algn="l" rtl="0">
              <a:spcBef>
                <a:spcPts val="440"/>
              </a:spcBef>
              <a:spcAft>
                <a:spcPts val="0"/>
              </a:spcAft>
              <a:buFont typeface="Arial" panose="020B0604020202020204" pitchFamily="34" charset="0"/>
              <a:buChar char="•"/>
            </a:pPr>
            <a:r>
              <a:rPr lang="nl-NL" sz="2200" dirty="0" smtClean="0">
                <a:latin typeface="Quattrocento Sans"/>
                <a:ea typeface="Quattrocento Sans"/>
                <a:cs typeface="Quattrocento Sans"/>
                <a:sym typeface="Quattrocento Sans"/>
              </a:rPr>
              <a:t>Bij persisterende klachten, niet anders verklaard</a:t>
            </a:r>
          </a:p>
          <a:p>
            <a:pPr marL="342900" marR="0" lvl="0" indent="-342900" algn="l" rtl="0">
              <a:spcBef>
                <a:spcPts val="440"/>
              </a:spcBef>
              <a:spcAft>
                <a:spcPts val="0"/>
              </a:spcAft>
              <a:buFont typeface="Arial" panose="020B0604020202020204" pitchFamily="34" charset="0"/>
              <a:buChar char="•"/>
            </a:pPr>
            <a:endParaRPr lang="nl-NL" sz="2200" dirty="0" smtClean="0">
              <a:latin typeface="Quattrocento Sans"/>
              <a:ea typeface="Quattrocento Sans"/>
              <a:cs typeface="Quattrocento Sans"/>
              <a:sym typeface="Quattrocento Sans"/>
            </a:endParaRPr>
          </a:p>
          <a:p>
            <a:pPr marL="342900" marR="0" lvl="0" indent="-342900" algn="l" rtl="0">
              <a:spcBef>
                <a:spcPts val="440"/>
              </a:spcBef>
              <a:spcAft>
                <a:spcPts val="0"/>
              </a:spcAft>
              <a:buFont typeface="Arial" panose="020B0604020202020204" pitchFamily="34" charset="0"/>
              <a:buChar char="•"/>
            </a:pPr>
            <a:r>
              <a:rPr lang="nl-NL" sz="2200" dirty="0" smtClean="0">
                <a:latin typeface="Quattrocento Sans"/>
                <a:ea typeface="Quattrocento Sans"/>
                <a:cs typeface="Quattrocento Sans"/>
                <a:sym typeface="Quattrocento Sans"/>
              </a:rPr>
              <a:t>Klachtendagboek voor </a:t>
            </a:r>
            <a:r>
              <a:rPr lang="nl-NL" sz="2200" b="1" dirty="0" smtClean="0">
                <a:latin typeface="Quattrocento Sans"/>
                <a:ea typeface="Quattrocento Sans"/>
                <a:cs typeface="Quattrocento Sans"/>
                <a:sym typeface="Quattrocento Sans"/>
              </a:rPr>
              <a:t>en</a:t>
            </a:r>
            <a:r>
              <a:rPr lang="nl-NL" sz="2200" dirty="0" smtClean="0">
                <a:latin typeface="Quattrocento Sans"/>
                <a:ea typeface="Quattrocento Sans"/>
                <a:cs typeface="Quattrocento Sans"/>
                <a:sym typeface="Quattrocento Sans"/>
              </a:rPr>
              <a:t> na starten medicatie</a:t>
            </a:r>
          </a:p>
          <a:p>
            <a:pPr marL="342900" marR="0" lvl="0" indent="-342900" algn="l" rtl="0">
              <a:spcBef>
                <a:spcPts val="440"/>
              </a:spcBef>
              <a:spcAft>
                <a:spcPts val="0"/>
              </a:spcAft>
              <a:buFont typeface="Arial" panose="020B0604020202020204" pitchFamily="34" charset="0"/>
              <a:buChar char="•"/>
            </a:pPr>
            <a:r>
              <a:rPr lang="nl-NL" sz="2200" dirty="0" smtClean="0">
                <a:latin typeface="Quattrocento Sans"/>
                <a:ea typeface="Quattrocento Sans"/>
                <a:cs typeface="Quattrocento Sans"/>
                <a:sym typeface="Quattrocento Sans"/>
              </a:rPr>
              <a:t>Volgens stappenplan van 60+, rustig opbouwen</a:t>
            </a:r>
          </a:p>
          <a:p>
            <a:pPr marL="342900" marR="0" lvl="0" indent="-342900" algn="l" rtl="0">
              <a:spcBef>
                <a:spcPts val="440"/>
              </a:spcBef>
              <a:spcAft>
                <a:spcPts val="0"/>
              </a:spcAft>
              <a:buFont typeface="Arial" panose="020B0604020202020204" pitchFamily="34" charset="0"/>
              <a:buChar char="•"/>
            </a:pPr>
            <a:r>
              <a:rPr lang="nl-NL" sz="2200" dirty="0" smtClean="0">
                <a:latin typeface="Quattrocento Sans"/>
                <a:ea typeface="Quattrocento Sans"/>
                <a:cs typeface="Quattrocento Sans"/>
                <a:sym typeface="Quattrocento Sans"/>
              </a:rPr>
              <a:t>6 </a:t>
            </a:r>
            <a:r>
              <a:rPr lang="nl-NL" sz="2200" dirty="0" err="1" smtClean="0">
                <a:latin typeface="Quattrocento Sans"/>
                <a:ea typeface="Quattrocento Sans"/>
                <a:cs typeface="Quattrocento Sans"/>
                <a:sym typeface="Quattrocento Sans"/>
              </a:rPr>
              <a:t>mnd</a:t>
            </a:r>
            <a:r>
              <a:rPr lang="nl-NL" sz="2200" dirty="0" smtClean="0">
                <a:latin typeface="Quattrocento Sans"/>
                <a:ea typeface="Quattrocento Sans"/>
                <a:cs typeface="Quattrocento Sans"/>
                <a:sym typeface="Quattrocento Sans"/>
              </a:rPr>
              <a:t> na normaal TSH geen verbetering? STOP</a:t>
            </a:r>
            <a:endParaRPr sz="2200" dirty="0">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5">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5">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5">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92"/>
        <p:cNvGrpSpPr/>
        <p:nvPr/>
      </p:nvGrpSpPr>
      <p:grpSpPr>
        <a:xfrm>
          <a:off x="0" y="0"/>
          <a:ext cx="0" cy="0"/>
          <a:chOff x="0" y="0"/>
          <a:chExt cx="0" cy="0"/>
        </a:xfrm>
      </p:grpSpPr>
      <p:sp>
        <p:nvSpPr>
          <p:cNvPr id="393" name="Shape 393"/>
          <p:cNvSpPr txBox="1">
            <a:spLocks noGrp="1"/>
          </p:cNvSpPr>
          <p:nvPr>
            <p:ph type="title"/>
          </p:nvPr>
        </p:nvSpPr>
        <p:spPr>
          <a:xfrm>
            <a:off x="739620" y="371689"/>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a:solidFill>
                  <a:schemeClr val="dk2"/>
                </a:solidFill>
                <a:latin typeface="Quattrocento Sans"/>
                <a:ea typeface="Quattrocento Sans"/>
                <a:cs typeface="Quattrocento Sans"/>
                <a:sym typeface="Quattrocento Sans"/>
              </a:rPr>
              <a:t>Casus 5</a:t>
            </a:r>
            <a:endParaRPr lang="nl-NL" sz="2800" b="1" dirty="0">
              <a:solidFill>
                <a:schemeClr val="dk2"/>
              </a:solidFill>
              <a:latin typeface="Quattrocento Sans"/>
              <a:ea typeface="Quattrocento Sans"/>
              <a:cs typeface="Quattrocento Sans"/>
              <a:sym typeface="Quattrocento Sans"/>
            </a:endParaRPr>
          </a:p>
        </p:txBody>
      </p:sp>
      <p:sp>
        <p:nvSpPr>
          <p:cNvPr id="394" name="Shape 394"/>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marL="342900" lvl="0" indent="-203200" rtl="0">
              <a:lnSpc>
                <a:spcPct val="115000"/>
              </a:lnSpc>
              <a:spcBef>
                <a:spcPts val="0"/>
              </a:spcBef>
              <a:buClr>
                <a:srgbClr val="000000"/>
              </a:buClr>
              <a:buSzPct val="100000"/>
              <a:buNone/>
            </a:pPr>
            <a:r>
              <a:rPr lang="en-GB" sz="1100" dirty="0" smtClean="0">
                <a:latin typeface="Quattrocento Sans"/>
                <a:ea typeface="Quattrocento Sans"/>
                <a:cs typeface="Quattrocento Sans"/>
                <a:sym typeface="Quattrocento Sans"/>
              </a:rPr>
              <a:t>	</a:t>
            </a:r>
            <a:r>
              <a:rPr lang="en-GB" sz="2200" dirty="0" smtClean="0">
                <a:latin typeface="Quattrocento Sans"/>
                <a:ea typeface="Quattrocento Sans"/>
                <a:cs typeface="Quattrocento Sans"/>
                <a:sym typeface="Quattrocento Sans"/>
              </a:rPr>
              <a:t>Mw</a:t>
            </a:r>
            <a:r>
              <a:rPr lang="en-GB" sz="2200" dirty="0">
                <a:latin typeface="Quattrocento Sans"/>
                <a:ea typeface="Quattrocento Sans"/>
                <a:cs typeface="Quattrocento Sans"/>
                <a:sym typeface="Quattrocento Sans"/>
              </a:rPr>
              <a:t>. N is </a:t>
            </a:r>
            <a:r>
              <a:rPr lang="en-GB" sz="2200" dirty="0" err="1">
                <a:latin typeface="Quattrocento Sans"/>
                <a:ea typeface="Quattrocento Sans"/>
                <a:cs typeface="Quattrocento Sans"/>
                <a:sym typeface="Quattrocento Sans"/>
              </a:rPr>
              <a:t>bekend</a:t>
            </a:r>
            <a:r>
              <a:rPr lang="en-GB" sz="2200" dirty="0">
                <a:latin typeface="Quattrocento Sans"/>
                <a:ea typeface="Quattrocento Sans"/>
                <a:cs typeface="Quattrocento Sans"/>
                <a:sym typeface="Quattrocento Sans"/>
              </a:rPr>
              <a:t> met </a:t>
            </a:r>
            <a:r>
              <a:rPr lang="en-GB" sz="2200" dirty="0" err="1">
                <a:latin typeface="Quattrocento Sans"/>
                <a:ea typeface="Quattrocento Sans"/>
                <a:cs typeface="Quattrocento Sans"/>
                <a:sym typeface="Quattrocento Sans"/>
              </a:rPr>
              <a:t>een</a:t>
            </a:r>
            <a:r>
              <a:rPr lang="en-GB" sz="2200" dirty="0">
                <a:latin typeface="Quattrocento Sans"/>
                <a:ea typeface="Quattrocento Sans"/>
                <a:cs typeface="Quattrocento Sans"/>
                <a:sym typeface="Quattrocento Sans"/>
              </a:rPr>
              <a:t> Hashimoto </a:t>
            </a:r>
            <a:r>
              <a:rPr lang="en-GB" sz="2200" dirty="0" err="1">
                <a:latin typeface="Quattrocento Sans"/>
                <a:ea typeface="Quattrocento Sans"/>
                <a:cs typeface="Quattrocento Sans"/>
                <a:sym typeface="Quattrocento Sans"/>
              </a:rPr>
              <a:t>hypothyreoïdie</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waarvoor</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ze</a:t>
            </a:r>
            <a:r>
              <a:rPr lang="en-GB" sz="2200" dirty="0">
                <a:latin typeface="Quattrocento Sans"/>
                <a:ea typeface="Quattrocento Sans"/>
                <a:cs typeface="Quattrocento Sans"/>
                <a:sym typeface="Quattrocento Sans"/>
              </a:rPr>
              <a:t> 150 </a:t>
            </a:r>
            <a:r>
              <a:rPr lang="en-GB" sz="2200" dirty="0" err="1">
                <a:latin typeface="Quattrocento Sans"/>
                <a:ea typeface="Quattrocento Sans"/>
                <a:cs typeface="Quattrocento Sans"/>
                <a:sym typeface="Quattrocento Sans"/>
              </a:rPr>
              <a:t>ugr</a:t>
            </a:r>
            <a:r>
              <a:rPr lang="en-GB" sz="2200" dirty="0">
                <a:latin typeface="Quattrocento Sans"/>
                <a:ea typeface="Quattrocento Sans"/>
                <a:cs typeface="Quattrocento Sans"/>
                <a:sym typeface="Quattrocento Sans"/>
              </a:rPr>
              <a:t>. levothyroxine per dag </a:t>
            </a:r>
            <a:r>
              <a:rPr lang="en-GB" sz="2200" dirty="0" err="1">
                <a:latin typeface="Quattrocento Sans"/>
                <a:ea typeface="Quattrocento Sans"/>
                <a:cs typeface="Quattrocento Sans"/>
                <a:sym typeface="Quattrocento Sans"/>
              </a:rPr>
              <a:t>gebruikt</a:t>
            </a:r>
            <a:r>
              <a:rPr lang="en-GB" sz="2200" dirty="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Ze</a:t>
            </a:r>
            <a:r>
              <a:rPr lang="en-GB" sz="2200" dirty="0" smtClean="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doet</a:t>
            </a:r>
            <a:r>
              <a:rPr lang="en-GB" sz="2200" dirty="0" smtClean="0">
                <a:latin typeface="Quattrocento Sans"/>
                <a:ea typeface="Quattrocento Sans"/>
                <a:cs typeface="Quattrocento Sans"/>
                <a:sym typeface="Quattrocento Sans"/>
              </a:rPr>
              <a:t> </a:t>
            </a:r>
            <a:r>
              <a:rPr lang="en-GB" sz="2200" dirty="0">
                <a:latin typeface="Quattrocento Sans"/>
                <a:ea typeface="Quattrocento Sans"/>
                <a:cs typeface="Quattrocento Sans"/>
                <a:sym typeface="Quattrocento Sans"/>
              </a:rPr>
              <a:t>op </a:t>
            </a:r>
            <a:r>
              <a:rPr lang="en-GB" sz="2200" dirty="0" err="1">
                <a:latin typeface="Quattrocento Sans"/>
                <a:ea typeface="Quattrocento Sans"/>
                <a:cs typeface="Quattrocento Sans"/>
                <a:sym typeface="Quattrocento Sans"/>
              </a:rPr>
              <a:t>vrijdagmiddag</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een</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zwangerschapstest</a:t>
            </a:r>
            <a:r>
              <a:rPr lang="en-GB" sz="2200" dirty="0">
                <a:latin typeface="Quattrocento Sans"/>
                <a:ea typeface="Quattrocento Sans"/>
                <a:cs typeface="Quattrocento Sans"/>
                <a:sym typeface="Quattrocento Sans"/>
              </a:rPr>
              <a:t> en </a:t>
            </a:r>
            <a:r>
              <a:rPr lang="en-GB" sz="2200" dirty="0" err="1">
                <a:latin typeface="Quattrocento Sans"/>
                <a:ea typeface="Quattrocento Sans"/>
                <a:cs typeface="Quattrocento Sans"/>
                <a:sym typeface="Quattrocento Sans"/>
              </a:rPr>
              <a:t>blijkt</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zwanger</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te</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zijn</a:t>
            </a:r>
            <a:r>
              <a:rPr lang="en-GB" sz="2200" dirty="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Ze</a:t>
            </a:r>
            <a:r>
              <a:rPr lang="en-GB" sz="2200" dirty="0" smtClean="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weet</a:t>
            </a:r>
            <a:r>
              <a:rPr lang="en-GB" sz="2200" dirty="0" smtClean="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niet</a:t>
            </a:r>
            <a:r>
              <a:rPr lang="en-GB" sz="2200" dirty="0" smtClean="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meer</a:t>
            </a:r>
            <a:r>
              <a:rPr lang="en-GB" sz="2200" dirty="0" smtClean="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zeker</a:t>
            </a:r>
            <a:r>
              <a:rPr lang="en-GB" sz="2200" dirty="0" smtClean="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hoeveel</a:t>
            </a:r>
            <a:r>
              <a:rPr lang="en-GB" sz="2200" dirty="0" smtClean="0">
                <a:latin typeface="Quattrocento Sans"/>
                <a:ea typeface="Quattrocento Sans"/>
                <a:cs typeface="Quattrocento Sans"/>
                <a:sym typeface="Quattrocento Sans"/>
              </a:rPr>
              <a:t> levothyroxine </a:t>
            </a:r>
            <a:r>
              <a:rPr lang="en-GB" sz="2200" dirty="0" err="1">
                <a:latin typeface="Quattrocento Sans"/>
                <a:ea typeface="Quattrocento Sans"/>
                <a:cs typeface="Quattrocento Sans"/>
                <a:sym typeface="Quattrocento Sans"/>
              </a:rPr>
              <a:t>ze</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moet</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gaan</a:t>
            </a:r>
            <a:r>
              <a:rPr lang="en-GB" sz="2200" dirty="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nemen</a:t>
            </a:r>
            <a:r>
              <a:rPr lang="en-GB" sz="2200" dirty="0" smtClean="0">
                <a:latin typeface="Quattrocento Sans"/>
                <a:ea typeface="Quattrocento Sans"/>
                <a:cs typeface="Quattrocento Sans"/>
                <a:sym typeface="Quattrocento Sans"/>
              </a:rPr>
              <a:t>, </a:t>
            </a:r>
            <a:r>
              <a:rPr lang="en-GB" sz="2200" dirty="0">
                <a:latin typeface="Quattrocento Sans"/>
                <a:ea typeface="Quattrocento Sans"/>
                <a:cs typeface="Quattrocento Sans"/>
                <a:sym typeface="Quattrocento Sans"/>
              </a:rPr>
              <a:t>175 of 200 </a:t>
            </a:r>
            <a:r>
              <a:rPr lang="en-GB" sz="2200" dirty="0" err="1">
                <a:latin typeface="Quattrocento Sans"/>
                <a:ea typeface="Quattrocento Sans"/>
                <a:cs typeface="Quattrocento Sans"/>
                <a:sym typeface="Quattrocento Sans"/>
              </a:rPr>
              <a:t>Ugr</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Ze</a:t>
            </a:r>
            <a:r>
              <a:rPr lang="en-GB" sz="2200" dirty="0">
                <a:latin typeface="Quattrocento Sans"/>
                <a:ea typeface="Quattrocento Sans"/>
                <a:cs typeface="Quattrocento Sans"/>
                <a:sym typeface="Quattrocento Sans"/>
              </a:rPr>
              <a:t> belt de </a:t>
            </a:r>
            <a:r>
              <a:rPr lang="en-GB" sz="2200" dirty="0" err="1">
                <a:latin typeface="Quattrocento Sans"/>
                <a:ea typeface="Quattrocento Sans"/>
                <a:cs typeface="Quattrocento Sans"/>
                <a:sym typeface="Quattrocento Sans"/>
              </a:rPr>
              <a:t>huisartsenpost</a:t>
            </a:r>
            <a:r>
              <a:rPr lang="en-GB" sz="2200" dirty="0">
                <a:latin typeface="Quattrocento Sans"/>
                <a:ea typeface="Quattrocento Sans"/>
                <a:cs typeface="Quattrocento Sans"/>
                <a:sym typeface="Quattrocento Sans"/>
              </a:rPr>
              <a:t> met die </a:t>
            </a:r>
            <a:r>
              <a:rPr lang="en-GB" sz="2200" dirty="0" err="1">
                <a:latin typeface="Quattrocento Sans"/>
                <a:ea typeface="Quattrocento Sans"/>
                <a:cs typeface="Quattrocento Sans"/>
                <a:sym typeface="Quattrocento Sans"/>
              </a:rPr>
              <a:t>vraag</a:t>
            </a:r>
            <a:r>
              <a:rPr lang="en-GB" sz="2200" dirty="0">
                <a:latin typeface="Quattrocento Sans"/>
                <a:ea typeface="Quattrocento Sans"/>
                <a:cs typeface="Quattrocento Sans"/>
                <a:sym typeface="Quattrocento Sans"/>
              </a:rPr>
              <a:t>. </a:t>
            </a:r>
            <a:endParaRPr lang="en-GB" sz="2200" dirty="0" smtClean="0">
              <a:latin typeface="Quattrocento Sans"/>
              <a:ea typeface="Quattrocento Sans"/>
              <a:cs typeface="Quattrocento Sans"/>
              <a:sym typeface="Quattrocento Sans"/>
            </a:endParaRPr>
          </a:p>
          <a:p>
            <a:pPr marL="342900" lvl="0" indent="-203200" rtl="0">
              <a:lnSpc>
                <a:spcPct val="115000"/>
              </a:lnSpc>
              <a:spcBef>
                <a:spcPts val="0"/>
              </a:spcBef>
              <a:buClr>
                <a:srgbClr val="000000"/>
              </a:buClr>
              <a:buSzPct val="100000"/>
              <a:buNone/>
            </a:pPr>
            <a:endParaRPr lang="en-GB" sz="2200" dirty="0">
              <a:latin typeface="Quattrocento Sans"/>
              <a:ea typeface="Quattrocento Sans"/>
              <a:cs typeface="Quattrocento Sans"/>
              <a:sym typeface="Quattrocento Sans"/>
            </a:endParaRPr>
          </a:p>
          <a:p>
            <a:pPr marL="342900" lvl="0" indent="-203200" rtl="0">
              <a:lnSpc>
                <a:spcPct val="115000"/>
              </a:lnSpc>
              <a:spcBef>
                <a:spcPts val="0"/>
              </a:spcBef>
              <a:buClr>
                <a:srgbClr val="000000"/>
              </a:buClr>
              <a:buSzPct val="100000"/>
              <a:buNone/>
            </a:pPr>
            <a:r>
              <a:rPr lang="en-GB" sz="2200" dirty="0" smtClean="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Wat</a:t>
            </a:r>
            <a:r>
              <a:rPr lang="en-GB" sz="2200" dirty="0" smtClean="0">
                <a:latin typeface="Quattrocento Sans"/>
                <a:ea typeface="Quattrocento Sans"/>
                <a:cs typeface="Quattrocento Sans"/>
                <a:sym typeface="Quattrocento Sans"/>
              </a:rPr>
              <a:t> </a:t>
            </a:r>
            <a:r>
              <a:rPr lang="en-GB" sz="2200" dirty="0">
                <a:latin typeface="Quattrocento Sans"/>
                <a:ea typeface="Quattrocento Sans"/>
                <a:cs typeface="Quattrocento Sans"/>
                <a:sym typeface="Quattrocento Sans"/>
              </a:rPr>
              <a:t>is je </a:t>
            </a:r>
            <a:r>
              <a:rPr lang="en-GB" sz="2200" dirty="0" err="1">
                <a:latin typeface="Quattrocento Sans"/>
                <a:ea typeface="Quattrocento Sans"/>
                <a:cs typeface="Quattrocento Sans"/>
                <a:sym typeface="Quattrocento Sans"/>
              </a:rPr>
              <a:t>antwoord</a:t>
            </a:r>
            <a:r>
              <a:rPr lang="en-GB" sz="2200" dirty="0">
                <a:latin typeface="Quattrocento Sans"/>
                <a:ea typeface="Quattrocento Sans"/>
                <a:cs typeface="Quattrocento Sans"/>
                <a:sym typeface="Quattrocento Sans"/>
              </a:rPr>
              <a:t>?</a:t>
            </a:r>
          </a:p>
          <a:p>
            <a:pPr marL="342900" marR="0" lvl="0" indent="-355600" algn="l" rtl="0">
              <a:spcBef>
                <a:spcPts val="440"/>
              </a:spcBef>
              <a:spcAft>
                <a:spcPts val="0"/>
              </a:spcAft>
              <a:buClr>
                <a:schemeClr val="dk1"/>
              </a:buClr>
              <a:buFont typeface="Quattrocento Sans"/>
              <a:buChar char="•"/>
            </a:pPr>
            <a:endParaRPr lang="nl-NL" sz="2200" dirty="0" smtClean="0">
              <a:latin typeface="Quattrocento Sans"/>
              <a:ea typeface="Quattrocento Sans"/>
              <a:cs typeface="Quattrocento Sans"/>
              <a:sym typeface="Quattrocento Sans"/>
            </a:endParaRPr>
          </a:p>
          <a:p>
            <a:pPr marL="342900" marR="0" lvl="0" indent="-342900" algn="l" rtl="0">
              <a:spcBef>
                <a:spcPts val="440"/>
              </a:spcBef>
              <a:spcAft>
                <a:spcPts val="0"/>
              </a:spcAft>
              <a:buClr>
                <a:schemeClr val="dk1"/>
              </a:buClr>
              <a:buFont typeface="Arial" panose="020B0604020202020204" pitchFamily="34" charset="0"/>
              <a:buChar char="•"/>
            </a:pPr>
            <a:r>
              <a:rPr lang="nl-NL" sz="2200" dirty="0" smtClean="0">
                <a:latin typeface="Quattrocento Sans"/>
                <a:ea typeface="Quattrocento Sans"/>
                <a:cs typeface="Quattrocento Sans"/>
                <a:sym typeface="Quattrocento Sans"/>
              </a:rPr>
              <a:t>Uiteindelijk meestal 30-50% meer nodig</a:t>
            </a:r>
          </a:p>
          <a:p>
            <a:pPr marL="342900" marR="0" lvl="0" indent="-342900" algn="l" rtl="0">
              <a:spcBef>
                <a:spcPts val="440"/>
              </a:spcBef>
              <a:spcAft>
                <a:spcPts val="0"/>
              </a:spcAft>
              <a:buClr>
                <a:schemeClr val="dk1"/>
              </a:buClr>
              <a:buFont typeface="Arial" panose="020B0604020202020204" pitchFamily="34" charset="0"/>
              <a:buChar char="•"/>
            </a:pPr>
            <a:r>
              <a:rPr lang="nl-NL" sz="2200" dirty="0" smtClean="0">
                <a:latin typeface="Quattrocento Sans"/>
                <a:ea typeface="Quattrocento Sans"/>
                <a:cs typeface="Quattrocento Sans"/>
                <a:sym typeface="Quattrocento Sans"/>
              </a:rPr>
              <a:t>NHG adviseert te starten met 25%</a:t>
            </a:r>
          </a:p>
          <a:p>
            <a:pPr marL="342900" marR="0" lvl="0" indent="-342900" algn="l" rtl="0">
              <a:spcBef>
                <a:spcPts val="440"/>
              </a:spcBef>
              <a:spcAft>
                <a:spcPts val="0"/>
              </a:spcAft>
              <a:buClr>
                <a:schemeClr val="dk1"/>
              </a:buClr>
              <a:buFont typeface="Arial" panose="020B0604020202020204" pitchFamily="34" charset="0"/>
              <a:buChar char="•"/>
            </a:pPr>
            <a:r>
              <a:rPr lang="nl-NL" sz="2200" dirty="0" smtClean="0">
                <a:latin typeface="Quattrocento Sans"/>
                <a:ea typeface="Quattrocento Sans"/>
                <a:cs typeface="Quattrocento Sans"/>
                <a:sym typeface="Quattrocento Sans"/>
              </a:rPr>
              <a:t>Bij mw. N is het verstandig om vast 200ugr te gaan slikken</a:t>
            </a:r>
          </a:p>
          <a:p>
            <a:pPr marL="342900" marR="0" lvl="0" indent="-355600" algn="l" rtl="0">
              <a:spcBef>
                <a:spcPts val="440"/>
              </a:spcBef>
              <a:spcAft>
                <a:spcPts val="0"/>
              </a:spcAft>
              <a:buClr>
                <a:schemeClr val="dk1"/>
              </a:buClr>
              <a:buFont typeface="Quattrocento Sans"/>
              <a:buChar char="•"/>
            </a:pPr>
            <a:endParaRPr sz="2200" dirty="0">
              <a:latin typeface="Quattrocento Sans"/>
              <a:ea typeface="Quattrocento Sans"/>
              <a:cs typeface="Quattrocento Sans"/>
              <a:sym typeface="Quattrocento Sans"/>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4">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94">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9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06"/>
        <p:cNvGrpSpPr/>
        <p:nvPr/>
      </p:nvGrpSpPr>
      <p:grpSpPr>
        <a:xfrm>
          <a:off x="0" y="0"/>
          <a:ext cx="0" cy="0"/>
          <a:chOff x="0" y="0"/>
          <a:chExt cx="0" cy="0"/>
        </a:xfrm>
      </p:grpSpPr>
      <p:sp>
        <p:nvSpPr>
          <p:cNvPr id="407" name="Shape 407"/>
          <p:cNvSpPr txBox="1">
            <a:spLocks noGrp="1"/>
          </p:cNvSpPr>
          <p:nvPr>
            <p:ph type="title"/>
          </p:nvPr>
        </p:nvSpPr>
        <p:spPr>
          <a:xfrm>
            <a:off x="739620" y="371689"/>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a:solidFill>
                  <a:schemeClr val="dk2"/>
                </a:solidFill>
                <a:latin typeface="Quattrocento Sans"/>
                <a:ea typeface="Quattrocento Sans"/>
                <a:cs typeface="Quattrocento Sans"/>
                <a:sym typeface="Quattrocento Sans"/>
              </a:rPr>
              <a:t>Casus 5</a:t>
            </a:r>
            <a:endParaRPr lang="nl-NL" sz="2800" b="1" dirty="0">
              <a:solidFill>
                <a:schemeClr val="dk2"/>
              </a:solidFill>
              <a:latin typeface="Quattrocento Sans"/>
              <a:ea typeface="Quattrocento Sans"/>
              <a:cs typeface="Quattrocento Sans"/>
              <a:sym typeface="Quattrocento Sans"/>
            </a:endParaRPr>
          </a:p>
        </p:txBody>
      </p:sp>
      <p:sp>
        <p:nvSpPr>
          <p:cNvPr id="408" name="Shape 408"/>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marL="457200" lvl="0" indent="0" rtl="0">
              <a:lnSpc>
                <a:spcPct val="115000"/>
              </a:lnSpc>
              <a:spcBef>
                <a:spcPts val="0"/>
              </a:spcBef>
              <a:buClr>
                <a:srgbClr val="000000"/>
              </a:buClr>
              <a:buSzPct val="100000"/>
              <a:buFont typeface="Arial"/>
              <a:buNone/>
            </a:pPr>
            <a:r>
              <a:rPr lang="en-GB" sz="2200" dirty="0" err="1" smtClean="0">
                <a:latin typeface="Quattrocento Sans"/>
                <a:ea typeface="Quattrocento Sans"/>
                <a:cs typeface="Quattrocento Sans"/>
                <a:sym typeface="Quattrocento Sans"/>
              </a:rPr>
              <a:t>Wat</a:t>
            </a:r>
            <a:r>
              <a:rPr lang="en-GB" sz="2200" dirty="0" smtClean="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zijn</a:t>
            </a:r>
            <a:r>
              <a:rPr lang="en-GB" sz="2200" dirty="0">
                <a:latin typeface="Quattrocento Sans"/>
                <a:ea typeface="Quattrocento Sans"/>
                <a:cs typeface="Quattrocento Sans"/>
                <a:sym typeface="Quattrocento Sans"/>
              </a:rPr>
              <a:t> de </a:t>
            </a:r>
            <a:r>
              <a:rPr lang="en-GB" sz="2200" dirty="0" err="1">
                <a:latin typeface="Quattrocento Sans"/>
                <a:ea typeface="Quattrocento Sans"/>
                <a:cs typeface="Quattrocento Sans"/>
                <a:sym typeface="Quattrocento Sans"/>
              </a:rPr>
              <a:t>risico’s</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als</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ze</a:t>
            </a:r>
            <a:r>
              <a:rPr lang="en-GB" sz="2200" dirty="0">
                <a:latin typeface="Quattrocento Sans"/>
                <a:ea typeface="Quattrocento Sans"/>
                <a:cs typeface="Quattrocento Sans"/>
                <a:sym typeface="Quattrocento Sans"/>
              </a:rPr>
              <a:t> de </a:t>
            </a:r>
            <a:r>
              <a:rPr lang="en-GB" sz="2200" dirty="0" err="1">
                <a:latin typeface="Quattrocento Sans"/>
                <a:ea typeface="Quattrocento Sans"/>
                <a:cs typeface="Quattrocento Sans"/>
                <a:sym typeface="Quattrocento Sans"/>
              </a:rPr>
              <a:t>thyrax</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dosering</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niet</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zou</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verhogen</a:t>
            </a:r>
            <a:r>
              <a:rPr lang="en-GB" sz="2200" dirty="0">
                <a:latin typeface="Quattrocento Sans"/>
                <a:ea typeface="Quattrocento Sans"/>
                <a:cs typeface="Quattrocento Sans"/>
                <a:sym typeface="Quattrocento Sans"/>
              </a:rPr>
              <a:t>?</a:t>
            </a:r>
          </a:p>
          <a:p>
            <a:pPr marL="342900" lvl="0" indent="-203200" rtl="0">
              <a:lnSpc>
                <a:spcPct val="115000"/>
              </a:lnSpc>
              <a:spcBef>
                <a:spcPts val="0"/>
              </a:spcBef>
              <a:buClr>
                <a:srgbClr val="000000"/>
              </a:buClr>
              <a:buNone/>
            </a:pPr>
            <a:endParaRPr sz="2200" dirty="0">
              <a:latin typeface="Quattrocento Sans"/>
              <a:ea typeface="Quattrocento Sans"/>
              <a:cs typeface="Quattrocento Sans"/>
              <a:sym typeface="Quattrocento Sans"/>
            </a:endParaRPr>
          </a:p>
          <a:p>
            <a:pPr marL="800100" lvl="0" indent="-342900" rtl="0">
              <a:lnSpc>
                <a:spcPct val="115000"/>
              </a:lnSpc>
              <a:spcBef>
                <a:spcPts val="0"/>
              </a:spcBef>
              <a:buClr>
                <a:srgbClr val="000000"/>
              </a:buClr>
              <a:buSzPct val="100000"/>
              <a:buFont typeface="Arial" panose="020B0604020202020204" pitchFamily="34" charset="0"/>
              <a:buChar char="•"/>
            </a:pPr>
            <a:r>
              <a:rPr lang="en-GB" sz="2200" dirty="0" err="1" smtClean="0">
                <a:latin typeface="Quattrocento Sans"/>
                <a:ea typeface="Quattrocento Sans"/>
                <a:cs typeface="Quattrocento Sans"/>
                <a:sym typeface="Quattrocento Sans"/>
              </a:rPr>
              <a:t>Verhoging</a:t>
            </a:r>
            <a:r>
              <a:rPr lang="en-GB" sz="2200" dirty="0" smtClean="0">
                <a:latin typeface="Quattrocento Sans"/>
                <a:ea typeface="Quattrocento Sans"/>
                <a:cs typeface="Quattrocento Sans"/>
                <a:sym typeface="Quattrocento Sans"/>
              </a:rPr>
              <a:t> is </a:t>
            </a:r>
            <a:r>
              <a:rPr lang="en-GB" sz="2200" dirty="0" err="1">
                <a:latin typeface="Quattrocento Sans"/>
                <a:ea typeface="Quattrocento Sans"/>
                <a:cs typeface="Quattrocento Sans"/>
                <a:sym typeface="Quattrocento Sans"/>
              </a:rPr>
              <a:t>noodzakelijk</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voor</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een</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goede</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ontwikkeling</a:t>
            </a:r>
            <a:r>
              <a:rPr lang="en-GB" sz="2200" dirty="0">
                <a:latin typeface="Quattrocento Sans"/>
                <a:ea typeface="Quattrocento Sans"/>
                <a:cs typeface="Quattrocento Sans"/>
                <a:sym typeface="Quattrocento Sans"/>
              </a:rPr>
              <a:t> van het embryo.  </a:t>
            </a:r>
            <a:endParaRPr lang="en-GB" sz="2200" dirty="0" smtClean="0">
              <a:latin typeface="Quattrocento Sans"/>
              <a:ea typeface="Quattrocento Sans"/>
              <a:cs typeface="Quattrocento Sans"/>
              <a:sym typeface="Quattrocento Sans"/>
            </a:endParaRPr>
          </a:p>
          <a:p>
            <a:pPr marL="800100" lvl="0" indent="-342900" rtl="0">
              <a:lnSpc>
                <a:spcPct val="115000"/>
              </a:lnSpc>
              <a:spcBef>
                <a:spcPts val="0"/>
              </a:spcBef>
              <a:buClr>
                <a:srgbClr val="000000"/>
              </a:buClr>
              <a:buSzPct val="100000"/>
              <a:buFont typeface="Arial" panose="020B0604020202020204" pitchFamily="34" charset="0"/>
              <a:buChar char="•"/>
            </a:pPr>
            <a:r>
              <a:rPr lang="en-GB" sz="2200" dirty="0" err="1" smtClean="0">
                <a:latin typeface="Quattrocento Sans"/>
                <a:ea typeface="Quattrocento Sans"/>
                <a:cs typeface="Quattrocento Sans"/>
                <a:sym typeface="Quattrocento Sans"/>
              </a:rPr>
              <a:t>Onderbehandelde</a:t>
            </a:r>
            <a:r>
              <a:rPr lang="en-GB" sz="2200" dirty="0" smtClean="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hypothyreoïdie</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verhoogt</a:t>
            </a:r>
            <a:r>
              <a:rPr lang="en-GB" sz="2200" dirty="0">
                <a:latin typeface="Quattrocento Sans"/>
                <a:ea typeface="Quattrocento Sans"/>
                <a:cs typeface="Quattrocento Sans"/>
                <a:sym typeface="Quattrocento Sans"/>
              </a:rPr>
              <a:t> het </a:t>
            </a:r>
            <a:r>
              <a:rPr lang="en-GB" sz="2200" dirty="0" err="1">
                <a:latin typeface="Quattrocento Sans"/>
                <a:ea typeface="Quattrocento Sans"/>
                <a:cs typeface="Quattrocento Sans"/>
                <a:sym typeface="Quattrocento Sans"/>
              </a:rPr>
              <a:t>risico</a:t>
            </a:r>
            <a:r>
              <a:rPr lang="en-GB" sz="2200" dirty="0">
                <a:latin typeface="Quattrocento Sans"/>
                <a:ea typeface="Quattrocento Sans"/>
                <a:cs typeface="Quattrocento Sans"/>
                <a:sym typeface="Quattrocento Sans"/>
              </a:rPr>
              <a:t> op </a:t>
            </a:r>
            <a:r>
              <a:rPr lang="en-GB" sz="2200" dirty="0" err="1">
                <a:latin typeface="Quattrocento Sans"/>
                <a:ea typeface="Quattrocento Sans"/>
                <a:cs typeface="Quattrocento Sans"/>
                <a:sym typeface="Quattrocento Sans"/>
              </a:rPr>
              <a:t>zwangerschapscomplicaties</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zoals</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miskraam</a:t>
            </a:r>
            <a:r>
              <a:rPr lang="en-GB" sz="2200" dirty="0">
                <a:latin typeface="Quattrocento Sans"/>
                <a:ea typeface="Quattrocento Sans"/>
                <a:cs typeface="Quattrocento Sans"/>
                <a:sym typeface="Quattrocento Sans"/>
              </a:rPr>
              <a:t>,  HT, pre-</a:t>
            </a:r>
            <a:r>
              <a:rPr lang="en-GB" sz="2200" dirty="0" err="1">
                <a:latin typeface="Quattrocento Sans"/>
                <a:ea typeface="Quattrocento Sans"/>
                <a:cs typeface="Quattrocento Sans"/>
                <a:sym typeface="Quattrocento Sans"/>
              </a:rPr>
              <a:t>eclampsie</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anemie</a:t>
            </a:r>
            <a:r>
              <a:rPr lang="en-GB" sz="2200" dirty="0">
                <a:latin typeface="Quattrocento Sans"/>
                <a:ea typeface="Quattrocento Sans"/>
                <a:cs typeface="Quattrocento Sans"/>
                <a:sym typeface="Quattrocento Sans"/>
              </a:rPr>
              <a:t> en </a:t>
            </a:r>
            <a:r>
              <a:rPr lang="en-GB" sz="2200" dirty="0" err="1">
                <a:latin typeface="Quattrocento Sans"/>
                <a:ea typeface="Quattrocento Sans"/>
                <a:cs typeface="Quattrocento Sans"/>
                <a:sym typeface="Quattrocento Sans"/>
              </a:rPr>
              <a:t>bloedverlies</a:t>
            </a:r>
            <a:r>
              <a:rPr lang="en-GB" sz="2200" dirty="0">
                <a:latin typeface="Quattrocento Sans"/>
                <a:ea typeface="Quattrocento Sans"/>
                <a:cs typeface="Quattrocento Sans"/>
                <a:sym typeface="Quattrocento Sans"/>
              </a:rPr>
              <a:t> </a:t>
            </a:r>
            <a:r>
              <a:rPr lang="en-GB" sz="2200" dirty="0" smtClean="0">
                <a:latin typeface="Quattrocento Sans"/>
                <a:ea typeface="Quattrocento Sans"/>
                <a:cs typeface="Quattrocento Sans"/>
                <a:sym typeface="Quattrocento Sans"/>
              </a:rPr>
              <a:t>post- </a:t>
            </a:r>
            <a:r>
              <a:rPr lang="en-GB" sz="2200" dirty="0">
                <a:latin typeface="Quattrocento Sans"/>
                <a:ea typeface="Quattrocento Sans"/>
                <a:cs typeface="Quattrocento Sans"/>
                <a:sym typeface="Quattrocento Sans"/>
              </a:rPr>
              <a:t>partum en </a:t>
            </a:r>
            <a:r>
              <a:rPr lang="en-GB" sz="2200" dirty="0" err="1">
                <a:latin typeface="Quattrocento Sans"/>
                <a:ea typeface="Quattrocento Sans"/>
                <a:cs typeface="Quattrocento Sans"/>
                <a:sym typeface="Quattrocento Sans"/>
              </a:rPr>
              <a:t>geeft</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een</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verminderde</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cognitieve</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ontwikkeling</a:t>
            </a:r>
            <a:r>
              <a:rPr lang="en-GB" sz="2200" dirty="0">
                <a:latin typeface="Quattrocento Sans"/>
                <a:ea typeface="Quattrocento Sans"/>
                <a:cs typeface="Quattrocento Sans"/>
                <a:sym typeface="Quattrocento Sans"/>
              </a:rPr>
              <a:t> van de foetus. </a:t>
            </a:r>
          </a:p>
          <a:p>
            <a:pPr marL="342900" lvl="0" indent="-203200" rtl="0">
              <a:lnSpc>
                <a:spcPct val="115000"/>
              </a:lnSpc>
              <a:spcBef>
                <a:spcPts val="0"/>
              </a:spcBef>
              <a:buClr>
                <a:srgbClr val="000000"/>
              </a:buClr>
              <a:buNone/>
            </a:pPr>
            <a:endParaRPr sz="1100" dirty="0">
              <a:latin typeface="Quattrocento Sans"/>
              <a:ea typeface="Quattrocento Sans"/>
              <a:cs typeface="Quattrocento Sans"/>
              <a:sym typeface="Quattrocento Sans"/>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8">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13"/>
        <p:cNvGrpSpPr/>
        <p:nvPr/>
      </p:nvGrpSpPr>
      <p:grpSpPr>
        <a:xfrm>
          <a:off x="0" y="0"/>
          <a:ext cx="0" cy="0"/>
          <a:chOff x="0" y="0"/>
          <a:chExt cx="0" cy="0"/>
        </a:xfrm>
      </p:grpSpPr>
      <p:sp>
        <p:nvSpPr>
          <p:cNvPr id="414" name="Shape 414"/>
          <p:cNvSpPr txBox="1">
            <a:spLocks noGrp="1"/>
          </p:cNvSpPr>
          <p:nvPr>
            <p:ph type="title"/>
          </p:nvPr>
        </p:nvSpPr>
        <p:spPr>
          <a:xfrm>
            <a:off x="739620" y="371689"/>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a:solidFill>
                  <a:schemeClr val="dk2"/>
                </a:solidFill>
                <a:latin typeface="Quattrocento Sans"/>
                <a:ea typeface="Quattrocento Sans"/>
                <a:cs typeface="Quattrocento Sans"/>
                <a:sym typeface="Quattrocento Sans"/>
              </a:rPr>
              <a:t>Casus 5</a:t>
            </a:r>
            <a:endParaRPr lang="nl-NL" sz="2800" b="1" dirty="0">
              <a:solidFill>
                <a:schemeClr val="dk2"/>
              </a:solidFill>
              <a:latin typeface="Quattrocento Sans"/>
              <a:ea typeface="Quattrocento Sans"/>
              <a:cs typeface="Quattrocento Sans"/>
              <a:sym typeface="Quattrocento Sans"/>
            </a:endParaRPr>
          </a:p>
        </p:txBody>
      </p:sp>
      <p:sp>
        <p:nvSpPr>
          <p:cNvPr id="415" name="Shape 415"/>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marL="457200" lvl="0" indent="0" rtl="0">
              <a:lnSpc>
                <a:spcPct val="115000"/>
              </a:lnSpc>
              <a:spcBef>
                <a:spcPts val="0"/>
              </a:spcBef>
              <a:buClr>
                <a:srgbClr val="000000"/>
              </a:buClr>
              <a:buSzPct val="100000"/>
              <a:buFont typeface="Arial"/>
              <a:buNone/>
            </a:pPr>
            <a:r>
              <a:rPr lang="en-GB" sz="2200" dirty="0" err="1">
                <a:latin typeface="Quattrocento Sans"/>
                <a:ea typeface="Quattrocento Sans"/>
                <a:cs typeface="Quattrocento Sans"/>
                <a:sym typeface="Quattrocento Sans"/>
              </a:rPr>
              <a:t>Wat</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moet</a:t>
            </a:r>
            <a:r>
              <a:rPr lang="en-GB" sz="2200" dirty="0">
                <a:latin typeface="Quattrocento Sans"/>
                <a:ea typeface="Quattrocento Sans"/>
                <a:cs typeface="Quattrocento Sans"/>
                <a:sym typeface="Quattrocento Sans"/>
              </a:rPr>
              <a:t> mw. nog </a:t>
            </a:r>
            <a:r>
              <a:rPr lang="en-GB" sz="2200" dirty="0" err="1">
                <a:latin typeface="Quattrocento Sans"/>
                <a:ea typeface="Quattrocento Sans"/>
                <a:cs typeface="Quattrocento Sans"/>
                <a:sym typeface="Quattrocento Sans"/>
              </a:rPr>
              <a:t>meer</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laten</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prikken</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behalve</a:t>
            </a:r>
            <a:r>
              <a:rPr lang="en-GB" sz="2200" dirty="0">
                <a:latin typeface="Quattrocento Sans"/>
                <a:ea typeface="Quattrocento Sans"/>
                <a:cs typeface="Quattrocento Sans"/>
                <a:sym typeface="Quattrocento Sans"/>
              </a:rPr>
              <a:t> de TSH en FT4?</a:t>
            </a:r>
          </a:p>
          <a:p>
            <a:pPr marL="457200" lvl="0" indent="0" rtl="0">
              <a:lnSpc>
                <a:spcPct val="115000"/>
              </a:lnSpc>
              <a:spcBef>
                <a:spcPts val="0"/>
              </a:spcBef>
              <a:buClr>
                <a:srgbClr val="000000"/>
              </a:buClr>
              <a:buFont typeface="Arial"/>
              <a:buNone/>
            </a:pPr>
            <a:endParaRPr sz="2200" dirty="0">
              <a:latin typeface="Quattrocento Sans"/>
              <a:ea typeface="Quattrocento Sans"/>
              <a:cs typeface="Quattrocento Sans"/>
              <a:sym typeface="Quattrocento Sans"/>
            </a:endParaRPr>
          </a:p>
          <a:p>
            <a:pPr marL="800100" lvl="0" indent="-342900" rtl="0">
              <a:lnSpc>
                <a:spcPct val="115000"/>
              </a:lnSpc>
              <a:spcBef>
                <a:spcPts val="0"/>
              </a:spcBef>
              <a:buClr>
                <a:srgbClr val="000000"/>
              </a:buClr>
              <a:buSzPct val="100000"/>
              <a:buFont typeface="Arial" panose="020B0604020202020204" pitchFamily="34" charset="0"/>
              <a:buChar char="•"/>
            </a:pPr>
            <a:r>
              <a:rPr lang="en-GB" sz="2200" dirty="0">
                <a:latin typeface="Quattrocento Sans"/>
                <a:ea typeface="Quattrocento Sans"/>
                <a:cs typeface="Quattrocento Sans"/>
                <a:sym typeface="Quattrocento Sans"/>
              </a:rPr>
              <a:t>De TSH-R-</a:t>
            </a:r>
            <a:r>
              <a:rPr lang="en-GB" sz="2200" dirty="0" err="1">
                <a:latin typeface="Quattrocento Sans"/>
                <a:ea typeface="Quattrocento Sans"/>
                <a:cs typeface="Quattrocento Sans"/>
                <a:sym typeface="Quattrocento Sans"/>
              </a:rPr>
              <a:t>antistoffen</a:t>
            </a:r>
            <a:r>
              <a:rPr lang="en-GB" sz="2200" dirty="0" smtClean="0">
                <a:latin typeface="Quattrocento Sans"/>
                <a:ea typeface="Quattrocento Sans"/>
                <a:cs typeface="Quattrocento Sans"/>
                <a:sym typeface="Quattrocento Sans"/>
              </a:rPr>
              <a:t>. </a:t>
            </a:r>
          </a:p>
          <a:p>
            <a:pPr marL="800100" lvl="0" indent="-342900" rtl="0">
              <a:lnSpc>
                <a:spcPct val="115000"/>
              </a:lnSpc>
              <a:spcBef>
                <a:spcPts val="0"/>
              </a:spcBef>
              <a:buClr>
                <a:srgbClr val="000000"/>
              </a:buClr>
              <a:buSzPct val="100000"/>
              <a:buFont typeface="Arial" panose="020B0604020202020204" pitchFamily="34" charset="0"/>
              <a:buChar char="•"/>
            </a:pPr>
            <a:r>
              <a:rPr lang="en-GB" sz="2200" dirty="0" err="1" smtClean="0">
                <a:latin typeface="Quattrocento Sans"/>
                <a:ea typeface="Quattrocento Sans"/>
                <a:cs typeface="Quattrocento Sans"/>
                <a:sym typeface="Quattrocento Sans"/>
              </a:rPr>
              <a:t>Indien</a:t>
            </a:r>
            <a:r>
              <a:rPr lang="en-GB" sz="2200" dirty="0" smtClean="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aanwezig</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moet</a:t>
            </a:r>
            <a:r>
              <a:rPr lang="en-GB" sz="2200" dirty="0">
                <a:latin typeface="Quattrocento Sans"/>
                <a:ea typeface="Quattrocento Sans"/>
                <a:cs typeface="Quattrocento Sans"/>
                <a:sym typeface="Quattrocento Sans"/>
              </a:rPr>
              <a:t> </a:t>
            </a:r>
            <a:r>
              <a:rPr lang="en-GB" sz="2200" dirty="0" smtClean="0">
                <a:latin typeface="Quattrocento Sans"/>
                <a:ea typeface="Quattrocento Sans"/>
                <a:cs typeface="Quattrocento Sans"/>
                <a:sym typeface="Quattrocento Sans"/>
              </a:rPr>
              <a:t>mw. </a:t>
            </a:r>
            <a:r>
              <a:rPr lang="en-GB" sz="2200" dirty="0" err="1">
                <a:latin typeface="Quattrocento Sans"/>
                <a:ea typeface="Quattrocento Sans"/>
                <a:cs typeface="Quattrocento Sans"/>
                <a:sym typeface="Quattrocento Sans"/>
              </a:rPr>
              <a:t>verwezen</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worden</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naar</a:t>
            </a:r>
            <a:r>
              <a:rPr lang="en-GB" sz="2200" dirty="0">
                <a:latin typeface="Quattrocento Sans"/>
                <a:ea typeface="Quattrocento Sans"/>
                <a:cs typeface="Quattrocento Sans"/>
                <a:sym typeface="Quattrocento Sans"/>
              </a:rPr>
              <a:t> de internist. </a:t>
            </a:r>
            <a:endParaRPr sz="2200" dirty="0">
              <a:latin typeface="Quattrocento Sans"/>
              <a:ea typeface="Quattrocento Sans"/>
              <a:cs typeface="Quattrocento Sans"/>
              <a:sym typeface="Quattrocento Sans"/>
            </a:endParaRPr>
          </a:p>
          <a:p>
            <a:pPr marL="342900" lvl="0" indent="-203200" rtl="0">
              <a:lnSpc>
                <a:spcPct val="115000"/>
              </a:lnSpc>
              <a:spcBef>
                <a:spcPts val="0"/>
              </a:spcBef>
              <a:buClr>
                <a:srgbClr val="000000"/>
              </a:buClr>
              <a:buNone/>
            </a:pPr>
            <a:endParaRPr sz="1100" dirty="0">
              <a:latin typeface="Quattrocento Sans"/>
              <a:ea typeface="Quattrocento Sans"/>
              <a:cs typeface="Quattrocento Sans"/>
              <a:sym typeface="Quattrocento Sans"/>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20"/>
        <p:cNvGrpSpPr/>
        <p:nvPr/>
      </p:nvGrpSpPr>
      <p:grpSpPr>
        <a:xfrm>
          <a:off x="0" y="0"/>
          <a:ext cx="0" cy="0"/>
          <a:chOff x="0" y="0"/>
          <a:chExt cx="0" cy="0"/>
        </a:xfrm>
      </p:grpSpPr>
      <p:sp>
        <p:nvSpPr>
          <p:cNvPr id="421" name="Shape 421"/>
          <p:cNvSpPr txBox="1">
            <a:spLocks noGrp="1"/>
          </p:cNvSpPr>
          <p:nvPr>
            <p:ph type="title"/>
          </p:nvPr>
        </p:nvSpPr>
        <p:spPr>
          <a:xfrm>
            <a:off x="739620" y="371689"/>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a:solidFill>
                  <a:schemeClr val="dk2"/>
                </a:solidFill>
                <a:latin typeface="Quattrocento Sans"/>
                <a:ea typeface="Quattrocento Sans"/>
                <a:cs typeface="Quattrocento Sans"/>
                <a:sym typeface="Quattrocento Sans"/>
              </a:rPr>
              <a:t>Casus 5</a:t>
            </a:r>
            <a:endParaRPr lang="nl-NL" sz="2800" b="1" dirty="0">
              <a:solidFill>
                <a:schemeClr val="dk2"/>
              </a:solidFill>
              <a:latin typeface="Quattrocento Sans"/>
              <a:ea typeface="Quattrocento Sans"/>
              <a:cs typeface="Quattrocento Sans"/>
              <a:sym typeface="Quattrocento Sans"/>
            </a:endParaRPr>
          </a:p>
        </p:txBody>
      </p:sp>
      <p:sp>
        <p:nvSpPr>
          <p:cNvPr id="422" name="Shape 422"/>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marL="457200" lvl="0" indent="0" rtl="0">
              <a:lnSpc>
                <a:spcPct val="115000"/>
              </a:lnSpc>
              <a:spcBef>
                <a:spcPts val="0"/>
              </a:spcBef>
              <a:buClr>
                <a:srgbClr val="000000"/>
              </a:buClr>
              <a:buSzPct val="100000"/>
              <a:buFont typeface="Arial"/>
              <a:buNone/>
            </a:pPr>
            <a:r>
              <a:rPr lang="en-GB" sz="2200" dirty="0">
                <a:latin typeface="Quattrocento Sans"/>
                <a:ea typeface="Quattrocento Sans"/>
                <a:cs typeface="Quattrocento Sans"/>
                <a:sym typeface="Quattrocento Sans"/>
              </a:rPr>
              <a:t>Hoe </a:t>
            </a:r>
            <a:r>
              <a:rPr lang="en-GB" sz="2200" dirty="0" err="1">
                <a:latin typeface="Quattrocento Sans"/>
                <a:ea typeface="Quattrocento Sans"/>
                <a:cs typeface="Quattrocento Sans"/>
                <a:sym typeface="Quattrocento Sans"/>
              </a:rPr>
              <a:t>verloopt</a:t>
            </a:r>
            <a:r>
              <a:rPr lang="en-GB" sz="2200" dirty="0">
                <a:latin typeface="Quattrocento Sans"/>
                <a:ea typeface="Quattrocento Sans"/>
                <a:cs typeface="Quattrocento Sans"/>
                <a:sym typeface="Quattrocento Sans"/>
              </a:rPr>
              <a:t> de </a:t>
            </a:r>
            <a:r>
              <a:rPr lang="en-GB" sz="2200" dirty="0" err="1">
                <a:latin typeface="Quattrocento Sans"/>
                <a:ea typeface="Quattrocento Sans"/>
                <a:cs typeface="Quattrocento Sans"/>
                <a:sym typeface="Quattrocento Sans"/>
              </a:rPr>
              <a:t>begeleiding</a:t>
            </a:r>
            <a:r>
              <a:rPr lang="en-GB" sz="2200" dirty="0">
                <a:latin typeface="Quattrocento Sans"/>
                <a:ea typeface="Quattrocento Sans"/>
                <a:cs typeface="Quattrocento Sans"/>
                <a:sym typeface="Quattrocento Sans"/>
              </a:rPr>
              <a:t> van de </a:t>
            </a:r>
            <a:r>
              <a:rPr lang="en-GB" sz="2200" dirty="0" err="1">
                <a:latin typeface="Quattrocento Sans"/>
                <a:ea typeface="Quattrocento Sans"/>
                <a:cs typeface="Quattrocento Sans"/>
                <a:sym typeface="Quattrocento Sans"/>
              </a:rPr>
              <a:t>hypothyreoïdie</a:t>
            </a:r>
            <a:r>
              <a:rPr lang="en-GB" sz="2200" dirty="0">
                <a:latin typeface="Quattrocento Sans"/>
                <a:ea typeface="Quattrocento Sans"/>
                <a:cs typeface="Quattrocento Sans"/>
                <a:sym typeface="Quattrocento Sans"/>
              </a:rPr>
              <a:t> in de </a:t>
            </a:r>
            <a:r>
              <a:rPr lang="en-GB" sz="2200" dirty="0" err="1">
                <a:latin typeface="Quattrocento Sans"/>
                <a:ea typeface="Quattrocento Sans"/>
                <a:cs typeface="Quattrocento Sans"/>
                <a:sym typeface="Quattrocento Sans"/>
              </a:rPr>
              <a:t>zwangerschap</a:t>
            </a:r>
            <a:r>
              <a:rPr lang="en-GB" sz="2200" dirty="0">
                <a:latin typeface="Quattrocento Sans"/>
                <a:ea typeface="Quattrocento Sans"/>
                <a:cs typeface="Quattrocento Sans"/>
                <a:sym typeface="Quattrocento Sans"/>
              </a:rPr>
              <a:t>?</a:t>
            </a:r>
          </a:p>
          <a:p>
            <a:pPr marL="457200" lvl="0" indent="0" rtl="0">
              <a:lnSpc>
                <a:spcPct val="115000"/>
              </a:lnSpc>
              <a:spcBef>
                <a:spcPts val="0"/>
              </a:spcBef>
              <a:buClr>
                <a:srgbClr val="000000"/>
              </a:buClr>
              <a:buFont typeface="Arial"/>
              <a:buNone/>
            </a:pPr>
            <a:endParaRPr sz="2200" dirty="0">
              <a:latin typeface="Quattrocento Sans"/>
              <a:ea typeface="Quattrocento Sans"/>
              <a:cs typeface="Quattrocento Sans"/>
              <a:sym typeface="Quattrocento Sans"/>
            </a:endParaRPr>
          </a:p>
          <a:p>
            <a:pPr marL="800100" lvl="0" indent="-342900" rtl="0">
              <a:lnSpc>
                <a:spcPct val="115000"/>
              </a:lnSpc>
              <a:spcBef>
                <a:spcPts val="0"/>
              </a:spcBef>
              <a:buClr>
                <a:srgbClr val="000000"/>
              </a:buClr>
              <a:buSzPct val="100000"/>
              <a:buFont typeface="Arial" panose="020B0604020202020204" pitchFamily="34" charset="0"/>
              <a:buChar char="•"/>
            </a:pPr>
            <a:r>
              <a:rPr lang="en-GB" sz="2200" dirty="0" err="1">
                <a:latin typeface="Quattrocento Sans"/>
                <a:ea typeface="Quattrocento Sans"/>
                <a:cs typeface="Quattrocento Sans"/>
                <a:sym typeface="Quattrocento Sans"/>
              </a:rPr>
              <a:t>Elke</a:t>
            </a:r>
            <a:r>
              <a:rPr lang="en-GB" sz="2200" dirty="0">
                <a:latin typeface="Quattrocento Sans"/>
                <a:ea typeface="Quattrocento Sans"/>
                <a:cs typeface="Quattrocento Sans"/>
                <a:sym typeface="Quattrocento Sans"/>
              </a:rPr>
              <a:t> 4 </a:t>
            </a:r>
            <a:r>
              <a:rPr lang="en-GB" sz="2200" dirty="0" err="1">
                <a:latin typeface="Quattrocento Sans"/>
                <a:ea typeface="Quattrocento Sans"/>
                <a:cs typeface="Quattrocento Sans"/>
                <a:sym typeface="Quattrocento Sans"/>
              </a:rPr>
              <a:t>weken</a:t>
            </a:r>
            <a:r>
              <a:rPr lang="en-GB" sz="2200" dirty="0">
                <a:latin typeface="Quattrocento Sans"/>
                <a:ea typeface="Quattrocento Sans"/>
                <a:cs typeface="Quattrocento Sans"/>
                <a:sym typeface="Quattrocento Sans"/>
              </a:rPr>
              <a:t> </a:t>
            </a:r>
            <a:r>
              <a:rPr lang="en-GB" sz="2200" dirty="0" smtClean="0">
                <a:latin typeface="Quattrocento Sans"/>
                <a:ea typeface="Quattrocento Sans"/>
                <a:cs typeface="Quattrocento Sans"/>
                <a:sym typeface="Quattrocento Sans"/>
              </a:rPr>
              <a:t>co TSH </a:t>
            </a:r>
            <a:r>
              <a:rPr lang="en-GB" sz="2200" dirty="0">
                <a:latin typeface="Quattrocento Sans"/>
                <a:ea typeface="Quattrocento Sans"/>
                <a:cs typeface="Quattrocento Sans"/>
                <a:sym typeface="Quattrocento Sans"/>
              </a:rPr>
              <a:t>en T4 </a:t>
            </a:r>
            <a:endParaRPr lang="en-GB" sz="2200" dirty="0" smtClean="0">
              <a:latin typeface="Quattrocento Sans"/>
              <a:ea typeface="Quattrocento Sans"/>
              <a:cs typeface="Quattrocento Sans"/>
              <a:sym typeface="Quattrocento Sans"/>
            </a:endParaRPr>
          </a:p>
          <a:p>
            <a:pPr marL="800100" lvl="0" indent="-342900" rtl="0">
              <a:lnSpc>
                <a:spcPct val="115000"/>
              </a:lnSpc>
              <a:spcBef>
                <a:spcPts val="0"/>
              </a:spcBef>
              <a:buClr>
                <a:srgbClr val="000000"/>
              </a:buClr>
              <a:buSzPct val="100000"/>
              <a:buFont typeface="Arial" panose="020B0604020202020204" pitchFamily="34" charset="0"/>
              <a:buChar char="•"/>
            </a:pPr>
            <a:r>
              <a:rPr lang="en-GB" sz="2200" dirty="0" err="1" smtClean="0">
                <a:latin typeface="Quattrocento Sans"/>
                <a:ea typeface="Quattrocento Sans"/>
                <a:cs typeface="Quattrocento Sans"/>
                <a:sym typeface="Quattrocento Sans"/>
              </a:rPr>
              <a:t>Streefwaarde</a:t>
            </a:r>
            <a:r>
              <a:rPr lang="en-GB" sz="2200" dirty="0" smtClean="0">
                <a:latin typeface="Quattrocento Sans"/>
                <a:ea typeface="Quattrocento Sans"/>
                <a:cs typeface="Quattrocento Sans"/>
                <a:sym typeface="Quattrocento Sans"/>
              </a:rPr>
              <a:t> </a:t>
            </a:r>
            <a:r>
              <a:rPr lang="en-GB" sz="2200" dirty="0">
                <a:latin typeface="Quattrocento Sans"/>
                <a:ea typeface="Quattrocento Sans"/>
                <a:cs typeface="Quattrocento Sans"/>
                <a:sym typeface="Quattrocento Sans"/>
              </a:rPr>
              <a:t>van TSH is </a:t>
            </a:r>
            <a:r>
              <a:rPr lang="en-GB" sz="2200" dirty="0" err="1">
                <a:latin typeface="Quattrocento Sans"/>
                <a:ea typeface="Quattrocento Sans"/>
                <a:cs typeface="Quattrocento Sans"/>
                <a:sym typeface="Quattrocento Sans"/>
              </a:rPr>
              <a:t>tussen</a:t>
            </a:r>
            <a:r>
              <a:rPr lang="en-GB" sz="2200" dirty="0">
                <a:latin typeface="Quattrocento Sans"/>
                <a:ea typeface="Quattrocento Sans"/>
                <a:cs typeface="Quattrocento Sans"/>
                <a:sym typeface="Quattrocento Sans"/>
              </a:rPr>
              <a:t> de 1 en 2 en </a:t>
            </a:r>
            <a:r>
              <a:rPr lang="en-GB" sz="2200" dirty="0" err="1">
                <a:latin typeface="Quattrocento Sans"/>
                <a:ea typeface="Quattrocento Sans"/>
                <a:cs typeface="Quattrocento Sans"/>
                <a:sym typeface="Quattrocento Sans"/>
              </a:rPr>
              <a:t>vaker</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wat</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dichter</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bij</a:t>
            </a:r>
            <a:r>
              <a:rPr lang="en-GB" sz="2200" dirty="0">
                <a:latin typeface="Quattrocento Sans"/>
                <a:ea typeface="Quattrocento Sans"/>
                <a:cs typeface="Quattrocento Sans"/>
                <a:sym typeface="Quattrocento Sans"/>
              </a:rPr>
              <a:t> 1. </a:t>
            </a:r>
            <a:r>
              <a:rPr lang="en-GB" sz="2200" dirty="0" smtClean="0">
                <a:latin typeface="Quattrocento Sans"/>
                <a:ea typeface="Quattrocento Sans"/>
                <a:cs typeface="Quattrocento Sans"/>
                <a:sym typeface="Quattrocento Sans"/>
              </a:rPr>
              <a:t>(</a:t>
            </a:r>
            <a:r>
              <a:rPr lang="en-GB" sz="2200" dirty="0" err="1" smtClean="0">
                <a:latin typeface="Quattrocento Sans"/>
                <a:ea typeface="Quattrocento Sans"/>
                <a:cs typeface="Quattrocento Sans"/>
                <a:sym typeface="Quattrocento Sans"/>
              </a:rPr>
              <a:t>iets</a:t>
            </a:r>
            <a:r>
              <a:rPr lang="en-GB" sz="2200" dirty="0" smtClean="0">
                <a:latin typeface="Quattrocento Sans"/>
                <a:ea typeface="Quattrocento Sans"/>
                <a:cs typeface="Quattrocento Sans"/>
                <a:sym typeface="Quattrocento Sans"/>
              </a:rPr>
              <a:t> lager </a:t>
            </a:r>
            <a:r>
              <a:rPr lang="en-GB" sz="2200" dirty="0" err="1" smtClean="0">
                <a:latin typeface="Quattrocento Sans"/>
                <a:ea typeface="Quattrocento Sans"/>
                <a:cs typeface="Quattrocento Sans"/>
                <a:sym typeface="Quattrocento Sans"/>
              </a:rPr>
              <a:t>dan</a:t>
            </a:r>
            <a:r>
              <a:rPr lang="en-GB" sz="2200" dirty="0" smtClean="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niet-zwangeren</a:t>
            </a:r>
            <a:r>
              <a:rPr lang="en-GB" sz="2200" dirty="0" smtClean="0">
                <a:latin typeface="Quattrocento Sans"/>
                <a:ea typeface="Quattrocento Sans"/>
                <a:cs typeface="Quattrocento Sans"/>
                <a:sym typeface="Quattrocento Sans"/>
              </a:rPr>
              <a:t>)</a:t>
            </a:r>
          </a:p>
          <a:p>
            <a:pPr marL="800100" lvl="0" indent="-342900" rtl="0">
              <a:lnSpc>
                <a:spcPct val="115000"/>
              </a:lnSpc>
              <a:spcBef>
                <a:spcPts val="0"/>
              </a:spcBef>
              <a:buClr>
                <a:srgbClr val="000000"/>
              </a:buClr>
              <a:buSzPct val="100000"/>
              <a:buFont typeface="Arial" panose="020B0604020202020204" pitchFamily="34" charset="0"/>
              <a:buChar char="•"/>
            </a:pPr>
            <a:endParaRPr lang="en-GB" sz="2200" dirty="0" smtClean="0">
              <a:latin typeface="Quattrocento Sans"/>
              <a:ea typeface="Quattrocento Sans"/>
              <a:cs typeface="Quattrocento Sans"/>
              <a:sym typeface="Quattrocento Sans"/>
            </a:endParaRPr>
          </a:p>
          <a:p>
            <a:pPr marL="800100" lvl="0" indent="-342900" rtl="0">
              <a:lnSpc>
                <a:spcPct val="115000"/>
              </a:lnSpc>
              <a:spcBef>
                <a:spcPts val="0"/>
              </a:spcBef>
              <a:buClr>
                <a:srgbClr val="000000"/>
              </a:buClr>
              <a:buSzPct val="100000"/>
              <a:buFont typeface="Arial" panose="020B0604020202020204" pitchFamily="34" charset="0"/>
              <a:buChar char="•"/>
            </a:pPr>
            <a:endParaRPr lang="en-GB" sz="2200" dirty="0">
              <a:latin typeface="Quattrocento Sans"/>
              <a:ea typeface="Quattrocento Sans"/>
              <a:cs typeface="Quattrocento Sans"/>
              <a:sym typeface="Quattrocento Sans"/>
            </a:endParaRPr>
          </a:p>
          <a:p>
            <a:pPr marL="342900" lvl="0" indent="-203200" rtl="0">
              <a:lnSpc>
                <a:spcPct val="115000"/>
              </a:lnSpc>
              <a:spcBef>
                <a:spcPts val="0"/>
              </a:spcBef>
              <a:buClr>
                <a:srgbClr val="000000"/>
              </a:buClr>
              <a:buNone/>
            </a:pPr>
            <a:endParaRPr sz="1100" dirty="0">
              <a:latin typeface="Quattrocento Sans"/>
              <a:ea typeface="Quattrocento Sans"/>
              <a:cs typeface="Quattrocento Sans"/>
              <a:sym typeface="Quattrocento Sans"/>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2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2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427"/>
        <p:cNvGrpSpPr/>
        <p:nvPr/>
      </p:nvGrpSpPr>
      <p:grpSpPr>
        <a:xfrm>
          <a:off x="0" y="0"/>
          <a:ext cx="0" cy="0"/>
          <a:chOff x="0" y="0"/>
          <a:chExt cx="0" cy="0"/>
        </a:xfrm>
      </p:grpSpPr>
      <p:sp>
        <p:nvSpPr>
          <p:cNvPr id="428" name="Shape 428"/>
          <p:cNvSpPr txBox="1">
            <a:spLocks noGrp="1"/>
          </p:cNvSpPr>
          <p:nvPr>
            <p:ph type="title"/>
          </p:nvPr>
        </p:nvSpPr>
        <p:spPr>
          <a:xfrm>
            <a:off x="739620" y="371689"/>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a:solidFill>
                  <a:schemeClr val="dk2"/>
                </a:solidFill>
                <a:latin typeface="Quattrocento Sans"/>
                <a:ea typeface="Quattrocento Sans"/>
                <a:cs typeface="Quattrocento Sans"/>
                <a:sym typeface="Quattrocento Sans"/>
              </a:rPr>
              <a:t>Casus 5</a:t>
            </a:r>
            <a:endParaRPr lang="nl-NL" sz="2800" b="1" dirty="0">
              <a:solidFill>
                <a:schemeClr val="dk2"/>
              </a:solidFill>
              <a:latin typeface="Quattrocento Sans"/>
              <a:ea typeface="Quattrocento Sans"/>
              <a:cs typeface="Quattrocento Sans"/>
              <a:sym typeface="Quattrocento Sans"/>
            </a:endParaRPr>
          </a:p>
        </p:txBody>
      </p:sp>
      <p:sp>
        <p:nvSpPr>
          <p:cNvPr id="429" name="Shape 429"/>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marL="457200" lvl="0" indent="0" rtl="0">
              <a:lnSpc>
                <a:spcPct val="115000"/>
              </a:lnSpc>
              <a:spcBef>
                <a:spcPts val="0"/>
              </a:spcBef>
              <a:buClr>
                <a:srgbClr val="000000"/>
              </a:buClr>
              <a:buSzPct val="100000"/>
              <a:buFont typeface="Arial"/>
              <a:buNone/>
            </a:pPr>
            <a:r>
              <a:rPr lang="en-GB" sz="2200" dirty="0" err="1" smtClean="0">
                <a:latin typeface="Quattrocento Sans"/>
                <a:ea typeface="Quattrocento Sans"/>
                <a:cs typeface="Quattrocento Sans"/>
                <a:sym typeface="Quattrocento Sans"/>
              </a:rPr>
              <a:t>Wat</a:t>
            </a:r>
            <a:r>
              <a:rPr lang="en-GB" sz="2200" dirty="0" smtClean="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vertel</a:t>
            </a:r>
            <a:r>
              <a:rPr lang="en-GB" sz="2200" dirty="0">
                <a:latin typeface="Quattrocento Sans"/>
                <a:ea typeface="Quattrocento Sans"/>
                <a:cs typeface="Quattrocento Sans"/>
                <a:sym typeface="Quattrocento Sans"/>
              </a:rPr>
              <a:t> je mw N over de </a:t>
            </a:r>
            <a:r>
              <a:rPr lang="en-GB" sz="2200" dirty="0" err="1">
                <a:latin typeface="Quattrocento Sans"/>
                <a:ea typeface="Quattrocento Sans"/>
                <a:cs typeface="Quattrocento Sans"/>
                <a:sym typeface="Quattrocento Sans"/>
              </a:rPr>
              <a:t>dosering</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na</a:t>
            </a:r>
            <a:r>
              <a:rPr lang="en-GB" sz="2200" dirty="0">
                <a:latin typeface="Quattrocento Sans"/>
                <a:ea typeface="Quattrocento Sans"/>
                <a:cs typeface="Quattrocento Sans"/>
                <a:sym typeface="Quattrocento Sans"/>
              </a:rPr>
              <a:t> de </a:t>
            </a:r>
            <a:r>
              <a:rPr lang="en-GB" sz="2200" dirty="0" err="1">
                <a:latin typeface="Quattrocento Sans"/>
                <a:ea typeface="Quattrocento Sans"/>
                <a:cs typeface="Quattrocento Sans"/>
                <a:sym typeface="Quattrocento Sans"/>
              </a:rPr>
              <a:t>bevalling</a:t>
            </a:r>
            <a:r>
              <a:rPr lang="en-GB" sz="2200" dirty="0">
                <a:latin typeface="Quattrocento Sans"/>
                <a:ea typeface="Quattrocento Sans"/>
                <a:cs typeface="Quattrocento Sans"/>
                <a:sym typeface="Quattrocento Sans"/>
              </a:rPr>
              <a:t> en </a:t>
            </a:r>
            <a:r>
              <a:rPr lang="en-GB" sz="2200" dirty="0" err="1">
                <a:latin typeface="Quattrocento Sans"/>
                <a:ea typeface="Quattrocento Sans"/>
                <a:cs typeface="Quattrocento Sans"/>
                <a:sym typeface="Quattrocento Sans"/>
              </a:rPr>
              <a:t>tijdens</a:t>
            </a:r>
            <a:r>
              <a:rPr lang="en-GB" sz="2200" dirty="0">
                <a:latin typeface="Quattrocento Sans"/>
                <a:ea typeface="Quattrocento Sans"/>
                <a:cs typeface="Quattrocento Sans"/>
                <a:sym typeface="Quattrocento Sans"/>
              </a:rPr>
              <a:t> de </a:t>
            </a:r>
            <a:r>
              <a:rPr lang="en-GB" sz="2200" dirty="0" err="1">
                <a:latin typeface="Quattrocento Sans"/>
                <a:ea typeface="Quattrocento Sans"/>
                <a:cs typeface="Quattrocento Sans"/>
                <a:sym typeface="Quattrocento Sans"/>
              </a:rPr>
              <a:t>borstvoeding</a:t>
            </a:r>
            <a:r>
              <a:rPr lang="en-GB" sz="2200" dirty="0">
                <a:latin typeface="Quattrocento Sans"/>
                <a:ea typeface="Quattrocento Sans"/>
                <a:cs typeface="Quattrocento Sans"/>
                <a:sym typeface="Quattrocento Sans"/>
              </a:rPr>
              <a:t>? </a:t>
            </a:r>
          </a:p>
          <a:p>
            <a:pPr marL="457200" lvl="0" indent="0" rtl="0">
              <a:lnSpc>
                <a:spcPct val="115000"/>
              </a:lnSpc>
              <a:spcBef>
                <a:spcPts val="0"/>
              </a:spcBef>
              <a:buClr>
                <a:srgbClr val="000000"/>
              </a:buClr>
              <a:buFont typeface="Arial"/>
              <a:buNone/>
            </a:pPr>
            <a:endParaRPr sz="2200" dirty="0">
              <a:latin typeface="Quattrocento Sans"/>
              <a:ea typeface="Quattrocento Sans"/>
              <a:cs typeface="Quattrocento Sans"/>
              <a:sym typeface="Quattrocento Sans"/>
            </a:endParaRPr>
          </a:p>
          <a:p>
            <a:pPr marL="800100" lvl="0" indent="-342900" rtl="0">
              <a:lnSpc>
                <a:spcPct val="115000"/>
              </a:lnSpc>
              <a:spcBef>
                <a:spcPts val="0"/>
              </a:spcBef>
              <a:buClr>
                <a:srgbClr val="000000"/>
              </a:buClr>
              <a:buSzPct val="100000"/>
              <a:buFont typeface="Arial" panose="020B0604020202020204" pitchFamily="34" charset="0"/>
              <a:buChar char="•"/>
            </a:pPr>
            <a:r>
              <a:rPr lang="en-GB" sz="2200" dirty="0">
                <a:latin typeface="Quattrocento Sans"/>
                <a:ea typeface="Quattrocento Sans"/>
                <a:cs typeface="Quattrocento Sans"/>
                <a:sym typeface="Quattrocento Sans"/>
              </a:rPr>
              <a:t>Direct </a:t>
            </a:r>
            <a:r>
              <a:rPr lang="en-GB" sz="2200" dirty="0" err="1">
                <a:latin typeface="Quattrocento Sans"/>
                <a:ea typeface="Quattrocento Sans"/>
                <a:cs typeface="Quattrocento Sans"/>
                <a:sym typeface="Quattrocento Sans"/>
              </a:rPr>
              <a:t>na</a:t>
            </a:r>
            <a:r>
              <a:rPr lang="en-GB" sz="2200" dirty="0">
                <a:latin typeface="Quattrocento Sans"/>
                <a:ea typeface="Quattrocento Sans"/>
                <a:cs typeface="Quattrocento Sans"/>
                <a:sym typeface="Quattrocento Sans"/>
              </a:rPr>
              <a:t> de </a:t>
            </a:r>
            <a:r>
              <a:rPr lang="en-GB" sz="2200" dirty="0" err="1">
                <a:latin typeface="Quattrocento Sans"/>
                <a:ea typeface="Quattrocento Sans"/>
                <a:cs typeface="Quattrocento Sans"/>
                <a:sym typeface="Quattrocento Sans"/>
              </a:rPr>
              <a:t>bevalling</a:t>
            </a:r>
            <a:r>
              <a:rPr lang="en-GB" sz="2200" dirty="0">
                <a:latin typeface="Quattrocento Sans"/>
                <a:ea typeface="Quattrocento Sans"/>
                <a:cs typeface="Quattrocento Sans"/>
                <a:sym typeface="Quattrocento Sans"/>
              </a:rPr>
              <a:t> </a:t>
            </a:r>
            <a:r>
              <a:rPr lang="en-GB" sz="2200" dirty="0" err="1" smtClean="0">
                <a:latin typeface="Quattrocento Sans"/>
                <a:ea typeface="Quattrocento Sans"/>
                <a:cs typeface="Quattrocento Sans"/>
                <a:sym typeface="Quattrocento Sans"/>
              </a:rPr>
              <a:t>terug</a:t>
            </a:r>
            <a:r>
              <a:rPr lang="en-GB" sz="2200" dirty="0" smtClean="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naar</a:t>
            </a:r>
            <a:r>
              <a:rPr lang="en-GB" sz="2200" dirty="0">
                <a:latin typeface="Quattrocento Sans"/>
                <a:ea typeface="Quattrocento Sans"/>
                <a:cs typeface="Quattrocento Sans"/>
                <a:sym typeface="Quattrocento Sans"/>
              </a:rPr>
              <a:t> de </a:t>
            </a:r>
            <a:r>
              <a:rPr lang="en-GB" sz="2200" dirty="0" err="1">
                <a:latin typeface="Quattrocento Sans"/>
                <a:ea typeface="Quattrocento Sans"/>
                <a:cs typeface="Quattrocento Sans"/>
                <a:sym typeface="Quattrocento Sans"/>
              </a:rPr>
              <a:t>dosering</a:t>
            </a:r>
            <a:r>
              <a:rPr lang="en-GB" sz="2200" dirty="0">
                <a:latin typeface="Quattrocento Sans"/>
                <a:ea typeface="Quattrocento Sans"/>
                <a:cs typeface="Quattrocento Sans"/>
                <a:sym typeface="Quattrocento Sans"/>
              </a:rPr>
              <a:t> van </a:t>
            </a:r>
            <a:r>
              <a:rPr lang="en-GB" sz="2200" dirty="0" err="1">
                <a:latin typeface="Quattrocento Sans"/>
                <a:ea typeface="Quattrocento Sans"/>
                <a:cs typeface="Quattrocento Sans"/>
                <a:sym typeface="Quattrocento Sans"/>
              </a:rPr>
              <a:t>voor</a:t>
            </a:r>
            <a:r>
              <a:rPr lang="en-GB" sz="2200" dirty="0">
                <a:latin typeface="Quattrocento Sans"/>
                <a:ea typeface="Quattrocento Sans"/>
                <a:cs typeface="Quattrocento Sans"/>
                <a:sym typeface="Quattrocento Sans"/>
              </a:rPr>
              <a:t> de </a:t>
            </a:r>
            <a:r>
              <a:rPr lang="en-GB" sz="2200" dirty="0" err="1">
                <a:latin typeface="Quattrocento Sans"/>
                <a:ea typeface="Quattrocento Sans"/>
                <a:cs typeface="Quattrocento Sans"/>
                <a:sym typeface="Quattrocento Sans"/>
              </a:rPr>
              <a:t>zwangerschap</a:t>
            </a:r>
            <a:r>
              <a:rPr lang="en-GB" sz="2200" dirty="0">
                <a:latin typeface="Quattrocento Sans"/>
                <a:ea typeface="Quattrocento Sans"/>
                <a:cs typeface="Quattrocento Sans"/>
                <a:sym typeface="Quattrocento Sans"/>
              </a:rPr>
              <a:t>.  </a:t>
            </a:r>
            <a:endParaRPr lang="en-GB" sz="2200" dirty="0" smtClean="0">
              <a:latin typeface="Quattrocento Sans"/>
              <a:ea typeface="Quattrocento Sans"/>
              <a:cs typeface="Quattrocento Sans"/>
              <a:sym typeface="Quattrocento Sans"/>
            </a:endParaRPr>
          </a:p>
          <a:p>
            <a:pPr marL="800100" lvl="0" indent="-342900" rtl="0">
              <a:lnSpc>
                <a:spcPct val="115000"/>
              </a:lnSpc>
              <a:spcBef>
                <a:spcPts val="0"/>
              </a:spcBef>
              <a:buClr>
                <a:srgbClr val="000000"/>
              </a:buClr>
              <a:buSzPct val="100000"/>
              <a:buFont typeface="Arial" panose="020B0604020202020204" pitchFamily="34" charset="0"/>
              <a:buChar char="•"/>
            </a:pPr>
            <a:endParaRPr lang="en-GB" sz="2200" dirty="0" smtClean="0">
              <a:latin typeface="Quattrocento Sans"/>
              <a:ea typeface="Quattrocento Sans"/>
              <a:cs typeface="Quattrocento Sans"/>
              <a:sym typeface="Quattrocento Sans"/>
            </a:endParaRPr>
          </a:p>
          <a:p>
            <a:pPr marL="800100" lvl="0" indent="-342900" rtl="0">
              <a:lnSpc>
                <a:spcPct val="115000"/>
              </a:lnSpc>
              <a:spcBef>
                <a:spcPts val="0"/>
              </a:spcBef>
              <a:buClr>
                <a:srgbClr val="000000"/>
              </a:buClr>
              <a:buSzPct val="100000"/>
              <a:buFont typeface="Arial" panose="020B0604020202020204" pitchFamily="34" charset="0"/>
              <a:buChar char="•"/>
            </a:pPr>
            <a:r>
              <a:rPr lang="en-GB" sz="2200" dirty="0" err="1" smtClean="0">
                <a:latin typeface="Quattrocento Sans"/>
                <a:ea typeface="Quattrocento Sans"/>
                <a:cs typeface="Quattrocento Sans"/>
                <a:sym typeface="Quattrocento Sans"/>
              </a:rPr>
              <a:t>Tijdens</a:t>
            </a:r>
            <a:r>
              <a:rPr lang="en-GB" sz="2200" dirty="0" smtClean="0">
                <a:latin typeface="Quattrocento Sans"/>
                <a:ea typeface="Quattrocento Sans"/>
                <a:cs typeface="Quattrocento Sans"/>
                <a:sym typeface="Quattrocento Sans"/>
              </a:rPr>
              <a:t> </a:t>
            </a:r>
            <a:r>
              <a:rPr lang="en-GB" sz="2200" dirty="0">
                <a:latin typeface="Quattrocento Sans"/>
                <a:ea typeface="Quattrocento Sans"/>
                <a:cs typeface="Quattrocento Sans"/>
                <a:sym typeface="Quattrocento Sans"/>
              </a:rPr>
              <a:t>de </a:t>
            </a:r>
            <a:r>
              <a:rPr lang="en-GB" sz="2200" dirty="0" err="1">
                <a:latin typeface="Quattrocento Sans"/>
                <a:ea typeface="Quattrocento Sans"/>
                <a:cs typeface="Quattrocento Sans"/>
                <a:sym typeface="Quattrocento Sans"/>
              </a:rPr>
              <a:t>lactatie</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kan</a:t>
            </a:r>
            <a:r>
              <a:rPr lang="en-GB" sz="2200" dirty="0">
                <a:latin typeface="Quattrocento Sans"/>
                <a:ea typeface="Quattrocento Sans"/>
                <a:cs typeface="Quattrocento Sans"/>
                <a:sym typeface="Quattrocento Sans"/>
              </a:rPr>
              <a:t> mw </a:t>
            </a:r>
            <a:r>
              <a:rPr lang="en-GB" sz="2200" dirty="0" err="1">
                <a:latin typeface="Quattrocento Sans"/>
                <a:ea typeface="Quattrocento Sans"/>
                <a:cs typeface="Quattrocento Sans"/>
                <a:sym typeface="Quattrocento Sans"/>
              </a:rPr>
              <a:t>haar</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gewone</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dosering</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thyrax</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slikken</a:t>
            </a:r>
            <a:r>
              <a:rPr lang="en-GB" sz="2200" dirty="0">
                <a:latin typeface="Quattrocento Sans"/>
                <a:ea typeface="Quattrocento Sans"/>
                <a:cs typeface="Quattrocento Sans"/>
                <a:sym typeface="Quattrocento Sans"/>
              </a:rPr>
              <a:t>. </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2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2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39620" y="491331"/>
            <a:ext cx="7543260" cy="817022"/>
          </a:xfrm>
        </p:spPr>
        <p:txBody>
          <a:bodyPr/>
          <a:lstStyle/>
          <a:p>
            <a:r>
              <a:rPr lang="en-GB" sz="2800" b="1" dirty="0" err="1" smtClean="0">
                <a:solidFill>
                  <a:schemeClr val="dk2"/>
                </a:solidFill>
                <a:latin typeface="Quattrocento Sans"/>
                <a:sym typeface="Quattrocento Sans"/>
              </a:rPr>
              <a:t>Groepsopdracht</a:t>
            </a:r>
            <a:r>
              <a:rPr lang="en-GB" sz="2800" b="1" dirty="0" smtClean="0">
                <a:solidFill>
                  <a:schemeClr val="dk2"/>
                </a:solidFill>
                <a:latin typeface="Quattrocento Sans"/>
                <a:sym typeface="Quattrocento Sans"/>
              </a:rPr>
              <a:t> </a:t>
            </a:r>
            <a:r>
              <a:rPr lang="en-GB" sz="2800" b="1" dirty="0" err="1" smtClean="0">
                <a:solidFill>
                  <a:schemeClr val="dk2"/>
                </a:solidFill>
                <a:latin typeface="Quattrocento Sans"/>
                <a:sym typeface="Quattrocento Sans"/>
              </a:rPr>
              <a:t>endocrinologie</a:t>
            </a:r>
            <a:endParaRPr lang="nl-NL" sz="2800" dirty="0"/>
          </a:p>
        </p:txBody>
      </p:sp>
      <p:sp>
        <p:nvSpPr>
          <p:cNvPr id="3" name="Tijdelijke aanduiding voor inhoud 2"/>
          <p:cNvSpPr>
            <a:spLocks noGrp="1"/>
          </p:cNvSpPr>
          <p:nvPr>
            <p:ph idx="1"/>
          </p:nvPr>
        </p:nvSpPr>
        <p:spPr>
          <a:xfrm>
            <a:off x="739620" y="1425761"/>
            <a:ext cx="7936836" cy="4236396"/>
          </a:xfrm>
        </p:spPr>
        <p:txBody>
          <a:bodyPr/>
          <a:lstStyle/>
          <a:p>
            <a:pPr marL="0" indent="0">
              <a:buNone/>
            </a:pPr>
            <a:r>
              <a:rPr lang="nl-NL" sz="2400" b="1" dirty="0" smtClean="0"/>
              <a:t>Max 1 uur per groep, 3 opdrachten (volgende slide)</a:t>
            </a:r>
          </a:p>
          <a:p>
            <a:pPr marL="0" indent="0">
              <a:buNone/>
            </a:pPr>
            <a:endParaRPr lang="nl-NL" sz="2400" b="1" dirty="0" smtClean="0"/>
          </a:p>
          <a:p>
            <a:pPr marL="0" indent="0">
              <a:buNone/>
            </a:pPr>
            <a:r>
              <a:rPr lang="nl-NL" sz="2400" b="1" dirty="0" smtClean="0"/>
              <a:t>Onderwerpen van de 4 groepen:</a:t>
            </a:r>
          </a:p>
          <a:p>
            <a:pPr marL="0" indent="0">
              <a:buNone/>
            </a:pPr>
            <a:endParaRPr lang="nl-NL" sz="2400" b="1" dirty="0" smtClean="0"/>
          </a:p>
          <a:p>
            <a:r>
              <a:rPr lang="nl-NL" sz="2400" b="1" dirty="0" smtClean="0"/>
              <a:t>- Diabetische </a:t>
            </a:r>
            <a:r>
              <a:rPr lang="nl-NL" sz="2400" b="1" dirty="0"/>
              <a:t>ketoacidose en hyperglycaemie</a:t>
            </a:r>
          </a:p>
          <a:p>
            <a:pPr lvl="0"/>
            <a:r>
              <a:rPr lang="nl-NL" sz="2400" b="1" dirty="0" smtClean="0"/>
              <a:t>- Hyper- </a:t>
            </a:r>
            <a:r>
              <a:rPr lang="nl-NL" sz="2400" b="1" dirty="0"/>
              <a:t>en </a:t>
            </a:r>
            <a:r>
              <a:rPr lang="nl-NL" sz="2400" b="1" dirty="0" err="1"/>
              <a:t>hypothyreoidie</a:t>
            </a:r>
            <a:endParaRPr lang="nl-NL" sz="2400" b="1" dirty="0"/>
          </a:p>
          <a:p>
            <a:pPr lvl="0"/>
            <a:r>
              <a:rPr lang="nl-NL" sz="2400" b="1" dirty="0" smtClean="0"/>
              <a:t>- Hyper- </a:t>
            </a:r>
            <a:r>
              <a:rPr lang="nl-NL" sz="2400" b="1" dirty="0"/>
              <a:t>en </a:t>
            </a:r>
            <a:r>
              <a:rPr lang="nl-NL" sz="2400" b="1" dirty="0" err="1"/>
              <a:t>hypocalciëmie</a:t>
            </a:r>
            <a:endParaRPr lang="nl-NL" sz="2400" b="1" dirty="0"/>
          </a:p>
          <a:p>
            <a:r>
              <a:rPr lang="nl-NL" sz="2400" b="1" dirty="0" smtClean="0"/>
              <a:t>- Addison </a:t>
            </a:r>
            <a:r>
              <a:rPr lang="nl-NL" sz="2400" b="1" dirty="0"/>
              <a:t>en </a:t>
            </a:r>
            <a:r>
              <a:rPr lang="nl-NL" sz="2400" b="1" dirty="0" err="1" smtClean="0"/>
              <a:t>Cushing</a:t>
            </a:r>
            <a:endParaRPr lang="nl-NL" sz="2400" b="1" dirty="0" smtClean="0"/>
          </a:p>
          <a:p>
            <a:endParaRPr lang="nl-NL" sz="2400" dirty="0"/>
          </a:p>
        </p:txBody>
      </p:sp>
    </p:spTree>
    <p:extLst>
      <p:ext uri="{BB962C8B-B14F-4D97-AF65-F5344CB8AC3E}">
        <p14:creationId xmlns:p14="http://schemas.microsoft.com/office/powerpoint/2010/main" val="27954787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434"/>
        <p:cNvGrpSpPr/>
        <p:nvPr/>
      </p:nvGrpSpPr>
      <p:grpSpPr>
        <a:xfrm>
          <a:off x="0" y="0"/>
          <a:ext cx="0" cy="0"/>
          <a:chOff x="0" y="0"/>
          <a:chExt cx="0" cy="0"/>
        </a:xfrm>
      </p:grpSpPr>
      <p:sp>
        <p:nvSpPr>
          <p:cNvPr id="435" name="Shape 435"/>
          <p:cNvSpPr txBox="1">
            <a:spLocks noGrp="1"/>
          </p:cNvSpPr>
          <p:nvPr>
            <p:ph type="title"/>
          </p:nvPr>
        </p:nvSpPr>
        <p:spPr>
          <a:xfrm>
            <a:off x="739620" y="371689"/>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a:solidFill>
                  <a:schemeClr val="dk2"/>
                </a:solidFill>
                <a:latin typeface="Quattrocento Sans"/>
                <a:ea typeface="Quattrocento Sans"/>
                <a:cs typeface="Quattrocento Sans"/>
                <a:sym typeface="Quattrocento Sans"/>
              </a:rPr>
              <a:t>Casus 5</a:t>
            </a:r>
            <a:endParaRPr lang="nl-NL" sz="2800" b="1" dirty="0">
              <a:solidFill>
                <a:schemeClr val="dk2"/>
              </a:solidFill>
              <a:latin typeface="Quattrocento Sans"/>
              <a:ea typeface="Quattrocento Sans"/>
              <a:cs typeface="Quattrocento Sans"/>
              <a:sym typeface="Quattrocento Sans"/>
            </a:endParaRPr>
          </a:p>
        </p:txBody>
      </p:sp>
      <p:sp>
        <p:nvSpPr>
          <p:cNvPr id="436" name="Shape 436"/>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marL="457200" lvl="0" indent="0" rtl="0">
              <a:lnSpc>
                <a:spcPct val="115000"/>
              </a:lnSpc>
              <a:spcBef>
                <a:spcPts val="0"/>
              </a:spcBef>
              <a:buClr>
                <a:srgbClr val="000000"/>
              </a:buClr>
              <a:buSzPct val="100000"/>
              <a:buNone/>
            </a:pPr>
            <a:r>
              <a:rPr lang="en-GB" sz="2200" dirty="0" smtClean="0">
                <a:latin typeface="Quattrocento Sans"/>
                <a:ea typeface="Quattrocento Sans"/>
                <a:cs typeface="Quattrocento Sans"/>
                <a:sym typeface="Quattrocento Sans"/>
              </a:rPr>
              <a:t>Hoe </a:t>
            </a:r>
            <a:r>
              <a:rPr lang="en-GB" sz="2200" dirty="0" err="1">
                <a:latin typeface="Quattrocento Sans"/>
                <a:ea typeface="Quattrocento Sans"/>
                <a:cs typeface="Quattrocento Sans"/>
                <a:sym typeface="Quattrocento Sans"/>
              </a:rPr>
              <a:t>lang</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na</a:t>
            </a:r>
            <a:r>
              <a:rPr lang="en-GB" sz="2200" dirty="0">
                <a:latin typeface="Quattrocento Sans"/>
                <a:ea typeface="Quattrocento Sans"/>
                <a:cs typeface="Quattrocento Sans"/>
                <a:sym typeface="Quattrocento Sans"/>
              </a:rPr>
              <a:t> de </a:t>
            </a:r>
            <a:r>
              <a:rPr lang="en-GB" sz="2200" dirty="0" err="1">
                <a:latin typeface="Quattrocento Sans"/>
                <a:ea typeface="Quattrocento Sans"/>
                <a:cs typeface="Quattrocento Sans"/>
                <a:sym typeface="Quattrocento Sans"/>
              </a:rPr>
              <a:t>partus</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moet</a:t>
            </a:r>
            <a:r>
              <a:rPr lang="en-GB" sz="2200" dirty="0">
                <a:latin typeface="Quattrocento Sans"/>
                <a:ea typeface="Quattrocento Sans"/>
                <a:cs typeface="Quattrocento Sans"/>
                <a:sym typeface="Quattrocento Sans"/>
              </a:rPr>
              <a:t> mw </a:t>
            </a:r>
            <a:r>
              <a:rPr lang="en-GB" sz="2200" dirty="0" err="1">
                <a:latin typeface="Quattrocento Sans"/>
                <a:ea typeface="Quattrocento Sans"/>
                <a:cs typeface="Quattrocento Sans"/>
                <a:sym typeface="Quattrocento Sans"/>
              </a:rPr>
              <a:t>weer</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haar</a:t>
            </a:r>
            <a:r>
              <a:rPr lang="en-GB" sz="2200" dirty="0">
                <a:latin typeface="Quattrocento Sans"/>
                <a:ea typeface="Quattrocento Sans"/>
                <a:cs typeface="Quattrocento Sans"/>
                <a:sym typeface="Quattrocento Sans"/>
              </a:rPr>
              <a:t> TSH </a:t>
            </a:r>
            <a:r>
              <a:rPr lang="en-GB" sz="2200" dirty="0" err="1">
                <a:latin typeface="Quattrocento Sans"/>
                <a:ea typeface="Quattrocento Sans"/>
                <a:cs typeface="Quattrocento Sans"/>
                <a:sym typeface="Quattrocento Sans"/>
              </a:rPr>
              <a:t>laten</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controleren</a:t>
            </a:r>
            <a:r>
              <a:rPr lang="en-GB" sz="2200" dirty="0">
                <a:latin typeface="Quattrocento Sans"/>
                <a:ea typeface="Quattrocento Sans"/>
                <a:cs typeface="Quattrocento Sans"/>
                <a:sym typeface="Quattrocento Sans"/>
              </a:rPr>
              <a:t>?</a:t>
            </a:r>
          </a:p>
          <a:p>
            <a:pPr marL="457200" lvl="0" indent="0" rtl="0">
              <a:lnSpc>
                <a:spcPct val="115000"/>
              </a:lnSpc>
              <a:spcBef>
                <a:spcPts val="0"/>
              </a:spcBef>
              <a:buClr>
                <a:srgbClr val="000000"/>
              </a:buClr>
              <a:buSzPct val="100000"/>
              <a:buNone/>
            </a:pPr>
            <a:endParaRPr lang="en-GB" sz="2200" dirty="0" smtClean="0">
              <a:latin typeface="Quattrocento Sans"/>
              <a:ea typeface="Quattrocento Sans"/>
              <a:cs typeface="Quattrocento Sans"/>
              <a:sym typeface="Quattrocento Sans"/>
            </a:endParaRPr>
          </a:p>
          <a:p>
            <a:pPr marL="800100" lvl="0" indent="-342900" rtl="0">
              <a:lnSpc>
                <a:spcPct val="115000"/>
              </a:lnSpc>
              <a:spcBef>
                <a:spcPts val="0"/>
              </a:spcBef>
              <a:buClr>
                <a:srgbClr val="000000"/>
              </a:buClr>
              <a:buSzPct val="100000"/>
              <a:buFont typeface="Arial" panose="020B0604020202020204" pitchFamily="34" charset="0"/>
              <a:buChar char="•"/>
            </a:pPr>
            <a:r>
              <a:rPr lang="en-GB" sz="2200" dirty="0" smtClean="0">
                <a:latin typeface="Quattrocento Sans"/>
                <a:ea typeface="Quattrocento Sans"/>
                <a:cs typeface="Quattrocento Sans"/>
                <a:sym typeface="Quattrocento Sans"/>
              </a:rPr>
              <a:t>6 </a:t>
            </a:r>
            <a:r>
              <a:rPr lang="en-GB" sz="2200" dirty="0" err="1">
                <a:latin typeface="Quattrocento Sans"/>
                <a:ea typeface="Quattrocento Sans"/>
                <a:cs typeface="Quattrocento Sans"/>
                <a:sym typeface="Quattrocento Sans"/>
              </a:rPr>
              <a:t>weken</a:t>
            </a:r>
            <a:r>
              <a:rPr lang="en-GB" sz="2200" dirty="0">
                <a:latin typeface="Quattrocento Sans"/>
                <a:ea typeface="Quattrocento Sans"/>
                <a:cs typeface="Quattrocento Sans"/>
                <a:sym typeface="Quattrocento Sans"/>
              </a:rPr>
              <a:t>. </a:t>
            </a:r>
            <a:endParaRPr lang="en-GB" sz="2200" dirty="0" smtClean="0">
              <a:latin typeface="Quattrocento Sans"/>
              <a:ea typeface="Quattrocento Sans"/>
              <a:cs typeface="Quattrocento Sans"/>
              <a:sym typeface="Quattrocento Sans"/>
            </a:endParaRPr>
          </a:p>
          <a:p>
            <a:pPr marL="800100" lvl="0" indent="-342900" rtl="0">
              <a:lnSpc>
                <a:spcPct val="115000"/>
              </a:lnSpc>
              <a:spcBef>
                <a:spcPts val="0"/>
              </a:spcBef>
              <a:buClr>
                <a:srgbClr val="000000"/>
              </a:buClr>
              <a:buSzPct val="100000"/>
              <a:buFont typeface="Arial" panose="020B0604020202020204" pitchFamily="34" charset="0"/>
              <a:buChar char="•"/>
            </a:pPr>
            <a:endParaRPr lang="en-GB" sz="2200" dirty="0" smtClean="0">
              <a:latin typeface="Quattrocento Sans"/>
              <a:ea typeface="Quattrocento Sans"/>
              <a:cs typeface="Quattrocento Sans"/>
              <a:sym typeface="Quattrocento Sans"/>
            </a:endParaRPr>
          </a:p>
          <a:p>
            <a:pPr marL="800100" lvl="0" indent="-342900" rtl="0">
              <a:lnSpc>
                <a:spcPct val="115000"/>
              </a:lnSpc>
              <a:spcBef>
                <a:spcPts val="0"/>
              </a:spcBef>
              <a:buClr>
                <a:srgbClr val="000000"/>
              </a:buClr>
              <a:buSzPct val="100000"/>
              <a:buFont typeface="Arial" panose="020B0604020202020204" pitchFamily="34" charset="0"/>
              <a:buChar char="•"/>
            </a:pPr>
            <a:r>
              <a:rPr lang="en-GB" sz="2200" dirty="0" smtClean="0">
                <a:latin typeface="Quattrocento Sans"/>
                <a:ea typeface="Quattrocento Sans"/>
                <a:cs typeface="Quattrocento Sans"/>
                <a:sym typeface="Quattrocento Sans"/>
              </a:rPr>
              <a:t>Het </a:t>
            </a:r>
            <a:r>
              <a:rPr lang="en-GB" sz="2200" dirty="0" err="1">
                <a:latin typeface="Quattrocento Sans"/>
                <a:ea typeface="Quattrocento Sans"/>
                <a:cs typeface="Quattrocento Sans"/>
                <a:sym typeface="Quattrocento Sans"/>
              </a:rPr>
              <a:t>blijkt</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dat</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meer</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dan</a:t>
            </a:r>
            <a:r>
              <a:rPr lang="en-GB" sz="2200" dirty="0">
                <a:latin typeface="Quattrocento Sans"/>
                <a:ea typeface="Quattrocento Sans"/>
                <a:cs typeface="Quattrocento Sans"/>
                <a:sym typeface="Quattrocento Sans"/>
              </a:rPr>
              <a:t> 50 % van de </a:t>
            </a:r>
            <a:r>
              <a:rPr lang="en-GB" sz="2200" dirty="0" err="1">
                <a:latin typeface="Quattrocento Sans"/>
                <a:ea typeface="Quattrocento Sans"/>
                <a:cs typeface="Quattrocento Sans"/>
                <a:sym typeface="Quattrocento Sans"/>
              </a:rPr>
              <a:t>vrouwen</a:t>
            </a:r>
            <a:r>
              <a:rPr lang="en-GB" sz="2200" dirty="0">
                <a:latin typeface="Quattrocento Sans"/>
                <a:ea typeface="Quattrocento Sans"/>
                <a:cs typeface="Quattrocento Sans"/>
                <a:sym typeface="Quattrocento Sans"/>
              </a:rPr>
              <a:t> met </a:t>
            </a:r>
            <a:r>
              <a:rPr lang="en-GB" sz="2200" dirty="0" err="1">
                <a:latin typeface="Quattrocento Sans"/>
                <a:ea typeface="Quattrocento Sans"/>
                <a:cs typeface="Quattrocento Sans"/>
                <a:sym typeface="Quattrocento Sans"/>
              </a:rPr>
              <a:t>een</a:t>
            </a:r>
            <a:r>
              <a:rPr lang="en-GB" sz="2200" dirty="0">
                <a:latin typeface="Quattrocento Sans"/>
                <a:ea typeface="Quattrocento Sans"/>
                <a:cs typeface="Quattrocento Sans"/>
                <a:sym typeface="Quattrocento Sans"/>
              </a:rPr>
              <a:t> </a:t>
            </a:r>
            <a:r>
              <a:rPr lang="en-GB" sz="2200" dirty="0" smtClean="0">
                <a:latin typeface="Quattrocento Sans"/>
                <a:ea typeface="Quattrocento Sans"/>
                <a:cs typeface="Quattrocento Sans"/>
                <a:sym typeface="Quattrocento Sans"/>
              </a:rPr>
              <a:t>pre-</a:t>
            </a:r>
            <a:r>
              <a:rPr lang="en-GB" sz="2200" dirty="0" err="1" smtClean="0">
                <a:latin typeface="Quattrocento Sans"/>
                <a:ea typeface="Quattrocento Sans"/>
                <a:cs typeface="Quattrocento Sans"/>
                <a:sym typeface="Quattrocento Sans"/>
              </a:rPr>
              <a:t>existente</a:t>
            </a:r>
            <a:r>
              <a:rPr lang="en-GB" sz="2200" dirty="0" smtClean="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hashimoto</a:t>
            </a:r>
            <a:r>
              <a:rPr lang="en-GB" sz="2200" dirty="0">
                <a:latin typeface="Quattrocento Sans"/>
                <a:ea typeface="Quattrocento Sans"/>
                <a:cs typeface="Quattrocento Sans"/>
                <a:sym typeface="Quattrocento Sans"/>
              </a:rPr>
              <a:t> postpartum </a:t>
            </a:r>
            <a:r>
              <a:rPr lang="en-GB" sz="2200" dirty="0" err="1">
                <a:latin typeface="Quattrocento Sans"/>
                <a:ea typeface="Quattrocento Sans"/>
                <a:cs typeface="Quattrocento Sans"/>
                <a:sym typeface="Quattrocento Sans"/>
              </a:rPr>
              <a:t>meer</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thyrax</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nodig</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hebben</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waarschijnlijk</a:t>
            </a:r>
            <a:r>
              <a:rPr lang="en-GB" sz="2200" dirty="0">
                <a:latin typeface="Quattrocento Sans"/>
                <a:ea typeface="Quattrocento Sans"/>
                <a:cs typeface="Quattrocento Sans"/>
                <a:sym typeface="Quattrocento Sans"/>
              </a:rPr>
              <a:t> door </a:t>
            </a:r>
            <a:r>
              <a:rPr lang="en-GB" sz="2200" dirty="0" err="1">
                <a:latin typeface="Quattrocento Sans"/>
                <a:ea typeface="Quattrocento Sans"/>
                <a:cs typeface="Quattrocento Sans"/>
                <a:sym typeface="Quattrocento Sans"/>
              </a:rPr>
              <a:t>een</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toename</a:t>
            </a:r>
            <a:r>
              <a:rPr lang="en-GB" sz="2200" dirty="0">
                <a:latin typeface="Quattrocento Sans"/>
                <a:ea typeface="Quattrocento Sans"/>
                <a:cs typeface="Quattrocento Sans"/>
                <a:sym typeface="Quattrocento Sans"/>
              </a:rPr>
              <a:t> van het auto-</a:t>
            </a:r>
            <a:r>
              <a:rPr lang="en-GB" sz="2200" dirty="0" err="1">
                <a:latin typeface="Quattrocento Sans"/>
                <a:ea typeface="Quattrocento Sans"/>
                <a:cs typeface="Quattrocento Sans"/>
                <a:sym typeface="Quattrocento Sans"/>
              </a:rPr>
              <a:t>immuun</a:t>
            </a:r>
            <a:r>
              <a:rPr lang="en-GB" sz="2200" dirty="0">
                <a:latin typeface="Quattrocento Sans"/>
                <a:ea typeface="Quattrocento Sans"/>
                <a:cs typeface="Quattrocento Sans"/>
                <a:sym typeface="Quattrocento Sans"/>
              </a:rPr>
              <a:t> </a:t>
            </a:r>
            <a:r>
              <a:rPr lang="en-GB" sz="2200" dirty="0" err="1">
                <a:latin typeface="Quattrocento Sans"/>
                <a:ea typeface="Quattrocento Sans"/>
                <a:cs typeface="Quattrocento Sans"/>
                <a:sym typeface="Quattrocento Sans"/>
              </a:rPr>
              <a:t>proces</a:t>
            </a:r>
            <a:r>
              <a:rPr lang="en-GB" sz="2200" dirty="0">
                <a:latin typeface="Quattrocento Sans"/>
                <a:ea typeface="Quattrocento Sans"/>
                <a:cs typeface="Quattrocento Sans"/>
                <a:sym typeface="Quattrocento Sans"/>
              </a:rPr>
              <a:t>. </a:t>
            </a:r>
          </a:p>
          <a:p>
            <a:pPr marL="457200" lvl="0" indent="0" rtl="0">
              <a:lnSpc>
                <a:spcPct val="115000"/>
              </a:lnSpc>
              <a:spcBef>
                <a:spcPts val="0"/>
              </a:spcBef>
              <a:buClr>
                <a:srgbClr val="000000"/>
              </a:buClr>
              <a:buNone/>
            </a:pPr>
            <a:endParaRPr sz="1100" dirty="0">
              <a:latin typeface="Quattrocento Sans"/>
              <a:ea typeface="Quattrocento Sans"/>
              <a:cs typeface="Quattrocento Sans"/>
              <a:sym typeface="Quattrocento Sans"/>
            </a:endParaRPr>
          </a:p>
          <a:p>
            <a:pPr marL="457200" lvl="0" indent="0" rtl="0">
              <a:lnSpc>
                <a:spcPct val="115000"/>
              </a:lnSpc>
              <a:spcBef>
                <a:spcPts val="0"/>
              </a:spcBef>
              <a:buClr>
                <a:srgbClr val="000000"/>
              </a:buClr>
              <a:buNone/>
            </a:pPr>
            <a:endParaRPr sz="1100" dirty="0">
              <a:latin typeface="Quattrocento Sans"/>
              <a:ea typeface="Quattrocento Sans"/>
              <a:cs typeface="Quattrocento Sans"/>
              <a:sym typeface="Quattrocento Sans"/>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6">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3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sz="2800" b="1" dirty="0" err="1">
                <a:solidFill>
                  <a:schemeClr val="dk2"/>
                </a:solidFill>
                <a:latin typeface="Quattrocento Sans"/>
                <a:sym typeface="Quattrocento Sans"/>
              </a:rPr>
              <a:t>Groepsopdracht</a:t>
            </a:r>
            <a:r>
              <a:rPr lang="en-GB" sz="2800" b="1" dirty="0">
                <a:solidFill>
                  <a:schemeClr val="dk2"/>
                </a:solidFill>
                <a:latin typeface="Quattrocento Sans"/>
                <a:sym typeface="Quattrocento Sans"/>
              </a:rPr>
              <a:t> </a:t>
            </a:r>
            <a:r>
              <a:rPr lang="en-GB" sz="2800" b="1" dirty="0" err="1" smtClean="0">
                <a:solidFill>
                  <a:schemeClr val="dk2"/>
                </a:solidFill>
                <a:latin typeface="Quattrocento Sans"/>
                <a:sym typeface="Quattrocento Sans"/>
              </a:rPr>
              <a:t>endocrinologie</a:t>
            </a:r>
            <a:endParaRPr lang="nl-NL" sz="2800" dirty="0"/>
          </a:p>
        </p:txBody>
      </p:sp>
      <p:sp>
        <p:nvSpPr>
          <p:cNvPr id="3" name="Tijdelijke aanduiding voor inhoud 2"/>
          <p:cNvSpPr>
            <a:spLocks noGrp="1"/>
          </p:cNvSpPr>
          <p:nvPr>
            <p:ph idx="1"/>
          </p:nvPr>
        </p:nvSpPr>
        <p:spPr>
          <a:xfrm>
            <a:off x="251520" y="1268760"/>
            <a:ext cx="8732874" cy="4236396"/>
          </a:xfrm>
        </p:spPr>
        <p:txBody>
          <a:bodyPr/>
          <a:lstStyle/>
          <a:p>
            <a:r>
              <a:rPr lang="nl-NL" sz="2000" b="1" dirty="0" smtClean="0"/>
              <a:t>1.  Maak </a:t>
            </a:r>
            <a:r>
              <a:rPr lang="nl-NL" sz="2000" b="1" dirty="0"/>
              <a:t>op een groot vel papier </a:t>
            </a:r>
            <a:r>
              <a:rPr lang="nl-NL" sz="2000" b="1" dirty="0" smtClean="0"/>
              <a:t>of powerpointslide een </a:t>
            </a:r>
            <a:r>
              <a:rPr lang="nl-NL" sz="2000" b="1" dirty="0" err="1" smtClean="0"/>
              <a:t>mindmap</a:t>
            </a:r>
            <a:r>
              <a:rPr lang="nl-NL" sz="2000" b="1" dirty="0" smtClean="0"/>
              <a:t> </a:t>
            </a:r>
            <a:r>
              <a:rPr lang="nl-NL" sz="2000" b="1" dirty="0"/>
              <a:t>/ </a:t>
            </a:r>
            <a:r>
              <a:rPr lang="nl-NL" sz="2000" b="1" dirty="0" smtClean="0"/>
              <a:t>  diagram </a:t>
            </a:r>
            <a:r>
              <a:rPr lang="nl-NL" sz="2000" b="1" dirty="0"/>
              <a:t>van de pathofysiologie het systeem dat aan jullie is </a:t>
            </a:r>
            <a:r>
              <a:rPr lang="nl-NL" sz="2000" b="1" dirty="0" smtClean="0"/>
              <a:t>toebedeeld en presenteer de voor de huisarts relevante zaken hiervan.</a:t>
            </a:r>
            <a:r>
              <a:rPr lang="nl-NL" sz="2000" dirty="0"/>
              <a:t> </a:t>
            </a:r>
            <a:r>
              <a:rPr lang="nl-NL" sz="2000" dirty="0" smtClean="0"/>
              <a:t>                          (Gebruik </a:t>
            </a:r>
            <a:r>
              <a:rPr lang="nl-NL" sz="2000" dirty="0"/>
              <a:t>internet en literatuur links / websites op </a:t>
            </a:r>
            <a:r>
              <a:rPr lang="nl-NL" sz="2000" dirty="0" err="1"/>
              <a:t>Elo</a:t>
            </a:r>
            <a:r>
              <a:rPr lang="nl-NL" sz="2000" dirty="0"/>
              <a:t> om informatie te verzamelen. Hier staan </a:t>
            </a:r>
            <a:r>
              <a:rPr lang="nl-NL" sz="2000" dirty="0" err="1"/>
              <a:t>oa</a:t>
            </a:r>
            <a:r>
              <a:rPr lang="nl-NL" sz="2000" dirty="0"/>
              <a:t>. handige filmpjes over de </a:t>
            </a:r>
            <a:r>
              <a:rPr lang="nl-NL" sz="2000" dirty="0" smtClean="0"/>
              <a:t>pathofysiologie)</a:t>
            </a:r>
            <a:endParaRPr lang="nl-NL" sz="2000" b="1" dirty="0" smtClean="0"/>
          </a:p>
          <a:p>
            <a:pPr marL="457200" indent="-457200">
              <a:buAutoNum type="arabicPeriod"/>
            </a:pPr>
            <a:endParaRPr lang="nl-NL" sz="2000" b="1" dirty="0"/>
          </a:p>
          <a:p>
            <a:pPr marL="0" indent="0">
              <a:buNone/>
            </a:pPr>
            <a:r>
              <a:rPr lang="nl-NL" sz="2000" b="1" dirty="0" smtClean="0"/>
              <a:t>2.  Bespreek </a:t>
            </a:r>
            <a:r>
              <a:rPr lang="nl-NL" sz="2000" b="1" dirty="0"/>
              <a:t>met je groepje </a:t>
            </a:r>
            <a:r>
              <a:rPr lang="nl-NL" sz="2000" b="1" dirty="0" smtClean="0"/>
              <a:t>de artikelen die </a:t>
            </a:r>
            <a:r>
              <a:rPr lang="nl-NL" sz="2000" b="1" dirty="0"/>
              <a:t>jullie </a:t>
            </a:r>
            <a:r>
              <a:rPr lang="nl-NL" sz="2000" b="1" dirty="0" smtClean="0"/>
              <a:t>hebben </a:t>
            </a:r>
            <a:r>
              <a:rPr lang="nl-NL" sz="2000" b="1" dirty="0"/>
              <a:t>gelezen, welk(e) </a:t>
            </a:r>
            <a:r>
              <a:rPr lang="nl-NL" sz="2000" b="1" dirty="0" err="1"/>
              <a:t>leerpunt</a:t>
            </a:r>
            <a:r>
              <a:rPr lang="nl-NL" sz="2000" b="1" dirty="0"/>
              <a:t>(en) halen jullie hieruit? </a:t>
            </a:r>
            <a:endParaRPr lang="nl-NL" sz="2000" dirty="0" smtClean="0"/>
          </a:p>
          <a:p>
            <a:pPr marL="0" indent="0">
              <a:buNone/>
            </a:pPr>
            <a:endParaRPr lang="nl-NL" sz="2000" dirty="0"/>
          </a:p>
          <a:p>
            <a:pPr marL="0" indent="0">
              <a:buNone/>
            </a:pPr>
            <a:r>
              <a:rPr lang="nl-NL" sz="2000" b="1" dirty="0" smtClean="0"/>
              <a:t>3.  Maak 5 quizvragen over de diagnostiek en behandeling                                    aan de hand waarin minimaal de aandachtspunten zijn verwerkt                       die je per groep krijgt uitgereikt.</a:t>
            </a:r>
          </a:p>
          <a:p>
            <a:pPr>
              <a:buFont typeface="Courier New" panose="02070309020205020404" pitchFamily="49" charset="0"/>
              <a:buChar char="o"/>
            </a:pPr>
            <a:endParaRPr lang="nl-NL" dirty="0" smtClean="0"/>
          </a:p>
          <a:p>
            <a:pPr marL="0" indent="0">
              <a:buNone/>
            </a:pPr>
            <a:endParaRPr lang="nl-NL" dirty="0"/>
          </a:p>
        </p:txBody>
      </p:sp>
    </p:spTree>
    <p:extLst>
      <p:ext uri="{BB962C8B-B14F-4D97-AF65-F5344CB8AC3E}">
        <p14:creationId xmlns:p14="http://schemas.microsoft.com/office/powerpoint/2010/main" val="30080612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Shape 282"/>
          <p:cNvSpPr txBox="1">
            <a:spLocks noGrp="1"/>
          </p:cNvSpPr>
          <p:nvPr>
            <p:ph type="title"/>
          </p:nvPr>
        </p:nvSpPr>
        <p:spPr>
          <a:xfrm>
            <a:off x="755576" y="476672"/>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i="0" u="none" strike="noStrike" cap="none" baseline="0" dirty="0" err="1" smtClean="0">
                <a:solidFill>
                  <a:schemeClr val="dk2"/>
                </a:solidFill>
                <a:latin typeface="Quattrocento Sans"/>
                <a:ea typeface="Quattrocento Sans"/>
                <a:cs typeface="Quattrocento Sans"/>
                <a:sym typeface="Quattrocento Sans"/>
              </a:rPr>
              <a:t>Casuïstiek</a:t>
            </a:r>
            <a:r>
              <a:rPr lang="en-GB" sz="2800" b="1" i="0" u="none" strike="noStrike" cap="none" baseline="0" dirty="0" smtClean="0">
                <a:solidFill>
                  <a:schemeClr val="dk2"/>
                </a:solidFill>
                <a:latin typeface="Quattrocento Sans"/>
                <a:ea typeface="Quattrocento Sans"/>
                <a:cs typeface="Quattrocento Sans"/>
                <a:sym typeface="Quattrocento Sans"/>
              </a:rPr>
              <a:t> </a:t>
            </a:r>
            <a:r>
              <a:rPr lang="en-GB" sz="2800" b="1" i="0" u="none" strike="noStrike" cap="none" baseline="0" dirty="0" err="1" smtClean="0">
                <a:solidFill>
                  <a:schemeClr val="dk2"/>
                </a:solidFill>
                <a:latin typeface="Quattrocento Sans"/>
                <a:ea typeface="Quattrocento Sans"/>
                <a:cs typeface="Quattrocento Sans"/>
                <a:sym typeface="Quattrocento Sans"/>
              </a:rPr>
              <a:t>schildklierproblematiek</a:t>
            </a:r>
            <a:r>
              <a:rPr lang="en-GB" sz="2800" b="1" i="0" u="none" strike="noStrike" cap="none" baseline="0" dirty="0" smtClean="0">
                <a:solidFill>
                  <a:schemeClr val="dk2"/>
                </a:solidFill>
                <a:latin typeface="Quattrocento Sans"/>
                <a:ea typeface="Quattrocento Sans"/>
                <a:cs typeface="Quattrocento Sans"/>
                <a:sym typeface="Quattrocento Sans"/>
              </a:rPr>
              <a:t>  </a:t>
            </a:r>
            <a:endParaRPr lang="en-GB" sz="2800" b="1" i="0" u="none" strike="noStrike" cap="none" baseline="0" dirty="0">
              <a:solidFill>
                <a:schemeClr val="dk2"/>
              </a:solidFill>
              <a:latin typeface="Quattrocento Sans"/>
              <a:ea typeface="Quattrocento Sans"/>
              <a:cs typeface="Quattrocento Sans"/>
              <a:sym typeface="Quattrocento Sans"/>
            </a:endParaRPr>
          </a:p>
        </p:txBody>
      </p:sp>
      <p:sp>
        <p:nvSpPr>
          <p:cNvPr id="283" name="Shape 283"/>
          <p:cNvSpPr txBox="1">
            <a:spLocks noGrp="1"/>
          </p:cNvSpPr>
          <p:nvPr>
            <p:ph type="body" idx="1"/>
          </p:nvPr>
        </p:nvSpPr>
        <p:spPr>
          <a:xfrm>
            <a:off x="739620" y="1291082"/>
            <a:ext cx="8224868" cy="4236299"/>
          </a:xfrm>
          <a:prstGeom prst="rect">
            <a:avLst/>
          </a:prstGeom>
          <a:noFill/>
          <a:ln>
            <a:noFill/>
          </a:ln>
        </p:spPr>
        <p:txBody>
          <a:bodyPr lIns="91425" tIns="45700" rIns="91425" bIns="45700" anchor="t" anchorCtr="0">
            <a:noAutofit/>
          </a:bodyPr>
          <a:lstStyle/>
          <a:p>
            <a:pPr marL="342900" marR="0" lvl="0" indent="-342900" algn="l" rtl="0">
              <a:spcBef>
                <a:spcPts val="0"/>
              </a:spcBef>
              <a:spcAft>
                <a:spcPts val="0"/>
              </a:spcAft>
              <a:buClr>
                <a:schemeClr val="dk1"/>
              </a:buClr>
              <a:buSzPct val="100000"/>
              <a:buFont typeface="Quattrocento Sans"/>
              <a:buChar char="•"/>
            </a:pPr>
            <a:r>
              <a:rPr lang="en-GB" sz="2400" b="0" i="0" u="none" strike="noStrike" cap="none" baseline="0" dirty="0" err="1">
                <a:solidFill>
                  <a:schemeClr val="dk1"/>
                </a:solidFill>
                <a:latin typeface="Quattrocento Sans"/>
                <a:ea typeface="Quattrocento Sans"/>
                <a:cs typeface="Quattrocento Sans"/>
                <a:sym typeface="Quattrocento Sans"/>
              </a:rPr>
              <a:t>Maak</a:t>
            </a:r>
            <a:r>
              <a:rPr lang="en-GB" sz="2400" b="0" i="0" u="none" strike="noStrike" cap="none" baseline="0" dirty="0">
                <a:solidFill>
                  <a:schemeClr val="dk1"/>
                </a:solidFill>
                <a:latin typeface="Quattrocento Sans"/>
                <a:ea typeface="Quattrocento Sans"/>
                <a:cs typeface="Quattrocento Sans"/>
                <a:sym typeface="Quattrocento Sans"/>
              </a:rPr>
              <a:t> in </a:t>
            </a:r>
            <a:r>
              <a:rPr lang="en-GB" sz="2400" b="0" i="0" u="none" strike="noStrike" cap="none" baseline="0" dirty="0" smtClean="0">
                <a:solidFill>
                  <a:schemeClr val="dk1"/>
                </a:solidFill>
                <a:latin typeface="Quattrocento Sans"/>
                <a:ea typeface="Quattrocento Sans"/>
                <a:cs typeface="Quattrocento Sans"/>
                <a:sym typeface="Quattrocento Sans"/>
              </a:rPr>
              <a:t>de </a:t>
            </a:r>
            <a:r>
              <a:rPr lang="en-GB" sz="2400" b="0" i="0" u="none" strike="noStrike" cap="none" baseline="0" dirty="0" err="1" smtClean="0">
                <a:solidFill>
                  <a:schemeClr val="dk1"/>
                </a:solidFill>
                <a:latin typeface="Quattrocento Sans"/>
                <a:ea typeface="Quattrocento Sans"/>
                <a:cs typeface="Quattrocento Sans"/>
                <a:sym typeface="Quattrocento Sans"/>
              </a:rPr>
              <a:t>subgroepen</a:t>
            </a:r>
            <a:r>
              <a:rPr lang="en-GB" sz="2400" b="0" i="0" u="none" strike="noStrike" cap="none" baseline="0" dirty="0" smtClean="0">
                <a:solidFill>
                  <a:schemeClr val="dk1"/>
                </a:solidFill>
                <a:latin typeface="Quattrocento Sans"/>
                <a:ea typeface="Quattrocento Sans"/>
                <a:cs typeface="Quattrocento Sans"/>
                <a:sym typeface="Quattrocento Sans"/>
              </a:rPr>
              <a:t> de </a:t>
            </a:r>
            <a:r>
              <a:rPr lang="en-GB" sz="2400" b="0" i="0" u="none" strike="noStrike" cap="none" baseline="0" dirty="0" err="1" smtClean="0">
                <a:solidFill>
                  <a:schemeClr val="dk1"/>
                </a:solidFill>
                <a:latin typeface="Quattrocento Sans"/>
                <a:ea typeface="Quattrocento Sans"/>
                <a:cs typeface="Quattrocento Sans"/>
                <a:sym typeface="Quattrocento Sans"/>
              </a:rPr>
              <a:t>casusvragen</a:t>
            </a:r>
            <a:r>
              <a:rPr lang="en-GB" sz="2400" dirty="0">
                <a:solidFill>
                  <a:schemeClr val="dk1"/>
                </a:solidFill>
                <a:latin typeface="Quattrocento Sans"/>
                <a:ea typeface="Quattrocento Sans"/>
                <a:cs typeface="Quattrocento Sans"/>
                <a:sym typeface="Quattrocento Sans"/>
              </a:rPr>
              <a:t> </a:t>
            </a:r>
            <a:r>
              <a:rPr lang="en-GB" sz="2400" dirty="0" smtClean="0">
                <a:solidFill>
                  <a:schemeClr val="dk1"/>
                </a:solidFill>
                <a:latin typeface="Quattrocento Sans"/>
                <a:ea typeface="Quattrocento Sans"/>
                <a:cs typeface="Quattrocento Sans"/>
                <a:sym typeface="Quattrocento Sans"/>
              </a:rPr>
              <a:t>                            en </a:t>
            </a:r>
            <a:r>
              <a:rPr lang="en-GB" sz="2400" dirty="0" err="1" smtClean="0">
                <a:solidFill>
                  <a:schemeClr val="dk1"/>
                </a:solidFill>
                <a:latin typeface="Quattrocento Sans"/>
                <a:ea typeface="Quattrocento Sans"/>
                <a:cs typeface="Quattrocento Sans"/>
                <a:sym typeface="Quattrocento Sans"/>
              </a:rPr>
              <a:t>noteer</a:t>
            </a:r>
            <a:r>
              <a:rPr lang="en-GB" sz="2400" dirty="0" smtClean="0">
                <a:solidFill>
                  <a:schemeClr val="dk1"/>
                </a:solidFill>
                <a:latin typeface="Quattrocento Sans"/>
                <a:ea typeface="Quattrocento Sans"/>
                <a:cs typeface="Quattrocento Sans"/>
                <a:sym typeface="Quattrocento Sans"/>
              </a:rPr>
              <a:t> de </a:t>
            </a:r>
            <a:r>
              <a:rPr lang="en-GB" sz="2400" dirty="0" err="1" smtClean="0">
                <a:solidFill>
                  <a:schemeClr val="dk1"/>
                </a:solidFill>
                <a:latin typeface="Quattrocento Sans"/>
                <a:ea typeface="Quattrocento Sans"/>
                <a:cs typeface="Quattrocento Sans"/>
                <a:sym typeface="Quattrocento Sans"/>
              </a:rPr>
              <a:t>antwoorden</a:t>
            </a:r>
            <a:r>
              <a:rPr lang="en-GB" sz="2400" dirty="0" smtClean="0">
                <a:solidFill>
                  <a:schemeClr val="dk1"/>
                </a:solidFill>
                <a:latin typeface="Quattrocento Sans"/>
                <a:ea typeface="Quattrocento Sans"/>
                <a:cs typeface="Quattrocento Sans"/>
                <a:sym typeface="Quattrocento Sans"/>
              </a:rPr>
              <a:t>. </a:t>
            </a:r>
          </a:p>
          <a:p>
            <a:pPr marL="342900" marR="0" lvl="0" indent="-342900" algn="l" rtl="0">
              <a:spcBef>
                <a:spcPts val="440"/>
              </a:spcBef>
              <a:spcAft>
                <a:spcPts val="0"/>
              </a:spcAft>
              <a:buClr>
                <a:schemeClr val="dk1"/>
              </a:buClr>
              <a:buSzPct val="100000"/>
              <a:buFont typeface="Quattrocento Sans"/>
              <a:buChar char="•"/>
            </a:pPr>
            <a:r>
              <a:rPr lang="en-GB" sz="2400" dirty="0" smtClean="0">
                <a:solidFill>
                  <a:schemeClr val="dk1"/>
                </a:solidFill>
                <a:latin typeface="Quattrocento Sans"/>
                <a:ea typeface="Quattrocento Sans"/>
                <a:cs typeface="Quattrocento Sans"/>
                <a:sym typeface="Quattrocento Sans"/>
              </a:rPr>
              <a:t>Je mag je smartphone </a:t>
            </a:r>
            <a:r>
              <a:rPr lang="en-GB" sz="2400" dirty="0" err="1" smtClean="0">
                <a:solidFill>
                  <a:schemeClr val="dk1"/>
                </a:solidFill>
                <a:latin typeface="Quattrocento Sans"/>
                <a:ea typeface="Quattrocento Sans"/>
                <a:cs typeface="Quattrocento Sans"/>
                <a:sym typeface="Quattrocento Sans"/>
              </a:rPr>
              <a:t>gebruiken</a:t>
            </a:r>
            <a:r>
              <a:rPr lang="en-GB" sz="2400" dirty="0" smtClean="0">
                <a:solidFill>
                  <a:schemeClr val="dk1"/>
                </a:solidFill>
                <a:latin typeface="Quattrocento Sans"/>
                <a:ea typeface="Quattrocento Sans"/>
                <a:cs typeface="Quattrocento Sans"/>
                <a:sym typeface="Quattrocento Sans"/>
              </a:rPr>
              <a:t>                                                     </a:t>
            </a:r>
            <a:r>
              <a:rPr lang="en-GB" sz="2400" dirty="0" err="1" smtClean="0">
                <a:solidFill>
                  <a:schemeClr val="dk1"/>
                </a:solidFill>
                <a:latin typeface="Quattrocento Sans"/>
                <a:ea typeface="Quattrocento Sans"/>
                <a:cs typeface="Quattrocento Sans"/>
                <a:sym typeface="Quattrocento Sans"/>
              </a:rPr>
              <a:t>om</a:t>
            </a:r>
            <a:r>
              <a:rPr lang="en-GB" sz="2400" dirty="0" smtClean="0">
                <a:solidFill>
                  <a:schemeClr val="dk1"/>
                </a:solidFill>
                <a:latin typeface="Quattrocento Sans"/>
                <a:ea typeface="Quattrocento Sans"/>
                <a:cs typeface="Quattrocento Sans"/>
                <a:sym typeface="Quattrocento Sans"/>
              </a:rPr>
              <a:t> </a:t>
            </a:r>
            <a:r>
              <a:rPr lang="en-GB" sz="2400" dirty="0" err="1" smtClean="0">
                <a:solidFill>
                  <a:schemeClr val="dk1"/>
                </a:solidFill>
                <a:latin typeface="Quattrocento Sans"/>
                <a:ea typeface="Quattrocento Sans"/>
                <a:cs typeface="Quattrocento Sans"/>
                <a:sym typeface="Quattrocento Sans"/>
              </a:rPr>
              <a:t>bronnen</a:t>
            </a:r>
            <a:r>
              <a:rPr lang="en-GB" sz="2400" dirty="0" smtClean="0">
                <a:solidFill>
                  <a:schemeClr val="dk1"/>
                </a:solidFill>
                <a:latin typeface="Quattrocento Sans"/>
                <a:ea typeface="Quattrocento Sans"/>
                <a:cs typeface="Quattrocento Sans"/>
                <a:sym typeface="Quattrocento Sans"/>
              </a:rPr>
              <a:t> </a:t>
            </a:r>
            <a:r>
              <a:rPr lang="en-GB" sz="2400" dirty="0" err="1" smtClean="0">
                <a:solidFill>
                  <a:schemeClr val="dk1"/>
                </a:solidFill>
                <a:latin typeface="Quattrocento Sans"/>
                <a:ea typeface="Quattrocento Sans"/>
                <a:cs typeface="Quattrocento Sans"/>
                <a:sym typeface="Quattrocento Sans"/>
              </a:rPr>
              <a:t>te</a:t>
            </a:r>
            <a:r>
              <a:rPr lang="en-GB" sz="2400" dirty="0" smtClean="0">
                <a:solidFill>
                  <a:schemeClr val="dk1"/>
                </a:solidFill>
                <a:latin typeface="Quattrocento Sans"/>
                <a:ea typeface="Quattrocento Sans"/>
                <a:cs typeface="Quattrocento Sans"/>
                <a:sym typeface="Quattrocento Sans"/>
              </a:rPr>
              <a:t> </a:t>
            </a:r>
            <a:r>
              <a:rPr lang="en-GB" sz="2400" dirty="0" err="1" smtClean="0">
                <a:solidFill>
                  <a:schemeClr val="dk1"/>
                </a:solidFill>
                <a:latin typeface="Quattrocento Sans"/>
                <a:ea typeface="Quattrocento Sans"/>
                <a:cs typeface="Quattrocento Sans"/>
                <a:sym typeface="Quattrocento Sans"/>
              </a:rPr>
              <a:t>raadplegen</a:t>
            </a:r>
            <a:r>
              <a:rPr lang="en-GB" sz="2400" dirty="0" smtClean="0">
                <a:solidFill>
                  <a:schemeClr val="dk1"/>
                </a:solidFill>
                <a:latin typeface="Quattrocento Sans"/>
                <a:ea typeface="Quattrocento Sans"/>
                <a:cs typeface="Quattrocento Sans"/>
                <a:sym typeface="Quattrocento Sans"/>
              </a:rPr>
              <a:t>. </a:t>
            </a:r>
          </a:p>
          <a:p>
            <a:pPr marL="342900" marR="0" lvl="0" indent="-342900" algn="l" rtl="0">
              <a:spcBef>
                <a:spcPts val="440"/>
              </a:spcBef>
              <a:spcAft>
                <a:spcPts val="0"/>
              </a:spcAft>
              <a:buClr>
                <a:schemeClr val="dk1"/>
              </a:buClr>
              <a:buSzPct val="100000"/>
              <a:buFont typeface="Quattrocento Sans"/>
              <a:buChar char="•"/>
            </a:pPr>
            <a:r>
              <a:rPr lang="en-GB" sz="2400" dirty="0" smtClean="0">
                <a:solidFill>
                  <a:schemeClr val="dk1"/>
                </a:solidFill>
                <a:latin typeface="Quattrocento Sans"/>
                <a:ea typeface="Quattrocento Sans"/>
                <a:cs typeface="Quattrocento Sans"/>
                <a:sym typeface="Quattrocento Sans"/>
              </a:rPr>
              <a:t>De </a:t>
            </a:r>
            <a:r>
              <a:rPr lang="en-GB" sz="2400" dirty="0" err="1" smtClean="0">
                <a:solidFill>
                  <a:schemeClr val="dk1"/>
                </a:solidFill>
                <a:latin typeface="Quattrocento Sans"/>
                <a:ea typeface="Quattrocento Sans"/>
                <a:cs typeface="Quattrocento Sans"/>
                <a:sym typeface="Quattrocento Sans"/>
              </a:rPr>
              <a:t>groep</a:t>
            </a:r>
            <a:r>
              <a:rPr lang="en-GB" sz="2400" dirty="0" smtClean="0">
                <a:solidFill>
                  <a:schemeClr val="dk1"/>
                </a:solidFill>
                <a:latin typeface="Quattrocento Sans"/>
                <a:ea typeface="Quattrocento Sans"/>
                <a:cs typeface="Quattrocento Sans"/>
                <a:sym typeface="Quattrocento Sans"/>
              </a:rPr>
              <a:t> met de </a:t>
            </a:r>
            <a:r>
              <a:rPr lang="en-GB" sz="2400" dirty="0" err="1" smtClean="0">
                <a:solidFill>
                  <a:schemeClr val="dk1"/>
                </a:solidFill>
                <a:latin typeface="Quattrocento Sans"/>
                <a:ea typeface="Quattrocento Sans"/>
                <a:cs typeface="Quattrocento Sans"/>
                <a:sym typeface="Quattrocento Sans"/>
              </a:rPr>
              <a:t>meeste</a:t>
            </a:r>
            <a:r>
              <a:rPr lang="en-GB" sz="2400" dirty="0" smtClean="0">
                <a:solidFill>
                  <a:schemeClr val="dk1"/>
                </a:solidFill>
                <a:latin typeface="Quattrocento Sans"/>
                <a:ea typeface="Quattrocento Sans"/>
                <a:cs typeface="Quattrocento Sans"/>
                <a:sym typeface="Quattrocento Sans"/>
              </a:rPr>
              <a:t> </a:t>
            </a:r>
            <a:r>
              <a:rPr lang="en-GB" sz="2400" dirty="0" err="1" smtClean="0">
                <a:solidFill>
                  <a:schemeClr val="dk1"/>
                </a:solidFill>
                <a:latin typeface="Quattrocento Sans"/>
                <a:ea typeface="Quattrocento Sans"/>
                <a:cs typeface="Quattrocento Sans"/>
                <a:sym typeface="Quattrocento Sans"/>
              </a:rPr>
              <a:t>punten</a:t>
            </a:r>
            <a:r>
              <a:rPr lang="en-GB" sz="2400" dirty="0" smtClean="0">
                <a:solidFill>
                  <a:schemeClr val="dk1"/>
                </a:solidFill>
                <a:latin typeface="Quattrocento Sans"/>
                <a:ea typeface="Quattrocento Sans"/>
                <a:cs typeface="Quattrocento Sans"/>
                <a:sym typeface="Quattrocento Sans"/>
              </a:rPr>
              <a:t> is </a:t>
            </a:r>
            <a:r>
              <a:rPr lang="en-GB" sz="2400" dirty="0" err="1" smtClean="0">
                <a:solidFill>
                  <a:schemeClr val="dk1"/>
                </a:solidFill>
                <a:latin typeface="Quattrocento Sans"/>
                <a:ea typeface="Quattrocento Sans"/>
                <a:cs typeface="Quattrocento Sans"/>
                <a:sym typeface="Quattrocento Sans"/>
              </a:rPr>
              <a:t>winnaar</a:t>
            </a:r>
            <a:r>
              <a:rPr lang="en-GB" sz="2400" dirty="0" smtClean="0">
                <a:solidFill>
                  <a:schemeClr val="dk1"/>
                </a:solidFill>
                <a:latin typeface="Quattrocento Sans"/>
                <a:ea typeface="Quattrocento Sans"/>
                <a:cs typeface="Quattrocento Sans"/>
                <a:sym typeface="Quattrocento Sans"/>
              </a:rPr>
              <a:t>. </a:t>
            </a:r>
            <a:endParaRPr lang="en-GB" sz="2400" b="0" i="0" u="none" strike="noStrike" cap="none" baseline="0" dirty="0">
              <a:solidFill>
                <a:schemeClr val="dk1"/>
              </a:solidFill>
              <a:latin typeface="Quattrocento Sans"/>
              <a:ea typeface="Quattrocento Sans"/>
              <a:cs typeface="Quattrocento Sans"/>
              <a:sym typeface="Quattrocento Sans"/>
            </a:endParaRPr>
          </a:p>
        </p:txBody>
      </p:sp>
    </p:spTree>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Shape 288"/>
          <p:cNvSpPr txBox="1">
            <a:spLocks noGrp="1"/>
          </p:cNvSpPr>
          <p:nvPr>
            <p:ph type="title"/>
          </p:nvPr>
        </p:nvSpPr>
        <p:spPr>
          <a:xfrm>
            <a:off x="739620" y="371689"/>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a:solidFill>
                  <a:schemeClr val="dk2"/>
                </a:solidFill>
                <a:latin typeface="Quattrocento Sans"/>
                <a:ea typeface="Quattrocento Sans"/>
                <a:cs typeface="Quattrocento Sans"/>
                <a:sym typeface="Quattrocento Sans"/>
              </a:rPr>
              <a:t>Casus 1</a:t>
            </a:r>
            <a:r>
              <a:rPr lang="en-GB" sz="2800" b="1" i="0" u="none" strike="noStrike" cap="none" baseline="0">
                <a:solidFill>
                  <a:schemeClr val="dk2"/>
                </a:solidFill>
                <a:latin typeface="Quattrocento Sans"/>
                <a:ea typeface="Quattrocento Sans"/>
                <a:cs typeface="Quattrocento Sans"/>
                <a:sym typeface="Quattrocento Sans"/>
              </a:rPr>
              <a:t> </a:t>
            </a:r>
          </a:p>
        </p:txBody>
      </p:sp>
      <p:sp>
        <p:nvSpPr>
          <p:cNvPr id="289" name="Shape 289"/>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marR="0" algn="l" rtl="0">
              <a:spcBef>
                <a:spcPts val="440"/>
              </a:spcBef>
              <a:spcAft>
                <a:spcPts val="0"/>
              </a:spcAft>
              <a:buNone/>
            </a:pPr>
            <a:r>
              <a:rPr lang="en-GB" sz="2200" dirty="0" err="1">
                <a:solidFill>
                  <a:schemeClr val="dk1"/>
                </a:solidFill>
                <a:latin typeface="Quattrocento Sans"/>
                <a:ea typeface="Quattrocento Sans"/>
                <a:cs typeface="Quattrocento Sans"/>
                <a:sym typeface="Quattrocento Sans"/>
              </a:rPr>
              <a:t>Lieke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Visser</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heeft</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een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hypothyreoïdie</a:t>
            </a:r>
            <a:r>
              <a:rPr lang="en-GB" sz="2200" dirty="0">
                <a:solidFill>
                  <a:schemeClr val="dk1"/>
                </a:solidFill>
                <a:latin typeface="Quattrocento Sans"/>
                <a:ea typeface="Quattrocento Sans"/>
                <a:cs typeface="Quattrocento Sans"/>
                <a:sym typeface="Quattrocento Sans"/>
              </a:rPr>
              <a:t>: TSH 15, FT4 3. Je </a:t>
            </a:r>
            <a:r>
              <a:rPr lang="en-GB" sz="2200" dirty="0" err="1" smtClean="0">
                <a:solidFill>
                  <a:schemeClr val="dk1"/>
                </a:solidFill>
                <a:latin typeface="Quattrocento Sans"/>
                <a:ea typeface="Quattrocento Sans"/>
                <a:cs typeface="Quattrocento Sans"/>
                <a:sym typeface="Quattrocento Sans"/>
              </a:rPr>
              <a:t>wil</a:t>
            </a:r>
            <a:r>
              <a:rPr lang="en-GB" sz="2200" dirty="0" smtClean="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bij</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haar</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starten</a:t>
            </a:r>
            <a:r>
              <a:rPr lang="en-GB" sz="2200" dirty="0">
                <a:solidFill>
                  <a:schemeClr val="dk1"/>
                </a:solidFill>
                <a:latin typeface="Quattrocento Sans"/>
                <a:ea typeface="Quattrocento Sans"/>
                <a:cs typeface="Quattrocento Sans"/>
                <a:sym typeface="Quattrocento Sans"/>
              </a:rPr>
              <a:t> met levothyroxine. </a:t>
            </a:r>
            <a:r>
              <a:rPr lang="en-GB" sz="2200" dirty="0" err="1">
                <a:solidFill>
                  <a:schemeClr val="dk1"/>
                </a:solidFill>
                <a:latin typeface="Quattrocento Sans"/>
                <a:ea typeface="Quattrocento Sans"/>
                <a:cs typeface="Quattrocento Sans"/>
                <a:sym typeface="Quattrocento Sans"/>
              </a:rPr>
              <a:t>Ze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weegt</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ruim</a:t>
            </a:r>
            <a:r>
              <a:rPr lang="en-GB" sz="2200" dirty="0">
                <a:solidFill>
                  <a:schemeClr val="dk1"/>
                </a:solidFill>
                <a:latin typeface="Quattrocento Sans"/>
                <a:ea typeface="Quattrocento Sans"/>
                <a:cs typeface="Quattrocento Sans"/>
                <a:sym typeface="Quattrocento Sans"/>
              </a:rPr>
              <a:t> 100 kg. Met </a:t>
            </a:r>
            <a:r>
              <a:rPr lang="en-GB" sz="2200" dirty="0" err="1">
                <a:solidFill>
                  <a:schemeClr val="dk1"/>
                </a:solidFill>
                <a:latin typeface="Quattrocento Sans"/>
                <a:ea typeface="Quattrocento Sans"/>
                <a:cs typeface="Quattrocento Sans"/>
                <a:sym typeface="Quattrocento Sans"/>
              </a:rPr>
              <a:t>welke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startdosering</a:t>
            </a:r>
            <a:r>
              <a:rPr lang="en-GB" sz="2200" dirty="0">
                <a:solidFill>
                  <a:schemeClr val="dk1"/>
                </a:solidFill>
                <a:latin typeface="Quattrocento Sans"/>
                <a:ea typeface="Quattrocento Sans"/>
                <a:cs typeface="Quattrocento Sans"/>
                <a:sym typeface="Quattrocento Sans"/>
              </a:rPr>
              <a:t> begin je?</a:t>
            </a:r>
          </a:p>
          <a:p>
            <a:pPr marR="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algn="l" rtl="0">
              <a:spcBef>
                <a:spcPts val="440"/>
              </a:spcBef>
              <a:spcAft>
                <a:spcPts val="0"/>
              </a:spcAft>
              <a:buNone/>
            </a:pPr>
            <a:r>
              <a:rPr lang="en-GB" sz="2200" dirty="0">
                <a:solidFill>
                  <a:schemeClr val="dk1"/>
                </a:solidFill>
                <a:latin typeface="Quattrocento Sans"/>
                <a:ea typeface="Quattrocento Sans"/>
                <a:cs typeface="Quattrocento Sans"/>
                <a:sym typeface="Quattrocento Sans"/>
              </a:rPr>
              <a:t>De </a:t>
            </a:r>
            <a:r>
              <a:rPr lang="en-GB" sz="2200" dirty="0" err="1">
                <a:solidFill>
                  <a:schemeClr val="dk1"/>
                </a:solidFill>
                <a:latin typeface="Quattrocento Sans"/>
                <a:ea typeface="Quattrocento Sans"/>
                <a:cs typeface="Quattrocento Sans"/>
                <a:sym typeface="Quattrocento Sans"/>
              </a:rPr>
              <a:t>startdosering</a:t>
            </a:r>
            <a:r>
              <a:rPr lang="en-GB" sz="2200" dirty="0">
                <a:solidFill>
                  <a:schemeClr val="dk1"/>
                </a:solidFill>
                <a:latin typeface="Quattrocento Sans"/>
                <a:ea typeface="Quattrocento Sans"/>
                <a:cs typeface="Quattrocento Sans"/>
                <a:sym typeface="Quattrocento Sans"/>
              </a:rPr>
              <a:t> is 1,6 </a:t>
            </a:r>
            <a:r>
              <a:rPr lang="en-GB" sz="2200" dirty="0" err="1">
                <a:solidFill>
                  <a:schemeClr val="dk1"/>
                </a:solidFill>
                <a:latin typeface="Quattrocento Sans"/>
                <a:ea typeface="Quattrocento Sans"/>
                <a:cs typeface="Quattrocento Sans"/>
                <a:sym typeface="Quattrocento Sans"/>
              </a:rPr>
              <a:t>ugr</a:t>
            </a:r>
            <a:r>
              <a:rPr lang="en-GB" sz="2200" dirty="0">
                <a:solidFill>
                  <a:schemeClr val="dk1"/>
                </a:solidFill>
                <a:latin typeface="Quattrocento Sans"/>
                <a:ea typeface="Quattrocento Sans"/>
                <a:cs typeface="Quattrocento Sans"/>
                <a:sym typeface="Quattrocento Sans"/>
              </a:rPr>
              <a:t> per kg </a:t>
            </a:r>
            <a:r>
              <a:rPr lang="en-GB" sz="2200" dirty="0" err="1">
                <a:solidFill>
                  <a:schemeClr val="dk1"/>
                </a:solidFill>
                <a:latin typeface="Quattrocento Sans"/>
                <a:ea typeface="Quattrocento Sans"/>
                <a:cs typeface="Quattrocento Sans"/>
                <a:sym typeface="Quattrocento Sans"/>
              </a:rPr>
              <a:t>lichaamsgewicht</a:t>
            </a:r>
            <a:r>
              <a:rPr lang="en-GB" sz="2200" dirty="0">
                <a:solidFill>
                  <a:schemeClr val="dk1"/>
                </a:solidFill>
                <a:latin typeface="Quattrocento Sans"/>
                <a:ea typeface="Quattrocento Sans"/>
                <a:cs typeface="Quattrocento Sans"/>
                <a:sym typeface="Quattrocento Sans"/>
              </a:rPr>
              <a:t>. Met </a:t>
            </a:r>
            <a:r>
              <a:rPr lang="en-GB" sz="2200" dirty="0" err="1">
                <a:solidFill>
                  <a:schemeClr val="dk1"/>
                </a:solidFill>
                <a:latin typeface="Quattrocento Sans"/>
                <a:ea typeface="Quattrocento Sans"/>
                <a:cs typeface="Quattrocento Sans"/>
                <a:sym typeface="Quattrocento Sans"/>
              </a:rPr>
              <a:t>een</a:t>
            </a:r>
            <a:r>
              <a:rPr lang="en-GB" sz="2200" dirty="0">
                <a:solidFill>
                  <a:schemeClr val="dk1"/>
                </a:solidFill>
                <a:latin typeface="Quattrocento Sans"/>
                <a:ea typeface="Quattrocento Sans"/>
                <a:cs typeface="Quattrocento Sans"/>
                <a:sym typeface="Quattrocento Sans"/>
              </a:rPr>
              <a:t> maximum van 150 </a:t>
            </a:r>
            <a:r>
              <a:rPr lang="en-GB" sz="2200" dirty="0" err="1">
                <a:solidFill>
                  <a:schemeClr val="dk1"/>
                </a:solidFill>
                <a:latin typeface="Quattrocento Sans"/>
                <a:ea typeface="Quattrocento Sans"/>
                <a:cs typeface="Quattrocento Sans"/>
                <a:sym typeface="Quattrocento Sans"/>
              </a:rPr>
              <a:t>ugr</a:t>
            </a:r>
            <a:r>
              <a:rPr lang="en-GB" sz="2200" dirty="0">
                <a:solidFill>
                  <a:schemeClr val="dk1"/>
                </a:solidFill>
                <a:latin typeface="Quattrocento Sans"/>
                <a:ea typeface="Quattrocento Sans"/>
                <a:cs typeface="Quattrocento Sans"/>
                <a:sym typeface="Quattrocento Sans"/>
              </a:rPr>
              <a:t>. </a:t>
            </a:r>
          </a:p>
          <a:p>
            <a:pPr marR="0" algn="l" rtl="0">
              <a:spcBef>
                <a:spcPts val="440"/>
              </a:spcBef>
              <a:spcAft>
                <a:spcPts val="0"/>
              </a:spcAft>
              <a:buNone/>
            </a:pPr>
            <a:r>
              <a:rPr lang="en-GB" sz="2200" dirty="0" err="1">
                <a:solidFill>
                  <a:schemeClr val="dk1"/>
                </a:solidFill>
                <a:latin typeface="Quattrocento Sans"/>
                <a:ea typeface="Quattrocento Sans"/>
                <a:cs typeface="Quattrocento Sans"/>
                <a:sym typeface="Quattrocento Sans"/>
              </a:rPr>
              <a:t>Lieke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zou</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dus</a:t>
            </a:r>
            <a:r>
              <a:rPr lang="en-GB" sz="2200" dirty="0">
                <a:solidFill>
                  <a:schemeClr val="dk1"/>
                </a:solidFill>
                <a:latin typeface="Quattrocento Sans"/>
                <a:ea typeface="Quattrocento Sans"/>
                <a:cs typeface="Quattrocento Sans"/>
                <a:sym typeface="Quattrocento Sans"/>
              </a:rPr>
              <a:t> met het maximum van 150 </a:t>
            </a:r>
            <a:r>
              <a:rPr lang="en-GB" sz="2200" dirty="0" err="1">
                <a:solidFill>
                  <a:schemeClr val="dk1"/>
                </a:solidFill>
                <a:latin typeface="Quattrocento Sans"/>
                <a:ea typeface="Quattrocento Sans"/>
                <a:cs typeface="Quattrocento Sans"/>
                <a:sym typeface="Quattrocento Sans"/>
              </a:rPr>
              <a:t>ugr</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kunnen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starten</a:t>
            </a:r>
            <a:r>
              <a:rPr lang="en-GB" sz="2200" dirty="0">
                <a:solidFill>
                  <a:schemeClr val="dk1"/>
                </a:solidFill>
                <a:latin typeface="Quattrocento Sans"/>
                <a:ea typeface="Quattrocento Sans"/>
                <a:cs typeface="Quattrocento Sans"/>
                <a:sym typeface="Quattrocento Sans"/>
              </a:rPr>
              <a:t> en </a:t>
            </a:r>
            <a:r>
              <a:rPr lang="en-GB" sz="2200" dirty="0" err="1">
                <a:solidFill>
                  <a:schemeClr val="dk1"/>
                </a:solidFill>
                <a:latin typeface="Quattrocento Sans"/>
                <a:ea typeface="Quattrocento Sans"/>
                <a:cs typeface="Quattrocento Sans"/>
                <a:sym typeface="Quattrocento Sans"/>
              </a:rPr>
              <a:t>daarna</a:t>
            </a:r>
            <a:r>
              <a:rPr lang="en-GB" sz="2200" dirty="0">
                <a:solidFill>
                  <a:schemeClr val="dk1"/>
                </a:solidFill>
                <a:latin typeface="Quattrocento Sans"/>
                <a:ea typeface="Quattrocento Sans"/>
                <a:cs typeface="Quattrocento Sans"/>
                <a:sym typeface="Quattrocento Sans"/>
              </a:rPr>
              <a:t> op </a:t>
            </a:r>
            <a:r>
              <a:rPr lang="en-GB" sz="2200" dirty="0" err="1">
                <a:solidFill>
                  <a:schemeClr val="dk1"/>
                </a:solidFill>
                <a:latin typeface="Quattrocento Sans"/>
                <a:ea typeface="Quattrocento Sans"/>
                <a:cs typeface="Quattrocento Sans"/>
                <a:sym typeface="Quattrocento Sans"/>
              </a:rPr>
              <a:t>geleide</a:t>
            </a:r>
            <a:r>
              <a:rPr lang="en-GB" sz="2200" dirty="0">
                <a:solidFill>
                  <a:schemeClr val="dk1"/>
                </a:solidFill>
                <a:latin typeface="Quattrocento Sans"/>
                <a:ea typeface="Quattrocento Sans"/>
                <a:cs typeface="Quattrocento Sans"/>
                <a:sym typeface="Quattrocento Sans"/>
              </a:rPr>
              <a:t> van de TSH </a:t>
            </a:r>
            <a:r>
              <a:rPr lang="en-GB" sz="2200" dirty="0" err="1">
                <a:solidFill>
                  <a:schemeClr val="dk1"/>
                </a:solidFill>
                <a:latin typeface="Quattrocento Sans"/>
                <a:ea typeface="Quattrocento Sans"/>
                <a:cs typeface="Quattrocento Sans"/>
                <a:sym typeface="Quattrocento Sans"/>
              </a:rPr>
              <a:t>verder</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doseren</a:t>
            </a:r>
            <a:r>
              <a:rPr lang="en-GB" sz="2200" dirty="0">
                <a:solidFill>
                  <a:schemeClr val="dk1"/>
                </a:solidFill>
                <a:latin typeface="Quattrocento Sans"/>
                <a:ea typeface="Quattrocento Sans"/>
                <a:cs typeface="Quattrocento Sans"/>
                <a:sym typeface="Quattrocento Sans"/>
              </a:rPr>
              <a:t>.</a:t>
            </a:r>
          </a:p>
          <a:p>
            <a:pPr marR="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Shape 294"/>
          <p:cNvSpPr txBox="1">
            <a:spLocks noGrp="1"/>
          </p:cNvSpPr>
          <p:nvPr>
            <p:ph type="title"/>
          </p:nvPr>
        </p:nvSpPr>
        <p:spPr>
          <a:xfrm>
            <a:off x="739620" y="371689"/>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dirty="0">
                <a:solidFill>
                  <a:schemeClr val="dk2"/>
                </a:solidFill>
                <a:latin typeface="Quattrocento Sans"/>
                <a:ea typeface="Quattrocento Sans"/>
                <a:cs typeface="Quattrocento Sans"/>
                <a:sym typeface="Quattrocento Sans"/>
              </a:rPr>
              <a:t>Casus 1</a:t>
            </a:r>
            <a:r>
              <a:rPr lang="en-GB" sz="2800" b="1" i="0" u="none" strike="noStrike" cap="none" baseline="0" dirty="0">
                <a:solidFill>
                  <a:schemeClr val="dk2"/>
                </a:solidFill>
                <a:latin typeface="Quattrocento Sans"/>
                <a:ea typeface="Quattrocento Sans"/>
                <a:cs typeface="Quattrocento Sans"/>
                <a:sym typeface="Quattrocento Sans"/>
              </a:rPr>
              <a:t> </a:t>
            </a:r>
          </a:p>
        </p:txBody>
      </p:sp>
      <p:sp>
        <p:nvSpPr>
          <p:cNvPr id="295" name="Shape 295"/>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marR="0" lvl="0" algn="l" rtl="0">
              <a:spcBef>
                <a:spcPts val="440"/>
              </a:spcBef>
              <a:spcAft>
                <a:spcPts val="0"/>
              </a:spcAft>
              <a:buNone/>
            </a:pPr>
            <a:r>
              <a:rPr lang="en-GB" sz="2200" dirty="0" err="1">
                <a:solidFill>
                  <a:schemeClr val="dk1"/>
                </a:solidFill>
                <a:latin typeface="Quattrocento Sans"/>
                <a:ea typeface="Quattrocento Sans"/>
                <a:cs typeface="Quattrocento Sans"/>
                <a:sym typeface="Quattrocento Sans"/>
              </a:rPr>
              <a:t>Wat</a:t>
            </a:r>
            <a:r>
              <a:rPr lang="en-GB" sz="2200" dirty="0">
                <a:solidFill>
                  <a:schemeClr val="dk1"/>
                </a:solidFill>
                <a:latin typeface="Quattrocento Sans"/>
                <a:ea typeface="Quattrocento Sans"/>
                <a:cs typeface="Quattrocento Sans"/>
                <a:sym typeface="Quattrocento Sans"/>
              </a:rPr>
              <a:t> is de </a:t>
            </a:r>
            <a:r>
              <a:rPr lang="en-GB" sz="2200" dirty="0" err="1">
                <a:solidFill>
                  <a:schemeClr val="dk1"/>
                </a:solidFill>
                <a:latin typeface="Quattrocento Sans"/>
                <a:ea typeface="Quattrocento Sans"/>
                <a:cs typeface="Quattrocento Sans"/>
                <a:sym typeface="Quattrocento Sans"/>
              </a:rPr>
              <a:t>streefwaarde</a:t>
            </a:r>
            <a:r>
              <a:rPr lang="en-GB" sz="2200" dirty="0">
                <a:solidFill>
                  <a:schemeClr val="dk1"/>
                </a:solidFill>
                <a:latin typeface="Quattrocento Sans"/>
                <a:ea typeface="Quattrocento Sans"/>
                <a:cs typeface="Quattrocento Sans"/>
                <a:sym typeface="Quattrocento Sans"/>
              </a:rPr>
              <a:t> van TSH </a:t>
            </a:r>
            <a:r>
              <a:rPr lang="en-GB" sz="2200" dirty="0" err="1">
                <a:solidFill>
                  <a:schemeClr val="dk1"/>
                </a:solidFill>
                <a:latin typeface="Quattrocento Sans"/>
                <a:ea typeface="Quattrocento Sans"/>
                <a:cs typeface="Quattrocento Sans"/>
                <a:sym typeface="Quattrocento Sans"/>
              </a:rPr>
              <a:t>bij</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Lieke</a:t>
            </a:r>
            <a:r>
              <a:rPr lang="en-GB" sz="2200" dirty="0">
                <a:solidFill>
                  <a:schemeClr val="dk1"/>
                </a:solidFill>
                <a:latin typeface="Quattrocento Sans"/>
                <a:ea typeface="Quattrocento Sans"/>
                <a:cs typeface="Quattrocento Sans"/>
                <a:sym typeface="Quattrocento Sans"/>
              </a:rPr>
              <a:t>?</a:t>
            </a: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r>
              <a:rPr lang="en-GB" sz="2200" dirty="0" smtClean="0">
                <a:solidFill>
                  <a:schemeClr val="dk1"/>
                </a:solidFill>
                <a:latin typeface="Quattrocento Sans"/>
                <a:ea typeface="Quattrocento Sans"/>
                <a:cs typeface="Quattrocento Sans"/>
                <a:sym typeface="Quattrocento Sans"/>
              </a:rPr>
              <a:t>De </a:t>
            </a:r>
            <a:r>
              <a:rPr lang="en-GB" sz="2200" dirty="0" err="1">
                <a:solidFill>
                  <a:schemeClr val="dk1"/>
                </a:solidFill>
                <a:latin typeface="Quattrocento Sans"/>
                <a:ea typeface="Quattrocento Sans"/>
                <a:cs typeface="Quattrocento Sans"/>
                <a:sym typeface="Quattrocento Sans"/>
              </a:rPr>
              <a:t>meeste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mensen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voelen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zich</a:t>
            </a:r>
            <a:r>
              <a:rPr lang="en-GB" sz="2200" dirty="0">
                <a:solidFill>
                  <a:schemeClr val="dk1"/>
                </a:solidFill>
                <a:latin typeface="Quattrocento Sans"/>
                <a:ea typeface="Quattrocento Sans"/>
                <a:cs typeface="Quattrocento Sans"/>
                <a:sym typeface="Quattrocento Sans"/>
              </a:rPr>
              <a:t> het </a:t>
            </a:r>
            <a:r>
              <a:rPr lang="en-GB" sz="2200" dirty="0" err="1">
                <a:solidFill>
                  <a:schemeClr val="dk1"/>
                </a:solidFill>
                <a:latin typeface="Quattrocento Sans"/>
                <a:ea typeface="Quattrocento Sans"/>
                <a:cs typeface="Quattrocento Sans"/>
                <a:sym typeface="Quattrocento Sans"/>
              </a:rPr>
              <a:t>prettigst</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bij</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laag</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normale</a:t>
            </a:r>
            <a:r>
              <a:rPr lang="en-GB" sz="2200" dirty="0">
                <a:solidFill>
                  <a:schemeClr val="dk1"/>
                </a:solidFill>
                <a:latin typeface="Quattrocento Sans"/>
                <a:ea typeface="Quattrocento Sans"/>
                <a:cs typeface="Quattrocento Sans"/>
                <a:sym typeface="Quattrocento Sans"/>
              </a:rPr>
              <a:t> TSH (</a:t>
            </a:r>
            <a:r>
              <a:rPr lang="en-GB" sz="2200" dirty="0" smtClean="0">
                <a:solidFill>
                  <a:schemeClr val="dk1"/>
                </a:solidFill>
                <a:latin typeface="Quattrocento Sans"/>
                <a:ea typeface="Quattrocento Sans"/>
                <a:cs typeface="Quattrocento Sans"/>
                <a:sym typeface="Quattrocento Sans"/>
              </a:rPr>
              <a:t>1-2</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dan</a:t>
            </a:r>
            <a:r>
              <a:rPr lang="en-GB" sz="2200" dirty="0">
                <a:solidFill>
                  <a:schemeClr val="dk1"/>
                </a:solidFill>
                <a:latin typeface="Quattrocento Sans"/>
                <a:ea typeface="Quattrocento Sans"/>
                <a:cs typeface="Quattrocento Sans"/>
                <a:sym typeface="Quattrocento Sans"/>
              </a:rPr>
              <a:t> is de FT4 </a:t>
            </a:r>
            <a:r>
              <a:rPr lang="en-GB" sz="2200" dirty="0" err="1">
                <a:solidFill>
                  <a:schemeClr val="dk1"/>
                </a:solidFill>
                <a:latin typeface="Quattrocento Sans"/>
                <a:ea typeface="Quattrocento Sans"/>
                <a:cs typeface="Quattrocento Sans"/>
                <a:sym typeface="Quattrocento Sans"/>
              </a:rPr>
              <a:t>meestal</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hoog</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normaal</a:t>
            </a:r>
            <a:r>
              <a:rPr lang="en-GB" sz="2200" dirty="0">
                <a:solidFill>
                  <a:schemeClr val="dk1"/>
                </a:solidFill>
                <a:latin typeface="Quattrocento Sans"/>
                <a:ea typeface="Quattrocento Sans"/>
                <a:cs typeface="Quattrocento Sans"/>
                <a:sym typeface="Quattrocento Sans"/>
              </a:rPr>
              <a:t>. </a:t>
            </a:r>
            <a:endParaRPr lang="en-GB" sz="2200" dirty="0" smtClean="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r>
              <a:rPr lang="en-GB" sz="2200" dirty="0" smtClean="0">
                <a:solidFill>
                  <a:schemeClr val="dk1"/>
                </a:solidFill>
                <a:latin typeface="Quattrocento Sans"/>
                <a:ea typeface="Quattrocento Sans"/>
                <a:cs typeface="Quattrocento Sans"/>
                <a:sym typeface="Quattrocento Sans"/>
              </a:rPr>
              <a:t> </a:t>
            </a:r>
            <a:endParaRPr lang="en-GB" sz="2200" dirty="0">
              <a:solidFill>
                <a:schemeClr val="dk1"/>
              </a:solidFill>
              <a:latin typeface="Quattrocento Sans"/>
              <a:ea typeface="Quattrocento Sans"/>
              <a:cs typeface="Quattrocento Sans"/>
              <a:sym typeface="Quattrocento Sans"/>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Shape 300"/>
          <p:cNvSpPr txBox="1">
            <a:spLocks noGrp="1"/>
          </p:cNvSpPr>
          <p:nvPr>
            <p:ph type="title"/>
          </p:nvPr>
        </p:nvSpPr>
        <p:spPr>
          <a:xfrm>
            <a:off x="739620" y="371689"/>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dirty="0">
                <a:solidFill>
                  <a:schemeClr val="dk2"/>
                </a:solidFill>
                <a:latin typeface="Quattrocento Sans"/>
                <a:ea typeface="Quattrocento Sans"/>
                <a:cs typeface="Quattrocento Sans"/>
                <a:sym typeface="Quattrocento Sans"/>
              </a:rPr>
              <a:t>Casus 1</a:t>
            </a:r>
            <a:r>
              <a:rPr lang="en-GB" sz="2800" b="1" i="0" u="none" strike="noStrike" cap="none" baseline="0" dirty="0">
                <a:solidFill>
                  <a:schemeClr val="dk2"/>
                </a:solidFill>
                <a:latin typeface="Quattrocento Sans"/>
                <a:ea typeface="Quattrocento Sans"/>
                <a:cs typeface="Quattrocento Sans"/>
                <a:sym typeface="Quattrocento Sans"/>
              </a:rPr>
              <a:t> </a:t>
            </a:r>
          </a:p>
        </p:txBody>
      </p:sp>
      <p:sp>
        <p:nvSpPr>
          <p:cNvPr id="301" name="Shape 301"/>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marR="0" lvl="0" algn="l" rtl="0">
              <a:spcBef>
                <a:spcPts val="440"/>
              </a:spcBef>
              <a:spcAft>
                <a:spcPts val="0"/>
              </a:spcAft>
              <a:buNone/>
            </a:pPr>
            <a:r>
              <a:rPr lang="en-GB" sz="2200" dirty="0" err="1">
                <a:solidFill>
                  <a:schemeClr val="dk1"/>
                </a:solidFill>
                <a:latin typeface="Quattrocento Sans"/>
                <a:ea typeface="Quattrocento Sans"/>
                <a:cs typeface="Quattrocento Sans"/>
                <a:sym typeface="Quattrocento Sans"/>
              </a:rPr>
              <a:t>Lieke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heeft</a:t>
            </a:r>
            <a:r>
              <a:rPr lang="en-GB" sz="2200" dirty="0">
                <a:solidFill>
                  <a:schemeClr val="dk1"/>
                </a:solidFill>
                <a:latin typeface="Quattrocento Sans"/>
                <a:ea typeface="Quattrocento Sans"/>
                <a:cs typeface="Quattrocento Sans"/>
                <a:sym typeface="Quattrocento Sans"/>
              </a:rPr>
              <a:t> nog </a:t>
            </a:r>
            <a:r>
              <a:rPr lang="en-GB" sz="2200" dirty="0" err="1">
                <a:solidFill>
                  <a:schemeClr val="dk1"/>
                </a:solidFill>
                <a:latin typeface="Quattrocento Sans"/>
                <a:ea typeface="Quattrocento Sans"/>
                <a:cs typeface="Quattrocento Sans"/>
                <a:sym typeface="Quattrocento Sans"/>
              </a:rPr>
              <a:t>klachten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terwijl</a:t>
            </a:r>
            <a:r>
              <a:rPr lang="en-GB" sz="2200" dirty="0">
                <a:solidFill>
                  <a:schemeClr val="dk1"/>
                </a:solidFill>
                <a:latin typeface="Quattrocento Sans"/>
                <a:ea typeface="Quattrocento Sans"/>
                <a:cs typeface="Quattrocento Sans"/>
                <a:sym typeface="Quattrocento Sans"/>
              </a:rPr>
              <a:t> de TSH 2 is en de </a:t>
            </a:r>
            <a:r>
              <a:rPr lang="en-GB" sz="2200" dirty="0" err="1">
                <a:solidFill>
                  <a:schemeClr val="dk1"/>
                </a:solidFill>
                <a:latin typeface="Quattrocento Sans"/>
                <a:ea typeface="Quattrocento Sans"/>
                <a:cs typeface="Quattrocento Sans"/>
                <a:sym typeface="Quattrocento Sans"/>
              </a:rPr>
              <a:t>vrij</a:t>
            </a:r>
            <a:r>
              <a:rPr lang="en-GB" sz="2200" dirty="0">
                <a:solidFill>
                  <a:schemeClr val="dk1"/>
                </a:solidFill>
                <a:latin typeface="Quattrocento Sans"/>
                <a:ea typeface="Quattrocento Sans"/>
                <a:cs typeface="Quattrocento Sans"/>
                <a:sym typeface="Quattrocento Sans"/>
              </a:rPr>
              <a:t> T4 15. </a:t>
            </a:r>
            <a:r>
              <a:rPr lang="en-GB" sz="2200" dirty="0" err="1">
                <a:solidFill>
                  <a:schemeClr val="dk1"/>
                </a:solidFill>
                <a:latin typeface="Quattrocento Sans"/>
                <a:ea typeface="Quattrocento Sans"/>
                <a:cs typeface="Quattrocento Sans"/>
                <a:sym typeface="Quattrocento Sans"/>
              </a:rPr>
              <a:t>Wat</a:t>
            </a:r>
            <a:r>
              <a:rPr lang="en-GB" sz="2200" dirty="0">
                <a:solidFill>
                  <a:schemeClr val="dk1"/>
                </a:solidFill>
                <a:latin typeface="Quattrocento Sans"/>
                <a:ea typeface="Quattrocento Sans"/>
                <a:cs typeface="Quattrocento Sans"/>
                <a:sym typeface="Quattrocento Sans"/>
              </a:rPr>
              <a:t> doe je?</a:t>
            </a: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algn="l" rtl="0">
              <a:spcBef>
                <a:spcPts val="440"/>
              </a:spcBef>
              <a:spcAft>
                <a:spcPts val="0"/>
              </a:spcAft>
              <a:buNone/>
            </a:pPr>
            <a:r>
              <a:rPr lang="en-GB" sz="2200" dirty="0">
                <a:solidFill>
                  <a:schemeClr val="dk1"/>
                </a:solidFill>
                <a:latin typeface="Quattrocento Sans"/>
                <a:ea typeface="Quattrocento Sans"/>
                <a:cs typeface="Quattrocento Sans"/>
                <a:sym typeface="Quattrocento Sans"/>
              </a:rPr>
              <a:t>Je </a:t>
            </a:r>
            <a:r>
              <a:rPr lang="en-GB" sz="2200" dirty="0" err="1">
                <a:solidFill>
                  <a:schemeClr val="dk1"/>
                </a:solidFill>
                <a:latin typeface="Quattrocento Sans"/>
                <a:ea typeface="Quattrocento Sans"/>
                <a:cs typeface="Quattrocento Sans"/>
                <a:sym typeface="Quattrocento Sans"/>
              </a:rPr>
              <a:t>zou</a:t>
            </a:r>
            <a:r>
              <a:rPr lang="en-GB" sz="2200" dirty="0">
                <a:solidFill>
                  <a:schemeClr val="dk1"/>
                </a:solidFill>
                <a:latin typeface="Quattrocento Sans"/>
                <a:ea typeface="Quattrocento Sans"/>
                <a:cs typeface="Quattrocento Sans"/>
                <a:sym typeface="Quattrocento Sans"/>
              </a:rPr>
              <a:t> de </a:t>
            </a:r>
            <a:r>
              <a:rPr lang="en-GB" sz="2200" dirty="0" err="1">
                <a:solidFill>
                  <a:schemeClr val="dk1"/>
                </a:solidFill>
                <a:latin typeface="Quattrocento Sans"/>
                <a:ea typeface="Quattrocento Sans"/>
                <a:cs typeface="Quattrocento Sans"/>
                <a:sym typeface="Quattrocento Sans"/>
              </a:rPr>
              <a:t>dosering</a:t>
            </a:r>
            <a:r>
              <a:rPr lang="en-GB" sz="2200" dirty="0">
                <a:solidFill>
                  <a:schemeClr val="dk1"/>
                </a:solidFill>
                <a:latin typeface="Quattrocento Sans"/>
                <a:ea typeface="Quattrocento Sans"/>
                <a:cs typeface="Quattrocento Sans"/>
                <a:sym typeface="Quattrocento Sans"/>
              </a:rPr>
              <a:t> nog </a:t>
            </a:r>
            <a:r>
              <a:rPr lang="en-GB" sz="2200" dirty="0" err="1">
                <a:solidFill>
                  <a:schemeClr val="dk1"/>
                </a:solidFill>
                <a:latin typeface="Quattrocento Sans"/>
                <a:ea typeface="Quattrocento Sans"/>
                <a:cs typeface="Quattrocento Sans"/>
                <a:sym typeface="Quattrocento Sans"/>
              </a:rPr>
              <a:t>iets</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kunnen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verhogen</a:t>
            </a:r>
            <a:r>
              <a:rPr lang="en-GB" sz="2200" dirty="0">
                <a:solidFill>
                  <a:schemeClr val="dk1"/>
                </a:solidFill>
                <a:latin typeface="Quattrocento Sans"/>
                <a:ea typeface="Quattrocento Sans"/>
                <a:cs typeface="Quattrocento Sans"/>
                <a:sym typeface="Quattrocento Sans"/>
              </a:rPr>
              <a:t> met 12,5 </a:t>
            </a:r>
            <a:r>
              <a:rPr lang="en-GB" sz="2200" dirty="0" err="1">
                <a:solidFill>
                  <a:schemeClr val="dk1"/>
                </a:solidFill>
                <a:latin typeface="Quattrocento Sans"/>
                <a:ea typeface="Quattrocento Sans"/>
                <a:cs typeface="Quattrocento Sans"/>
                <a:sym typeface="Quattrocento Sans"/>
              </a:rPr>
              <a:t>ugram</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Soms</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gaan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patiënten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zich</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dan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toch</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beter</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voelen</a:t>
            </a:r>
            <a:r>
              <a:rPr lang="en-GB" sz="2200" dirty="0">
                <a:solidFill>
                  <a:schemeClr val="dk1"/>
                </a:solidFill>
                <a:latin typeface="Quattrocento Sans"/>
                <a:ea typeface="Quattrocento Sans"/>
                <a:cs typeface="Quattrocento Sans"/>
                <a:sym typeface="Quattrocento Sans"/>
              </a:rPr>
              <a:t>.</a:t>
            </a: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05"/>
        <p:cNvGrpSpPr/>
        <p:nvPr/>
      </p:nvGrpSpPr>
      <p:grpSpPr>
        <a:xfrm>
          <a:off x="0" y="0"/>
          <a:ext cx="0" cy="0"/>
          <a:chOff x="0" y="0"/>
          <a:chExt cx="0" cy="0"/>
        </a:xfrm>
      </p:grpSpPr>
      <p:sp>
        <p:nvSpPr>
          <p:cNvPr id="306" name="Shape 306"/>
          <p:cNvSpPr txBox="1">
            <a:spLocks noGrp="1"/>
          </p:cNvSpPr>
          <p:nvPr>
            <p:ph type="title"/>
          </p:nvPr>
        </p:nvSpPr>
        <p:spPr>
          <a:xfrm>
            <a:off x="739620" y="371689"/>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a:solidFill>
                  <a:schemeClr val="dk2"/>
                </a:solidFill>
                <a:latin typeface="Quattrocento Sans"/>
                <a:ea typeface="Quattrocento Sans"/>
                <a:cs typeface="Quattrocento Sans"/>
                <a:sym typeface="Quattrocento Sans"/>
              </a:rPr>
              <a:t>Casus 1</a:t>
            </a:r>
            <a:r>
              <a:rPr lang="en-GB" sz="2800" b="1" i="0" u="none" strike="noStrike" cap="none" baseline="0">
                <a:solidFill>
                  <a:schemeClr val="dk2"/>
                </a:solidFill>
                <a:latin typeface="Quattrocento Sans"/>
                <a:ea typeface="Quattrocento Sans"/>
                <a:cs typeface="Quattrocento Sans"/>
                <a:sym typeface="Quattrocento Sans"/>
              </a:rPr>
              <a:t> </a:t>
            </a:r>
          </a:p>
        </p:txBody>
      </p:sp>
      <p:sp>
        <p:nvSpPr>
          <p:cNvPr id="307" name="Shape 307"/>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marR="0" algn="l" rtl="0">
              <a:spcBef>
                <a:spcPts val="440"/>
              </a:spcBef>
              <a:spcAft>
                <a:spcPts val="0"/>
              </a:spcAft>
              <a:buNone/>
            </a:pPr>
            <a:r>
              <a:rPr lang="en-GB" sz="2200" dirty="0" err="1" smtClean="0">
                <a:solidFill>
                  <a:schemeClr val="dk1"/>
                </a:solidFill>
                <a:latin typeface="Quattrocento Sans"/>
                <a:ea typeface="Quattrocento Sans"/>
                <a:cs typeface="Quattrocento Sans"/>
                <a:sym typeface="Quattrocento Sans"/>
              </a:rPr>
              <a:t>Ze</a:t>
            </a:r>
            <a:r>
              <a:rPr lang="en-GB" sz="2200" dirty="0" smtClean="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komt</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uiteindelijk</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uit</a:t>
            </a:r>
            <a:r>
              <a:rPr lang="en-GB" sz="2200" dirty="0">
                <a:solidFill>
                  <a:schemeClr val="dk1"/>
                </a:solidFill>
                <a:latin typeface="Quattrocento Sans"/>
                <a:ea typeface="Quattrocento Sans"/>
                <a:cs typeface="Quattrocento Sans"/>
                <a:sym typeface="Quattrocento Sans"/>
              </a:rPr>
              <a:t> op 175 </a:t>
            </a:r>
            <a:r>
              <a:rPr lang="en-GB" sz="2200" dirty="0" err="1">
                <a:solidFill>
                  <a:schemeClr val="dk1"/>
                </a:solidFill>
                <a:latin typeface="Quattrocento Sans"/>
                <a:ea typeface="Quattrocento Sans"/>
                <a:cs typeface="Quattrocento Sans"/>
                <a:sym typeface="Quattrocento Sans"/>
              </a:rPr>
              <a:t>ugram</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thyrax</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duotab</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Deze</a:t>
            </a:r>
            <a:r>
              <a:rPr lang="en-GB" sz="2200" dirty="0">
                <a:solidFill>
                  <a:schemeClr val="dk1"/>
                </a:solidFill>
                <a:latin typeface="Quattrocento Sans"/>
                <a:ea typeface="Quattrocento Sans"/>
                <a:cs typeface="Quattrocento Sans"/>
                <a:sym typeface="Quattrocento Sans"/>
              </a:rPr>
              <a:t> tablet is </a:t>
            </a:r>
            <a:r>
              <a:rPr lang="en-GB" sz="2200" dirty="0" err="1">
                <a:solidFill>
                  <a:schemeClr val="dk1"/>
                </a:solidFill>
                <a:latin typeface="Quattrocento Sans"/>
                <a:ea typeface="Quattrocento Sans"/>
                <a:cs typeface="Quattrocento Sans"/>
                <a:sym typeface="Quattrocento Sans"/>
              </a:rPr>
              <a:t>alleen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verkrijgbaar</a:t>
            </a:r>
            <a:r>
              <a:rPr lang="en-GB" sz="2200" dirty="0">
                <a:solidFill>
                  <a:schemeClr val="dk1"/>
                </a:solidFill>
                <a:latin typeface="Quattrocento Sans"/>
                <a:ea typeface="Quattrocento Sans"/>
                <a:cs typeface="Quattrocento Sans"/>
                <a:sym typeface="Quattrocento Sans"/>
              </a:rPr>
              <a:t> in de </a:t>
            </a:r>
            <a:r>
              <a:rPr lang="en-GB" sz="2200" dirty="0" err="1" smtClean="0">
                <a:solidFill>
                  <a:schemeClr val="dk1"/>
                </a:solidFill>
                <a:latin typeface="Quattrocento Sans"/>
                <a:ea typeface="Quattrocento Sans"/>
                <a:cs typeface="Quattrocento Sans"/>
                <a:sym typeface="Quattrocento Sans"/>
              </a:rPr>
              <a:t>hoeveelheden</a:t>
            </a:r>
            <a:r>
              <a:rPr lang="en-GB" sz="2200" dirty="0" smtClean="0">
                <a:solidFill>
                  <a:schemeClr val="dk1"/>
                </a:solidFill>
                <a:latin typeface="Quattrocento Sans"/>
                <a:ea typeface="Quattrocento Sans"/>
                <a:cs typeface="Quattrocento Sans"/>
                <a:sym typeface="Quattrocento Sans"/>
              </a:rPr>
              <a:t> </a:t>
            </a:r>
            <a:r>
              <a:rPr lang="en-GB" sz="2200" dirty="0">
                <a:solidFill>
                  <a:schemeClr val="dk1"/>
                </a:solidFill>
                <a:latin typeface="Quattrocento Sans"/>
                <a:ea typeface="Quattrocento Sans"/>
                <a:cs typeface="Quattrocento Sans"/>
                <a:sym typeface="Quattrocento Sans"/>
              </a:rPr>
              <a:t>25, 100 en 150 </a:t>
            </a:r>
            <a:r>
              <a:rPr lang="en-GB" sz="2200" dirty="0" err="1">
                <a:solidFill>
                  <a:schemeClr val="dk1"/>
                </a:solidFill>
                <a:latin typeface="Quattrocento Sans"/>
                <a:ea typeface="Quattrocento Sans"/>
                <a:cs typeface="Quattrocento Sans"/>
                <a:sym typeface="Quattrocento Sans"/>
              </a:rPr>
              <a:t>ugr</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Ze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vindt</a:t>
            </a:r>
            <a:r>
              <a:rPr lang="en-GB" sz="2200" dirty="0">
                <a:solidFill>
                  <a:schemeClr val="dk1"/>
                </a:solidFill>
                <a:latin typeface="Quattrocento Sans"/>
                <a:ea typeface="Quattrocento Sans"/>
                <a:cs typeface="Quattrocento Sans"/>
                <a:sym typeface="Quattrocento Sans"/>
              </a:rPr>
              <a:t> het </a:t>
            </a:r>
            <a:r>
              <a:rPr lang="en-GB" sz="2200" dirty="0" err="1">
                <a:solidFill>
                  <a:schemeClr val="dk1"/>
                </a:solidFill>
                <a:latin typeface="Quattrocento Sans"/>
                <a:ea typeface="Quattrocento Sans"/>
                <a:cs typeface="Quattrocento Sans"/>
                <a:sym typeface="Quattrocento Sans"/>
              </a:rPr>
              <a:t>echter</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onhandig</a:t>
            </a:r>
            <a:r>
              <a:rPr lang="en-GB" sz="2200" dirty="0">
                <a:solidFill>
                  <a:schemeClr val="dk1"/>
                </a:solidFill>
                <a:latin typeface="Quattrocento Sans"/>
                <a:ea typeface="Quattrocento Sans"/>
                <a:cs typeface="Quattrocento Sans"/>
                <a:sym typeface="Quattrocento Sans"/>
              </a:rPr>
              <a:t> om 2 </a:t>
            </a:r>
            <a:r>
              <a:rPr lang="en-GB" sz="2200" dirty="0" err="1">
                <a:solidFill>
                  <a:schemeClr val="dk1"/>
                </a:solidFill>
                <a:latin typeface="Quattrocento Sans"/>
                <a:ea typeface="Quattrocento Sans"/>
                <a:cs typeface="Quattrocento Sans"/>
                <a:sym typeface="Quattrocento Sans"/>
              </a:rPr>
              <a:t>tabletjes</a:t>
            </a:r>
            <a:r>
              <a:rPr lang="en-GB" sz="2200" dirty="0">
                <a:solidFill>
                  <a:schemeClr val="dk1"/>
                </a:solidFill>
                <a:latin typeface="Quattrocento Sans"/>
                <a:ea typeface="Quattrocento Sans"/>
                <a:cs typeface="Quattrocento Sans"/>
                <a:sym typeface="Quattrocento Sans"/>
              </a:rPr>
              <a:t> in </a:t>
            </a:r>
            <a:r>
              <a:rPr lang="en-GB" sz="2200" dirty="0" err="1">
                <a:solidFill>
                  <a:schemeClr val="dk1"/>
                </a:solidFill>
                <a:latin typeface="Quattrocento Sans"/>
                <a:ea typeface="Quattrocento Sans"/>
                <a:cs typeface="Quattrocento Sans"/>
                <a:sym typeface="Quattrocento Sans"/>
              </a:rPr>
              <a:t>te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moeten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nemen</a:t>
            </a:r>
            <a:r>
              <a:rPr lang="en-GB" sz="2200" dirty="0">
                <a:solidFill>
                  <a:schemeClr val="dk1"/>
                </a:solidFill>
                <a:latin typeface="Quattrocento Sans"/>
                <a:ea typeface="Quattrocento Sans"/>
                <a:cs typeface="Quattrocento Sans"/>
                <a:sym typeface="Quattrocento Sans"/>
              </a:rPr>
              <a:t> en </a:t>
            </a:r>
            <a:r>
              <a:rPr lang="en-GB" sz="2200" dirty="0" err="1">
                <a:solidFill>
                  <a:schemeClr val="dk1"/>
                </a:solidFill>
                <a:latin typeface="Quattrocento Sans"/>
                <a:ea typeface="Quattrocento Sans"/>
                <a:cs typeface="Quattrocento Sans"/>
                <a:sym typeface="Quattrocento Sans"/>
              </a:rPr>
              <a:t>vraagt</a:t>
            </a:r>
            <a:r>
              <a:rPr lang="en-GB" sz="2200" dirty="0">
                <a:solidFill>
                  <a:schemeClr val="dk1"/>
                </a:solidFill>
                <a:latin typeface="Quattrocento Sans"/>
                <a:ea typeface="Quattrocento Sans"/>
                <a:cs typeface="Quattrocento Sans"/>
                <a:sym typeface="Quattrocento Sans"/>
              </a:rPr>
              <a:t> of </a:t>
            </a:r>
            <a:r>
              <a:rPr lang="en-GB" sz="2200" dirty="0" err="1">
                <a:solidFill>
                  <a:schemeClr val="dk1"/>
                </a:solidFill>
                <a:latin typeface="Quattrocento Sans"/>
                <a:ea typeface="Quattrocento Sans"/>
                <a:cs typeface="Quattrocento Sans"/>
                <a:sym typeface="Quattrocento Sans"/>
              </a:rPr>
              <a:t>ze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niet</a:t>
            </a:r>
            <a:r>
              <a:rPr lang="en-GB" sz="2200" dirty="0">
                <a:solidFill>
                  <a:schemeClr val="dk1"/>
                </a:solidFill>
                <a:latin typeface="Quattrocento Sans"/>
                <a:ea typeface="Quattrocento Sans"/>
                <a:cs typeface="Quattrocento Sans"/>
                <a:sym typeface="Quattrocento Sans"/>
              </a:rPr>
              <a:t> de </a:t>
            </a:r>
            <a:r>
              <a:rPr lang="en-GB" sz="2200" dirty="0" err="1">
                <a:solidFill>
                  <a:schemeClr val="dk1"/>
                </a:solidFill>
                <a:latin typeface="Quattrocento Sans"/>
                <a:ea typeface="Quattrocento Sans"/>
                <a:cs typeface="Quattrocento Sans"/>
                <a:sym typeface="Quattrocento Sans"/>
              </a:rPr>
              <a:t>euthyrox</a:t>
            </a:r>
            <a:r>
              <a:rPr lang="en-GB" sz="2200" dirty="0">
                <a:solidFill>
                  <a:schemeClr val="dk1"/>
                </a:solidFill>
                <a:latin typeface="Quattrocento Sans"/>
                <a:ea typeface="Quattrocento Sans"/>
                <a:cs typeface="Quattrocento Sans"/>
                <a:sym typeface="Quattrocento Sans"/>
              </a:rPr>
              <a:t> 175 </a:t>
            </a:r>
            <a:r>
              <a:rPr lang="en-GB" sz="2200" dirty="0" err="1">
                <a:solidFill>
                  <a:schemeClr val="dk1"/>
                </a:solidFill>
                <a:latin typeface="Quattrocento Sans"/>
                <a:ea typeface="Quattrocento Sans"/>
                <a:cs typeface="Quattrocento Sans"/>
                <a:sym typeface="Quattrocento Sans"/>
              </a:rPr>
              <a:t>ugram</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kan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krijgen</a:t>
            </a:r>
            <a:r>
              <a:rPr lang="en-GB" sz="2200" dirty="0" smtClean="0">
                <a:solidFill>
                  <a:schemeClr val="dk1"/>
                </a:solidFill>
                <a:latin typeface="Quattrocento Sans"/>
                <a:ea typeface="Quattrocento Sans"/>
                <a:cs typeface="Quattrocento Sans"/>
                <a:sym typeface="Quattrocento Sans"/>
              </a:rPr>
              <a:t>?</a:t>
            </a:r>
          </a:p>
          <a:p>
            <a:pPr marR="0" algn="l" rtl="0">
              <a:spcBef>
                <a:spcPts val="440"/>
              </a:spcBef>
              <a:spcAft>
                <a:spcPts val="0"/>
              </a:spcAft>
              <a:buNone/>
            </a:pPr>
            <a:endParaRPr lang="en-GB" sz="2200" dirty="0">
              <a:solidFill>
                <a:schemeClr val="dk1"/>
              </a:solidFill>
              <a:latin typeface="Quattrocento Sans"/>
              <a:ea typeface="Quattrocento Sans"/>
              <a:cs typeface="Quattrocento Sans"/>
              <a:sym typeface="Quattrocento Sans"/>
            </a:endParaRPr>
          </a:p>
          <a:p>
            <a:pPr marL="342900" marR="0" indent="-342900" algn="l" rtl="0">
              <a:spcBef>
                <a:spcPts val="440"/>
              </a:spcBef>
              <a:spcAft>
                <a:spcPts val="0"/>
              </a:spcAft>
              <a:buFont typeface="Arial" panose="020B0604020202020204" pitchFamily="34" charset="0"/>
              <a:buChar char="•"/>
            </a:pPr>
            <a:r>
              <a:rPr lang="en-GB" sz="2200" dirty="0" smtClean="0">
                <a:solidFill>
                  <a:schemeClr val="dk1"/>
                </a:solidFill>
                <a:latin typeface="Quattrocento Sans"/>
                <a:ea typeface="Quattrocento Sans"/>
                <a:cs typeface="Quattrocento Sans"/>
                <a:sym typeface="Quattrocento Sans"/>
              </a:rPr>
              <a:t>NHG: </a:t>
            </a:r>
            <a:r>
              <a:rPr lang="en-GB" sz="2200" dirty="0" err="1" smtClean="0">
                <a:solidFill>
                  <a:schemeClr val="dk1"/>
                </a:solidFill>
                <a:latin typeface="Quattrocento Sans"/>
                <a:ea typeface="Quattrocento Sans"/>
                <a:cs typeface="Quattrocento Sans"/>
                <a:sym typeface="Quattrocento Sans"/>
              </a:rPr>
              <a:t>maak</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afspraak</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preferente</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apotheker</a:t>
            </a:r>
            <a:r>
              <a:rPr lang="en-GB" sz="2200" dirty="0" smtClean="0">
                <a:solidFill>
                  <a:schemeClr val="dk1"/>
                </a:solidFill>
                <a:latin typeface="Quattrocento Sans"/>
                <a:ea typeface="Quattrocento Sans"/>
                <a:cs typeface="Quattrocento Sans"/>
                <a:sym typeface="Quattrocento Sans"/>
              </a:rPr>
              <a:t> over </a:t>
            </a:r>
            <a:r>
              <a:rPr lang="en-GB" sz="2200" dirty="0" err="1" smtClean="0">
                <a:solidFill>
                  <a:schemeClr val="dk1"/>
                </a:solidFill>
                <a:latin typeface="Quattrocento Sans"/>
                <a:ea typeface="Quattrocento Sans"/>
                <a:cs typeface="Quattrocento Sans"/>
                <a:sym typeface="Quattrocento Sans"/>
              </a:rPr>
              <a:t>afleveren</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zelfde</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merk</a:t>
            </a:r>
            <a:r>
              <a:rPr lang="en-GB" sz="2200" dirty="0" smtClean="0">
                <a:solidFill>
                  <a:schemeClr val="dk1"/>
                </a:solidFill>
                <a:latin typeface="Quattrocento Sans"/>
                <a:ea typeface="Quattrocento Sans"/>
                <a:cs typeface="Quattrocento Sans"/>
                <a:sym typeface="Quattrocento Sans"/>
              </a:rPr>
              <a:t>.</a:t>
            </a:r>
          </a:p>
          <a:p>
            <a:pPr marL="342900" marR="0" indent="-342900" algn="l" rtl="0">
              <a:spcBef>
                <a:spcPts val="440"/>
              </a:spcBef>
              <a:spcAft>
                <a:spcPts val="0"/>
              </a:spcAft>
              <a:buFont typeface="Arial" panose="020B0604020202020204" pitchFamily="34" charset="0"/>
              <a:buChar char="•"/>
            </a:pPr>
            <a:r>
              <a:rPr lang="en-GB" sz="2200" dirty="0" smtClean="0">
                <a:solidFill>
                  <a:schemeClr val="dk1"/>
                </a:solidFill>
                <a:latin typeface="Quattrocento Sans"/>
                <a:ea typeface="Quattrocento Sans"/>
                <a:cs typeface="Quattrocento Sans"/>
                <a:sym typeface="Quattrocento Sans"/>
              </a:rPr>
              <a:t>KNMP: </a:t>
            </a:r>
            <a:r>
              <a:rPr lang="en-GB" sz="2200" dirty="0" err="1" smtClean="0">
                <a:solidFill>
                  <a:schemeClr val="dk1"/>
                </a:solidFill>
                <a:latin typeface="Quattrocento Sans"/>
                <a:ea typeface="Quattrocento Sans"/>
                <a:cs typeface="Quattrocento Sans"/>
                <a:sym typeface="Quattrocento Sans"/>
              </a:rPr>
              <a:t>advies</a:t>
            </a:r>
            <a:r>
              <a:rPr lang="en-GB" sz="2200" dirty="0" smtClean="0">
                <a:solidFill>
                  <a:schemeClr val="dk1"/>
                </a:solidFill>
                <a:latin typeface="Quattrocento Sans"/>
                <a:ea typeface="Quattrocento Sans"/>
                <a:cs typeface="Quattrocento Sans"/>
                <a:sym typeface="Quattrocento Sans"/>
              </a:rPr>
              <a:t> steeds </a:t>
            </a:r>
            <a:r>
              <a:rPr lang="en-GB" sz="2200" dirty="0" err="1" smtClean="0">
                <a:solidFill>
                  <a:schemeClr val="dk1"/>
                </a:solidFill>
                <a:latin typeface="Quattrocento Sans"/>
                <a:ea typeface="Quattrocento Sans"/>
                <a:cs typeface="Quattrocento Sans"/>
                <a:sym typeface="Quattrocento Sans"/>
              </a:rPr>
              <a:t>hetzelfde</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merk</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i.v.m</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kleine</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therapeutische</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breedte</a:t>
            </a:r>
            <a:endParaRPr lang="en-GB" sz="2200" dirty="0" smtClean="0">
              <a:solidFill>
                <a:schemeClr val="dk1"/>
              </a:solidFill>
              <a:latin typeface="Quattrocento Sans"/>
              <a:ea typeface="Quattrocento Sans"/>
              <a:cs typeface="Quattrocento Sans"/>
              <a:sym typeface="Quattrocento Sans"/>
            </a:endParaRPr>
          </a:p>
          <a:p>
            <a:pPr marL="342900" marR="0" indent="-342900" algn="l" rtl="0">
              <a:spcBef>
                <a:spcPts val="440"/>
              </a:spcBef>
              <a:spcAft>
                <a:spcPts val="0"/>
              </a:spcAft>
              <a:buFont typeface="Arial" panose="020B0604020202020204" pitchFamily="34" charset="0"/>
              <a:buChar char="•"/>
            </a:pPr>
            <a:r>
              <a:rPr lang="en-GB" sz="2200" dirty="0" err="1" smtClean="0">
                <a:solidFill>
                  <a:schemeClr val="dk1"/>
                </a:solidFill>
                <a:latin typeface="Quattrocento Sans"/>
                <a:ea typeface="Quattrocento Sans"/>
                <a:cs typeface="Quattrocento Sans"/>
                <a:sym typeface="Quattrocento Sans"/>
              </a:rPr>
              <a:t>Dus</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beter</a:t>
            </a:r>
            <a:r>
              <a:rPr lang="en-GB" sz="2200" dirty="0" smtClean="0">
                <a:solidFill>
                  <a:schemeClr val="dk1"/>
                </a:solidFill>
                <a:latin typeface="Quattrocento Sans"/>
                <a:ea typeface="Quattrocento Sans"/>
                <a:cs typeface="Quattrocento Sans"/>
                <a:sym typeface="Quattrocento Sans"/>
              </a:rPr>
              <a:t> van </a:t>
            </a:r>
            <a:r>
              <a:rPr lang="en-GB" sz="2200" dirty="0" err="1" smtClean="0">
                <a:solidFill>
                  <a:schemeClr val="dk1"/>
                </a:solidFill>
                <a:latin typeface="Quattrocento Sans"/>
                <a:ea typeface="Quattrocento Sans"/>
                <a:cs typeface="Quattrocento Sans"/>
                <a:sym typeface="Quattrocento Sans"/>
              </a:rPr>
              <a:t>niet</a:t>
            </a:r>
            <a:endParaRPr lang="en-GB" sz="2200" dirty="0" smtClean="0">
              <a:solidFill>
                <a:schemeClr val="dk1"/>
              </a:solidFill>
              <a:latin typeface="Quattrocento Sans"/>
              <a:ea typeface="Quattrocento Sans"/>
              <a:cs typeface="Quattrocento Sans"/>
              <a:sym typeface="Quattrocento Sans"/>
            </a:endParaRPr>
          </a:p>
          <a:p>
            <a:pPr marL="342900" marR="0" indent="-342900" algn="l" rtl="0">
              <a:spcBef>
                <a:spcPts val="440"/>
              </a:spcBef>
              <a:spcAft>
                <a:spcPts val="0"/>
              </a:spcAft>
              <a:buFont typeface="Arial" panose="020B0604020202020204" pitchFamily="34" charset="0"/>
              <a:buChar char="•"/>
            </a:pPr>
            <a:r>
              <a:rPr lang="en-GB" sz="2200" dirty="0" smtClean="0">
                <a:solidFill>
                  <a:schemeClr val="dk1"/>
                </a:solidFill>
                <a:latin typeface="Quattrocento Sans"/>
                <a:ea typeface="Quattrocento Sans"/>
                <a:cs typeface="Quattrocento Sans"/>
                <a:sym typeface="Quattrocento Sans"/>
              </a:rPr>
              <a:t>Met </a:t>
            </a:r>
            <a:r>
              <a:rPr lang="en-GB" sz="2200" dirty="0" err="1" smtClean="0">
                <a:solidFill>
                  <a:schemeClr val="dk1"/>
                </a:solidFill>
                <a:latin typeface="Quattrocento Sans"/>
                <a:ea typeface="Quattrocento Sans"/>
                <a:cs typeface="Quattrocento Sans"/>
                <a:sym typeface="Quattrocento Sans"/>
              </a:rPr>
              <a:t>uitleg</a:t>
            </a:r>
            <a:r>
              <a:rPr lang="en-GB" sz="2200" dirty="0" smtClean="0">
                <a:solidFill>
                  <a:schemeClr val="dk1"/>
                </a:solidFill>
                <a:latin typeface="Quattrocento Sans"/>
                <a:ea typeface="Quattrocento Sans"/>
                <a:cs typeface="Quattrocento Sans"/>
                <a:sym typeface="Quattrocento Sans"/>
              </a:rPr>
              <a:t> mag het </a:t>
            </a:r>
            <a:r>
              <a:rPr lang="en-GB" sz="2200" dirty="0" err="1" smtClean="0">
                <a:solidFill>
                  <a:schemeClr val="dk1"/>
                </a:solidFill>
                <a:latin typeface="Quattrocento Sans"/>
                <a:ea typeface="Quattrocento Sans"/>
                <a:cs typeface="Quattrocento Sans"/>
                <a:sym typeface="Quattrocento Sans"/>
              </a:rPr>
              <a:t>natuurlijk</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wel</a:t>
            </a:r>
            <a:r>
              <a:rPr lang="en-GB" sz="2200" dirty="0" smtClean="0">
                <a:solidFill>
                  <a:schemeClr val="dk1"/>
                </a:solidFill>
                <a:latin typeface="Quattrocento Sans"/>
                <a:ea typeface="Quattrocento Sans"/>
                <a:cs typeface="Quattrocento Sans"/>
                <a:sym typeface="Quattrocento Sans"/>
              </a:rPr>
              <a:t>, maar </a:t>
            </a:r>
            <a:r>
              <a:rPr lang="en-GB" sz="2200" dirty="0" err="1" smtClean="0">
                <a:solidFill>
                  <a:schemeClr val="dk1"/>
                </a:solidFill>
                <a:latin typeface="Quattrocento Sans"/>
                <a:ea typeface="Quattrocento Sans"/>
                <a:cs typeface="Quattrocento Sans"/>
                <a:sym typeface="Quattrocento Sans"/>
              </a:rPr>
              <a:t>dan</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moet</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ze</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weten</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dat</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ze</a:t>
            </a:r>
            <a:r>
              <a:rPr lang="en-GB" sz="2200" dirty="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mogelijk</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alsnog</a:t>
            </a:r>
            <a:r>
              <a:rPr lang="en-GB" sz="2200" dirty="0" smtClean="0">
                <a:solidFill>
                  <a:schemeClr val="dk1"/>
                </a:solidFill>
                <a:latin typeface="Quattrocento Sans"/>
                <a:ea typeface="Quattrocento Sans"/>
                <a:cs typeface="Quattrocento Sans"/>
                <a:sym typeface="Quattrocento Sans"/>
              </a:rPr>
              <a:t> op </a:t>
            </a:r>
            <a:r>
              <a:rPr lang="en-GB" sz="2200" dirty="0" err="1" smtClean="0">
                <a:solidFill>
                  <a:schemeClr val="dk1"/>
                </a:solidFill>
                <a:latin typeface="Quattrocento Sans"/>
                <a:ea typeface="Quattrocento Sans"/>
                <a:cs typeface="Quattrocento Sans"/>
                <a:sym typeface="Quattrocento Sans"/>
              </a:rPr>
              <a:t>een</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andere</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dosering</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uitkomt</a:t>
            </a:r>
            <a:r>
              <a:rPr lang="en-GB" sz="2200" dirty="0">
                <a:solidFill>
                  <a:schemeClr val="dk1"/>
                </a:solidFill>
                <a:latin typeface="Quattrocento Sans"/>
                <a:ea typeface="Quattrocento Sans"/>
                <a:cs typeface="Quattrocento Sans"/>
                <a:sym typeface="Quattrocento Sans"/>
              </a:rPr>
              <a:t> </a:t>
            </a:r>
            <a:r>
              <a:rPr lang="en-GB" sz="2200" dirty="0" smtClean="0">
                <a:solidFill>
                  <a:schemeClr val="dk1"/>
                </a:solidFill>
                <a:latin typeface="Quattrocento Sans"/>
                <a:ea typeface="Quattrocento Sans"/>
                <a:cs typeface="Quattrocento Sans"/>
                <a:sym typeface="Quattrocento Sans"/>
              </a:rPr>
              <a:t>en </a:t>
            </a:r>
            <a:r>
              <a:rPr lang="en-GB" sz="2200" dirty="0" err="1" smtClean="0">
                <a:solidFill>
                  <a:schemeClr val="dk1"/>
                </a:solidFill>
                <a:latin typeface="Quattrocento Sans"/>
                <a:ea typeface="Quattrocento Sans"/>
                <a:cs typeface="Quattrocento Sans"/>
                <a:sym typeface="Quattrocento Sans"/>
              </a:rPr>
              <a:t>weer</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wat</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instabiel</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zou</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kunnen</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worden</a:t>
            </a:r>
            <a:r>
              <a:rPr lang="en-GB" sz="2200" dirty="0" smtClean="0">
                <a:solidFill>
                  <a:schemeClr val="dk1"/>
                </a:solidFill>
                <a:latin typeface="Quattrocento Sans"/>
                <a:ea typeface="Quattrocento Sans"/>
                <a:cs typeface="Quattrocento Sans"/>
                <a:sym typeface="Quattrocento Sans"/>
              </a:rPr>
              <a:t>. </a:t>
            </a:r>
            <a:endParaRPr lang="en-GB"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Shape 312"/>
          <p:cNvSpPr txBox="1">
            <a:spLocks noGrp="1"/>
          </p:cNvSpPr>
          <p:nvPr>
            <p:ph type="title"/>
          </p:nvPr>
        </p:nvSpPr>
        <p:spPr>
          <a:xfrm>
            <a:off x="739620" y="371689"/>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a:solidFill>
                  <a:schemeClr val="dk2"/>
                </a:solidFill>
                <a:latin typeface="Quattrocento Sans"/>
                <a:ea typeface="Quattrocento Sans"/>
                <a:cs typeface="Quattrocento Sans"/>
                <a:sym typeface="Quattrocento Sans"/>
              </a:rPr>
              <a:t>Casus 2</a:t>
            </a:r>
            <a:r>
              <a:rPr lang="en-GB" sz="2800" b="1" i="0" u="none" strike="noStrike" cap="none" baseline="0">
                <a:solidFill>
                  <a:schemeClr val="dk2"/>
                </a:solidFill>
                <a:latin typeface="Quattrocento Sans"/>
                <a:ea typeface="Quattrocento Sans"/>
                <a:cs typeface="Quattrocento Sans"/>
                <a:sym typeface="Quattrocento Sans"/>
              </a:rPr>
              <a:t> </a:t>
            </a:r>
          </a:p>
        </p:txBody>
      </p:sp>
      <p:sp>
        <p:nvSpPr>
          <p:cNvPr id="313" name="Shape 313"/>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marR="0" algn="l" rtl="0">
              <a:spcBef>
                <a:spcPts val="440"/>
              </a:spcBef>
              <a:spcAft>
                <a:spcPts val="0"/>
              </a:spcAft>
              <a:buNone/>
            </a:pPr>
            <a:r>
              <a:rPr lang="en-GB" sz="2200" dirty="0" err="1">
                <a:solidFill>
                  <a:schemeClr val="dk1"/>
                </a:solidFill>
                <a:latin typeface="Quattrocento Sans"/>
                <a:ea typeface="Quattrocento Sans"/>
                <a:cs typeface="Quattrocento Sans"/>
                <a:sym typeface="Quattrocento Sans"/>
              </a:rPr>
              <a:t>Mevrouw</a:t>
            </a:r>
            <a:r>
              <a:rPr lang="en-GB" sz="2200" dirty="0">
                <a:solidFill>
                  <a:schemeClr val="dk1"/>
                </a:solidFill>
                <a:latin typeface="Quattrocento Sans"/>
                <a:ea typeface="Quattrocento Sans"/>
                <a:cs typeface="Quattrocento Sans"/>
                <a:sym typeface="Quattrocento Sans"/>
              </a:rPr>
              <a:t> L </a:t>
            </a:r>
            <a:r>
              <a:rPr lang="en-GB" sz="2200" dirty="0" err="1">
                <a:solidFill>
                  <a:schemeClr val="dk1"/>
                </a:solidFill>
                <a:latin typeface="Quattrocento Sans"/>
                <a:ea typeface="Quattrocento Sans"/>
                <a:cs typeface="Quattrocento Sans"/>
                <a:sym typeface="Quattrocento Sans"/>
              </a:rPr>
              <a:t>heeft</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een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druk</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gezinsleven</a:t>
            </a:r>
            <a:r>
              <a:rPr lang="en-GB" sz="2200" dirty="0">
                <a:solidFill>
                  <a:schemeClr val="dk1"/>
                </a:solidFill>
                <a:latin typeface="Quattrocento Sans"/>
                <a:ea typeface="Quattrocento Sans"/>
                <a:cs typeface="Quattrocento Sans"/>
                <a:sym typeface="Quattrocento Sans"/>
              </a:rPr>
              <a:t> en het </a:t>
            </a:r>
            <a:r>
              <a:rPr lang="en-GB" sz="2200" dirty="0" err="1">
                <a:solidFill>
                  <a:schemeClr val="dk1"/>
                </a:solidFill>
                <a:latin typeface="Quattrocento Sans"/>
                <a:ea typeface="Quattrocento Sans"/>
                <a:cs typeface="Quattrocento Sans"/>
                <a:sym typeface="Quattrocento Sans"/>
              </a:rPr>
              <a:t>lukt</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haar</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vaak</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niet</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goed</a:t>
            </a:r>
            <a:r>
              <a:rPr lang="en-GB" sz="2200" dirty="0">
                <a:solidFill>
                  <a:schemeClr val="dk1"/>
                </a:solidFill>
                <a:latin typeface="Quattrocento Sans"/>
                <a:ea typeface="Quattrocento Sans"/>
                <a:cs typeface="Quattrocento Sans"/>
                <a:sym typeface="Quattrocento Sans"/>
              </a:rPr>
              <a:t> om </a:t>
            </a:r>
            <a:r>
              <a:rPr lang="en-GB" sz="2200" dirty="0" err="1">
                <a:solidFill>
                  <a:schemeClr val="dk1"/>
                </a:solidFill>
                <a:latin typeface="Quattrocento Sans"/>
                <a:ea typeface="Quattrocento Sans"/>
                <a:cs typeface="Quattrocento Sans"/>
                <a:sym typeface="Quattrocento Sans"/>
              </a:rPr>
              <a:t>een</a:t>
            </a:r>
            <a:r>
              <a:rPr lang="en-GB" sz="2200" dirty="0">
                <a:solidFill>
                  <a:schemeClr val="dk1"/>
                </a:solidFill>
                <a:latin typeface="Quattrocento Sans"/>
                <a:ea typeface="Quattrocento Sans"/>
                <a:cs typeface="Quattrocento Sans"/>
                <a:sym typeface="Quattrocento Sans"/>
              </a:rPr>
              <a:t> half </a:t>
            </a:r>
            <a:r>
              <a:rPr lang="en-GB" sz="2200" dirty="0" err="1">
                <a:solidFill>
                  <a:schemeClr val="dk1"/>
                </a:solidFill>
                <a:latin typeface="Quattrocento Sans"/>
                <a:ea typeface="Quattrocento Sans"/>
                <a:cs typeface="Quattrocento Sans"/>
                <a:sym typeface="Quattrocento Sans"/>
              </a:rPr>
              <a:t>uur</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te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wachten</a:t>
            </a:r>
            <a:r>
              <a:rPr lang="en-GB" sz="2200" dirty="0">
                <a:solidFill>
                  <a:schemeClr val="dk1"/>
                </a:solidFill>
                <a:latin typeface="Quattrocento Sans"/>
                <a:ea typeface="Quattrocento Sans"/>
                <a:cs typeface="Quattrocento Sans"/>
                <a:sym typeface="Quattrocento Sans"/>
              </a:rPr>
              <a:t> met </a:t>
            </a:r>
            <a:r>
              <a:rPr lang="en-GB" sz="2200" dirty="0" err="1">
                <a:solidFill>
                  <a:schemeClr val="dk1"/>
                </a:solidFill>
                <a:latin typeface="Quattrocento Sans"/>
                <a:ea typeface="Quattrocento Sans"/>
                <a:cs typeface="Quattrocento Sans"/>
                <a:sym typeface="Quattrocento Sans"/>
              </a:rPr>
              <a:t>ontbijten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nadat</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ze</a:t>
            </a:r>
            <a:r>
              <a:rPr lang="en-GB" sz="2200" dirty="0">
                <a:solidFill>
                  <a:schemeClr val="dk1"/>
                </a:solidFill>
                <a:latin typeface="Quattrocento Sans"/>
                <a:ea typeface="Quattrocento Sans"/>
                <a:cs typeface="Quattrocento Sans"/>
                <a:sym typeface="Quattrocento Sans"/>
              </a:rPr>
              <a:t> de </a:t>
            </a:r>
            <a:r>
              <a:rPr lang="en-GB" sz="2200" dirty="0" err="1">
                <a:solidFill>
                  <a:schemeClr val="dk1"/>
                </a:solidFill>
                <a:latin typeface="Quattrocento Sans"/>
                <a:ea typeface="Quattrocento Sans"/>
                <a:cs typeface="Quattrocento Sans"/>
                <a:sym typeface="Quattrocento Sans"/>
              </a:rPr>
              <a:t>thyrax</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heeft</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ingenomen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Haar</a:t>
            </a:r>
            <a:r>
              <a:rPr lang="en-GB" sz="2200" dirty="0">
                <a:solidFill>
                  <a:schemeClr val="dk1"/>
                </a:solidFill>
                <a:latin typeface="Quattrocento Sans"/>
                <a:ea typeface="Quattrocento Sans"/>
                <a:cs typeface="Quattrocento Sans"/>
                <a:sym typeface="Quattrocento Sans"/>
              </a:rPr>
              <a:t> TSH </a:t>
            </a:r>
            <a:r>
              <a:rPr lang="en-GB" sz="2200" dirty="0" err="1">
                <a:solidFill>
                  <a:schemeClr val="dk1"/>
                </a:solidFill>
                <a:latin typeface="Quattrocento Sans"/>
                <a:ea typeface="Quattrocento Sans"/>
                <a:cs typeface="Quattrocento Sans"/>
                <a:sym typeface="Quattrocento Sans"/>
              </a:rPr>
              <a:t>waarde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blijft</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ook</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hoog</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normaal</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Wat</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adviseer</a:t>
            </a:r>
            <a:r>
              <a:rPr lang="en-GB" sz="2200" dirty="0">
                <a:solidFill>
                  <a:schemeClr val="dk1"/>
                </a:solidFill>
                <a:latin typeface="Quattrocento Sans"/>
                <a:ea typeface="Quattrocento Sans"/>
                <a:cs typeface="Quattrocento Sans"/>
                <a:sym typeface="Quattrocento Sans"/>
              </a:rPr>
              <a:t> je </a:t>
            </a:r>
            <a:r>
              <a:rPr lang="en-GB" sz="2200" dirty="0" err="1">
                <a:solidFill>
                  <a:schemeClr val="dk1"/>
                </a:solidFill>
                <a:latin typeface="Quattrocento Sans"/>
                <a:ea typeface="Quattrocento Sans"/>
                <a:cs typeface="Quattrocento Sans"/>
                <a:sym typeface="Quattrocento Sans"/>
              </a:rPr>
              <a:t>haar</a:t>
            </a:r>
            <a:r>
              <a:rPr lang="en-GB" sz="2200" dirty="0">
                <a:solidFill>
                  <a:schemeClr val="dk1"/>
                </a:solidFill>
                <a:latin typeface="Quattrocento Sans"/>
                <a:ea typeface="Quattrocento Sans"/>
                <a:cs typeface="Quattrocento Sans"/>
                <a:sym typeface="Quattrocento Sans"/>
              </a:rPr>
              <a:t>?</a:t>
            </a:r>
          </a:p>
          <a:p>
            <a:pPr marR="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L="342900" marR="0" indent="-342900" algn="l" rtl="0">
              <a:spcBef>
                <a:spcPts val="440"/>
              </a:spcBef>
              <a:spcAft>
                <a:spcPts val="0"/>
              </a:spcAft>
              <a:buFont typeface="Arial" panose="020B0604020202020204" pitchFamily="34" charset="0"/>
              <a:buChar char="•"/>
            </a:pPr>
            <a:r>
              <a:rPr lang="en-GB" sz="2200" dirty="0" smtClean="0">
                <a:solidFill>
                  <a:schemeClr val="dk1"/>
                </a:solidFill>
                <a:latin typeface="Quattrocento Sans"/>
                <a:ea typeface="Quattrocento Sans"/>
                <a:cs typeface="Quattrocento Sans"/>
                <a:sym typeface="Quattrocento Sans"/>
              </a:rPr>
              <a:t>‘s </a:t>
            </a:r>
            <a:r>
              <a:rPr lang="en-GB" sz="2200" dirty="0" err="1" smtClean="0">
                <a:solidFill>
                  <a:schemeClr val="dk1"/>
                </a:solidFill>
                <a:latin typeface="Quattrocento Sans"/>
                <a:ea typeface="Quattrocento Sans"/>
                <a:cs typeface="Quattrocento Sans"/>
                <a:sym typeface="Quattrocento Sans"/>
              </a:rPr>
              <a:t>Avonds</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innemen</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minstens</a:t>
            </a:r>
            <a:r>
              <a:rPr lang="en-GB" sz="2200" dirty="0" smtClean="0">
                <a:solidFill>
                  <a:schemeClr val="dk1"/>
                </a:solidFill>
                <a:latin typeface="Quattrocento Sans"/>
                <a:ea typeface="Quattrocento Sans"/>
                <a:cs typeface="Quattrocento Sans"/>
                <a:sym typeface="Quattrocento Sans"/>
              </a:rPr>
              <a:t> 3 </a:t>
            </a:r>
            <a:r>
              <a:rPr lang="en-GB" sz="2200" dirty="0" err="1" smtClean="0">
                <a:solidFill>
                  <a:schemeClr val="dk1"/>
                </a:solidFill>
                <a:latin typeface="Quattrocento Sans"/>
                <a:ea typeface="Quattrocento Sans"/>
                <a:cs typeface="Quattrocento Sans"/>
                <a:sym typeface="Quattrocento Sans"/>
              </a:rPr>
              <a:t>uur</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na</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laatste</a:t>
            </a:r>
            <a:r>
              <a:rPr lang="en-GB" sz="2200" dirty="0" smtClean="0">
                <a:solidFill>
                  <a:schemeClr val="dk1"/>
                </a:solidFill>
                <a:latin typeface="Quattrocento Sans"/>
                <a:ea typeface="Quattrocento Sans"/>
                <a:cs typeface="Quattrocento Sans"/>
                <a:sym typeface="Quattrocento Sans"/>
              </a:rPr>
              <a:t> intake.</a:t>
            </a:r>
          </a:p>
          <a:p>
            <a:pPr marR="0" algn="l" rtl="0">
              <a:spcBef>
                <a:spcPts val="440"/>
              </a:spcBef>
              <a:spcAft>
                <a:spcPts val="0"/>
              </a:spcAft>
            </a:pPr>
            <a:endParaRPr lang="en-GB"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UMC groen Onderwijs_NED">
  <a:themeElements>
    <a:clrScheme name="Aangepast 2">
      <a:dk1>
        <a:srgbClr val="1C1C1C"/>
      </a:dk1>
      <a:lt1>
        <a:srgbClr val="FFFFFF"/>
      </a:lt1>
      <a:dk2>
        <a:srgbClr val="1961AB"/>
      </a:dk2>
      <a:lt2>
        <a:srgbClr val="EEECE1"/>
      </a:lt2>
      <a:accent1>
        <a:srgbClr val="2526A9"/>
      </a:accent1>
      <a:accent2>
        <a:srgbClr val="D0103A"/>
      </a:accent2>
      <a:accent3>
        <a:srgbClr val="79B829"/>
      </a:accent3>
      <a:accent4>
        <a:srgbClr val="0F84C9"/>
      </a:accent4>
      <a:accent5>
        <a:srgbClr val="FF6319"/>
      </a:accent5>
      <a:accent6>
        <a:srgbClr val="B7B1A9"/>
      </a:accent6>
      <a:hlink>
        <a:srgbClr val="2526A9"/>
      </a:hlink>
      <a:folHlink>
        <a:srgbClr val="B7B1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5_Standaardthema">
  <a:themeElements>
    <a:clrScheme name="Aangepast 2">
      <a:dk1>
        <a:srgbClr val="1C1C1C"/>
      </a:dk1>
      <a:lt1>
        <a:srgbClr val="FFFFFF"/>
      </a:lt1>
      <a:dk2>
        <a:srgbClr val="1961AB"/>
      </a:dk2>
      <a:lt2>
        <a:srgbClr val="EEECE1"/>
      </a:lt2>
      <a:accent1>
        <a:srgbClr val="2526A9"/>
      </a:accent1>
      <a:accent2>
        <a:srgbClr val="D0103A"/>
      </a:accent2>
      <a:accent3>
        <a:srgbClr val="79B829"/>
      </a:accent3>
      <a:accent4>
        <a:srgbClr val="0F84C9"/>
      </a:accent4>
      <a:accent5>
        <a:srgbClr val="FF6319"/>
      </a:accent5>
      <a:accent6>
        <a:srgbClr val="B7B1A9"/>
      </a:accent6>
      <a:hlink>
        <a:srgbClr val="2526A9"/>
      </a:hlink>
      <a:folHlink>
        <a:srgbClr val="B7B1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980</TotalTime>
  <Words>1823</Words>
  <Application>Microsoft Office PowerPoint</Application>
  <PresentationFormat>Diavoorstelling (4:3)</PresentationFormat>
  <Paragraphs>137</Paragraphs>
  <Slides>20</Slides>
  <Notes>18</Notes>
  <HiddenSlides>0</HiddenSlides>
  <MMClips>0</MMClips>
  <ScaleCrop>false</ScaleCrop>
  <HeadingPairs>
    <vt:vector size="4" baseType="variant">
      <vt:variant>
        <vt:lpstr>Thema</vt:lpstr>
      </vt:variant>
      <vt:variant>
        <vt:i4>2</vt:i4>
      </vt:variant>
      <vt:variant>
        <vt:lpstr>Diatitels</vt:lpstr>
      </vt:variant>
      <vt:variant>
        <vt:i4>20</vt:i4>
      </vt:variant>
    </vt:vector>
  </HeadingPairs>
  <TitlesOfParts>
    <vt:vector size="22" baseType="lpstr">
      <vt:lpstr>UMC groen Onderwijs_NED</vt:lpstr>
      <vt:lpstr>15_Standaardthema</vt:lpstr>
      <vt:lpstr>Endocrinologie</vt:lpstr>
      <vt:lpstr>Groepsopdracht endocrinologie</vt:lpstr>
      <vt:lpstr>Groepsopdracht endocrinologie</vt:lpstr>
      <vt:lpstr>Casuïstiek schildklierproblematiek  </vt:lpstr>
      <vt:lpstr>Casus 1 </vt:lpstr>
      <vt:lpstr>Casus 1 </vt:lpstr>
      <vt:lpstr>Casus 1 </vt:lpstr>
      <vt:lpstr>Casus 1 </vt:lpstr>
      <vt:lpstr>Casus 2 </vt:lpstr>
      <vt:lpstr>Casus 2 </vt:lpstr>
      <vt:lpstr>Casus 3 </vt:lpstr>
      <vt:lpstr>Casus 4 </vt:lpstr>
      <vt:lpstr>Casus 4 </vt:lpstr>
      <vt:lpstr>Casus 4 </vt:lpstr>
      <vt:lpstr>Casus 5</vt:lpstr>
      <vt:lpstr>Casus 5</vt:lpstr>
      <vt:lpstr>Casus 5</vt:lpstr>
      <vt:lpstr>Casus 5</vt:lpstr>
      <vt:lpstr>Casus 5</vt:lpstr>
      <vt:lpstr>Casus 5</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Schildklieraandoeningen</dc:title>
  <dc:creator>Paf, M.M.</dc:creator>
  <cp:lastModifiedBy>Klein-3-Meulenberg, J. de</cp:lastModifiedBy>
  <cp:revision>56</cp:revision>
  <cp:lastPrinted>2015-09-16T14:18:04Z</cp:lastPrinted>
  <dcterms:modified xsi:type="dcterms:W3CDTF">2016-02-16T11:05:03Z</dcterms:modified>
</cp:coreProperties>
</file>