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22" r:id="rId2"/>
  </p:sldMasterIdLst>
  <p:notesMasterIdLst>
    <p:notesMasterId r:id="rId15"/>
  </p:notesMasterIdLst>
  <p:sldIdLst>
    <p:sldId id="257" r:id="rId3"/>
    <p:sldId id="263" r:id="rId4"/>
    <p:sldId id="264" r:id="rId5"/>
    <p:sldId id="265" r:id="rId6"/>
    <p:sldId id="266" r:id="rId7"/>
    <p:sldId id="267" r:id="rId8"/>
    <p:sldId id="259" r:id="rId9"/>
    <p:sldId id="269" r:id="rId10"/>
    <p:sldId id="268" r:id="rId11"/>
    <p:sldId id="272" r:id="rId12"/>
    <p:sldId id="270" r:id="rId13"/>
    <p:sldId id="262" r:id="rId14"/>
  </p:sldIdLst>
  <p:sldSz cx="9144000" cy="6858000" type="screen4x3"/>
  <p:notesSz cx="6858000" cy="9144000"/>
  <p:defaultTextStyle>
    <a:defPPr>
      <a:defRPr lang="nl-NL"/>
    </a:defPPr>
    <a:lvl1pPr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1pPr>
    <a:lvl2pPr marL="4572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2pPr>
    <a:lvl3pPr marL="9144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3pPr>
    <a:lvl4pPr marL="13716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4pPr>
    <a:lvl5pPr marL="18288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5pPr>
    <a:lvl6pPr marL="2286000" algn="l" defTabSz="914400" rtl="0" eaLnBrk="1" latinLnBrk="0" hangingPunct="1">
      <a:defRPr sz="2400" kern="1200">
        <a:solidFill>
          <a:schemeClr val="tx1"/>
        </a:solidFill>
        <a:latin typeface="Calibri" pitchFamily="34" charset="0"/>
        <a:ea typeface="ＭＳ Ｐゴシック" charset="-128"/>
        <a:cs typeface="+mn-cs"/>
      </a:defRPr>
    </a:lvl6pPr>
    <a:lvl7pPr marL="2743200" algn="l" defTabSz="914400" rtl="0" eaLnBrk="1" latinLnBrk="0" hangingPunct="1">
      <a:defRPr sz="2400" kern="1200">
        <a:solidFill>
          <a:schemeClr val="tx1"/>
        </a:solidFill>
        <a:latin typeface="Calibri" pitchFamily="34" charset="0"/>
        <a:ea typeface="ＭＳ Ｐゴシック" charset="-128"/>
        <a:cs typeface="+mn-cs"/>
      </a:defRPr>
    </a:lvl7pPr>
    <a:lvl8pPr marL="3200400" algn="l" defTabSz="914400" rtl="0" eaLnBrk="1" latinLnBrk="0" hangingPunct="1">
      <a:defRPr sz="2400" kern="1200">
        <a:solidFill>
          <a:schemeClr val="tx1"/>
        </a:solidFill>
        <a:latin typeface="Calibri" pitchFamily="34" charset="0"/>
        <a:ea typeface="ＭＳ Ｐゴシック" charset="-128"/>
        <a:cs typeface="+mn-cs"/>
      </a:defRPr>
    </a:lvl8pPr>
    <a:lvl9pPr marL="3657600" algn="l" defTabSz="914400" rtl="0" eaLnBrk="1" latinLnBrk="0" hangingPunct="1">
      <a:defRPr sz="2400" kern="1200">
        <a:solidFill>
          <a:schemeClr val="tx1"/>
        </a:solidFill>
        <a:latin typeface="Calibri"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119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A7F9F7-E556-4749-AF69-02EBB71C79E5}" type="datetimeFigureOut">
              <a:rPr lang="nl-NL" smtClean="0"/>
              <a:t>16-2-2016</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2573CD-A5FE-4A73-88B6-40135F64F00D}" type="slidenum">
              <a:rPr lang="nl-NL" smtClean="0"/>
              <a:t>‹nr.›</a:t>
            </a:fld>
            <a:endParaRPr lang="nl-NL"/>
          </a:p>
        </p:txBody>
      </p:sp>
    </p:spTree>
    <p:extLst>
      <p:ext uri="{BB962C8B-B14F-4D97-AF65-F5344CB8AC3E}">
        <p14:creationId xmlns:p14="http://schemas.microsoft.com/office/powerpoint/2010/main" val="4251458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83" name="Shape 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90" name="Shape 90"/>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a:spcBef>
                <a:spcPts val="0"/>
              </a:spcBef>
              <a:buNone/>
            </a:pPr>
            <a:r>
              <a:rPr lang="en-GB" sz="1800" b="0" i="0" u="none" strike="noStrike" cap="none" baseline="0" dirty="0"/>
              <a:t>T4 </a:t>
            </a:r>
            <a:r>
              <a:rPr lang="en-GB" sz="1800" b="0" i="0" u="none" strike="noStrike" cap="none" baseline="0" dirty="0" err="1"/>
              <a:t>wordt</a:t>
            </a:r>
            <a:r>
              <a:rPr lang="en-GB" sz="1800" b="0" i="0" u="none" strike="noStrike" cap="none" baseline="0" dirty="0"/>
              <a:t> </a:t>
            </a:r>
            <a:r>
              <a:rPr lang="en-GB" sz="1800" b="0" i="0" u="none" strike="noStrike" cap="none" baseline="0" dirty="0" err="1"/>
              <a:t>omgezet</a:t>
            </a:r>
            <a:r>
              <a:rPr lang="en-GB" sz="1800" b="0" i="0" u="none" strike="noStrike" cap="none" baseline="0" dirty="0"/>
              <a:t> in T3 in de lever, </a:t>
            </a:r>
            <a:r>
              <a:rPr lang="en-GB" sz="1800" b="0" i="0" u="none" strike="noStrike" cap="none" baseline="0" dirty="0" err="1"/>
              <a:t>nieren</a:t>
            </a:r>
            <a:r>
              <a:rPr lang="en-GB" sz="1800" b="0" i="0" u="none" strike="noStrike" cap="none" baseline="0" dirty="0"/>
              <a:t>, </a:t>
            </a:r>
            <a:r>
              <a:rPr lang="en-GB" sz="1800" b="0" i="0" u="none" strike="noStrike" cap="none" baseline="0" dirty="0" err="1"/>
              <a:t>hersenen</a:t>
            </a:r>
            <a:r>
              <a:rPr lang="en-GB" sz="1800" b="0" i="0" u="none" strike="noStrike" cap="none" baseline="0" dirty="0"/>
              <a:t>, </a:t>
            </a:r>
            <a:r>
              <a:rPr lang="en-GB" sz="1800" b="0" i="0" u="none" strike="noStrike" cap="none" baseline="0" dirty="0" err="1"/>
              <a:t>spieren</a:t>
            </a:r>
            <a:r>
              <a:rPr lang="en-GB" sz="1800" b="0" i="0" u="none" strike="noStrike" cap="none" baseline="0" dirty="0"/>
              <a:t> en </a:t>
            </a:r>
            <a:r>
              <a:rPr lang="en-GB" sz="1800" b="0" i="0" u="none" strike="noStrike" cap="none" baseline="0" dirty="0" err="1"/>
              <a:t>hypofyse</a:t>
            </a:r>
            <a:r>
              <a:rPr lang="en-GB" sz="1800" b="0" i="0" u="none" strike="noStrike" cap="none" baseline="0" dirty="0"/>
              <a:t>. Het </a:t>
            </a:r>
            <a:r>
              <a:rPr lang="en-GB" sz="1800" b="0" i="0" u="none" strike="noStrike" cap="none" baseline="0" dirty="0" err="1"/>
              <a:t>grootste</a:t>
            </a:r>
            <a:r>
              <a:rPr lang="en-GB" sz="1800" b="0" i="0" u="none" strike="noStrike" cap="none" baseline="0" dirty="0"/>
              <a:t> </a:t>
            </a:r>
            <a:r>
              <a:rPr lang="en-GB" sz="1800" b="0" i="0" u="none" strike="noStrike" cap="none" baseline="0" dirty="0" err="1"/>
              <a:t>deel</a:t>
            </a:r>
            <a:r>
              <a:rPr lang="en-GB" sz="1800" b="0" i="0" u="none" strike="noStrike" cap="none" baseline="0" dirty="0"/>
              <a:t> van </a:t>
            </a:r>
            <a:r>
              <a:rPr lang="en-GB" sz="1800" b="0" i="0" u="none" strike="noStrike" cap="none" baseline="0" dirty="0" err="1"/>
              <a:t>beide</a:t>
            </a:r>
            <a:r>
              <a:rPr lang="en-GB" sz="1800" b="0" i="0" u="none" strike="noStrike" cap="none" baseline="0" dirty="0"/>
              <a:t> </a:t>
            </a:r>
            <a:r>
              <a:rPr lang="en-GB" sz="1800" b="0" i="0" u="none" strike="noStrike" cap="none" baseline="0" dirty="0" err="1"/>
              <a:t>hormonen</a:t>
            </a:r>
            <a:r>
              <a:rPr lang="en-GB" sz="1800" b="0" i="0" u="none" strike="noStrike" cap="none" baseline="0" dirty="0"/>
              <a:t> is </a:t>
            </a:r>
            <a:r>
              <a:rPr lang="en-GB" sz="1800" b="0" i="0" u="none" strike="noStrike" cap="none" baseline="0" dirty="0" err="1"/>
              <a:t>gevongen</a:t>
            </a:r>
            <a:r>
              <a:rPr lang="en-GB" sz="1800" b="0" i="0" u="none" strike="noStrike" cap="none" baseline="0" dirty="0"/>
              <a:t> </a:t>
            </a:r>
            <a:r>
              <a:rPr lang="en-GB" sz="1800" b="0" i="0" u="none" strike="noStrike" cap="none" baseline="0" dirty="0" err="1"/>
              <a:t>aan</a:t>
            </a:r>
            <a:r>
              <a:rPr lang="en-GB" sz="1800" b="0" i="0" u="none" strike="noStrike" cap="none" baseline="0" dirty="0"/>
              <a:t> </a:t>
            </a:r>
            <a:r>
              <a:rPr lang="en-GB" sz="1800" b="0" i="0" u="none" strike="noStrike" cap="none" baseline="0" dirty="0" err="1"/>
              <a:t>eiwittten</a:t>
            </a:r>
            <a:r>
              <a:rPr lang="en-GB" sz="1800" b="0" i="0" u="none" strike="noStrike" cap="none" baseline="0" dirty="0"/>
              <a:t>. Het </a:t>
            </a:r>
            <a:r>
              <a:rPr lang="en-GB" sz="1800" b="0" i="0" u="none" strike="noStrike" cap="none" baseline="0" dirty="0" err="1"/>
              <a:t>vrij</a:t>
            </a:r>
            <a:r>
              <a:rPr lang="en-GB" sz="1800" b="0" i="0" u="none" strike="noStrike" cap="none" baseline="0" dirty="0"/>
              <a:t> </a:t>
            </a:r>
            <a:r>
              <a:rPr lang="en-GB" sz="1800" b="0" i="0" u="none" strike="noStrike" cap="none" baseline="0" dirty="0" err="1"/>
              <a:t>deel</a:t>
            </a:r>
            <a:r>
              <a:rPr lang="en-GB" sz="1800" b="0" i="0" u="none" strike="noStrike" cap="none" baseline="0" dirty="0"/>
              <a:t> is het </a:t>
            </a:r>
            <a:r>
              <a:rPr lang="en-GB" sz="1800" b="0" i="0" u="none" strike="noStrike" cap="none" baseline="0" dirty="0" err="1"/>
              <a:t>actieve</a:t>
            </a:r>
            <a:r>
              <a:rPr lang="en-GB" sz="1800" b="0" i="0" u="none" strike="noStrike" cap="none" baseline="0" dirty="0"/>
              <a:t> </a:t>
            </a:r>
            <a:r>
              <a:rPr lang="en-GB" sz="1800" b="0" i="0" u="none" strike="noStrike" cap="none" baseline="0" dirty="0" err="1"/>
              <a:t>deel</a:t>
            </a:r>
            <a:r>
              <a:rPr lang="en-GB" sz="1800" b="0" i="0" u="none" strike="noStrike" cap="none" baseline="0" dirty="0"/>
              <a:t>. Het </a:t>
            </a:r>
            <a:r>
              <a:rPr lang="en-GB" sz="1800" b="0" i="0" u="none" strike="noStrike" cap="none" baseline="0" dirty="0" err="1"/>
              <a:t>vrije</a:t>
            </a:r>
            <a:r>
              <a:rPr lang="en-GB" sz="1800" b="0" i="0" u="none" strike="noStrike" cap="none" baseline="0" dirty="0"/>
              <a:t> T4 </a:t>
            </a:r>
            <a:r>
              <a:rPr lang="en-GB" sz="1800" b="0" i="0" u="none" strike="noStrike" cap="none" baseline="0" dirty="0" err="1"/>
              <a:t>wordt</a:t>
            </a:r>
            <a:r>
              <a:rPr lang="en-GB" sz="1800" b="0" i="0" u="none" strike="noStrike" cap="none" baseline="0" dirty="0"/>
              <a:t> </a:t>
            </a:r>
            <a:r>
              <a:rPr lang="en-GB" sz="1800" b="0" i="0" u="none" strike="noStrike" cap="none" baseline="0" dirty="0" err="1"/>
              <a:t>gemeten</a:t>
            </a:r>
            <a:r>
              <a:rPr lang="en-GB" sz="1800" b="0" i="0" u="none" strike="noStrike" cap="none" baseline="0" dirty="0"/>
              <a:t> </a:t>
            </a:r>
            <a:r>
              <a:rPr lang="en-GB" sz="1800" b="0" i="0" u="none" strike="noStrike" cap="none" baseline="0" dirty="0" err="1"/>
              <a:t>bij</a:t>
            </a:r>
            <a:r>
              <a:rPr lang="en-GB" sz="1800" b="0" i="0" u="none" strike="noStrike" cap="none" baseline="0" dirty="0"/>
              <a:t> </a:t>
            </a:r>
            <a:r>
              <a:rPr lang="en-GB" sz="1800" b="0" i="0" u="none" strike="noStrike" cap="none" baseline="0" dirty="0" err="1"/>
              <a:t>testen</a:t>
            </a:r>
            <a:r>
              <a:rPr lang="en-GB" sz="1800" b="0" i="0" u="none" strike="noStrike" cap="none" baseline="0" dirty="0"/>
              <a:t>. </a:t>
            </a:r>
          </a:p>
        </p:txBody>
      </p:sp>
      <p:sp>
        <p:nvSpPr>
          <p:cNvPr id="91" name="Shape 91"/>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en-GB"/>
              <a: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06" name="Shape 10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a:spcBef>
                <a:spcPts val="0"/>
              </a:spcBef>
              <a:buNone/>
            </a:pPr>
            <a:r>
              <a:rPr lang="en-GB" sz="1200" b="0" i="0" u="none" strike="noStrike" cap="none" baseline="0">
                <a:solidFill>
                  <a:schemeClr val="dk1"/>
                </a:solidFill>
                <a:latin typeface="Calibri"/>
                <a:ea typeface="Calibri"/>
                <a:cs typeface="Calibri"/>
                <a:sym typeface="Calibri"/>
              </a:rPr>
              <a:t>Info.nu: De functie van thyroxine is niet op een specifiek gebied gericht. Het wordt door de schildklier afgestaan en vervolgens door alle cellen van het bloed opgenomen. Hoewel de exacte werking van dit hormoon niet tot in de finesses bekend is, lijkt er een receptor die op het hormoon reageert, aan de oppervlakte van de celkern aanwezig te zijn. Het belangrijkste effect van dit hormoon lijkt het verhogen van de hoeveelheid energie die de cel gebruikt te zijn en van de hoeveelheid eiwit die de cel maakt.</a:t>
            </a:r>
          </a:p>
        </p:txBody>
      </p:sp>
      <p:sp>
        <p:nvSpPr>
          <p:cNvPr id="107" name="Shape 10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en-GB"/>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32" name="Shape 13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a:spcBef>
                <a:spcPts val="0"/>
              </a:spcBef>
              <a:buNone/>
            </a:pPr>
            <a:r>
              <a:rPr lang="en-GB" sz="1200" b="1" i="0" u="none" strike="noStrike" cap="none" baseline="0">
                <a:solidFill>
                  <a:schemeClr val="dk1"/>
                </a:solidFill>
                <a:latin typeface="Calibri"/>
                <a:ea typeface="Calibri"/>
                <a:cs typeface="Calibri"/>
                <a:sym typeface="Calibri"/>
              </a:rPr>
              <a:t>Info.nu: </a:t>
            </a:r>
            <a:r>
              <a:rPr lang="en-GB" sz="1200" b="0" i="0" u="none" strike="noStrike" cap="none" baseline="0">
                <a:solidFill>
                  <a:schemeClr val="dk1"/>
                </a:solidFill>
                <a:latin typeface="Calibri"/>
                <a:ea typeface="Calibri"/>
                <a:cs typeface="Calibri"/>
                <a:sym typeface="Calibri"/>
              </a:rPr>
              <a:t>De schildklier regelt de stofwisseling door middel van afgifte van hormonen.De schildklierhormonen hebben een belangrijke functie bij o.a:reguleren van de hartslag en de bloeddruk</a:t>
            </a:r>
          </a:p>
          <a:p>
            <a:pPr>
              <a:spcBef>
                <a:spcPts val="0"/>
              </a:spcBef>
              <a:buNone/>
            </a:pPr>
            <a:r>
              <a:rPr lang="en-GB" sz="1200" b="0" i="0" u="none" strike="noStrike" cap="none" baseline="0">
                <a:solidFill>
                  <a:schemeClr val="dk1"/>
                </a:solidFill>
                <a:latin typeface="Calibri"/>
                <a:ea typeface="Calibri"/>
                <a:cs typeface="Calibri"/>
                <a:sym typeface="Calibri"/>
              </a:rPr>
              <a:t>mede voor verbranding van een teveel aan vetten</a:t>
            </a:r>
          </a:p>
          <a:p>
            <a:pPr>
              <a:spcBef>
                <a:spcPts val="0"/>
              </a:spcBef>
              <a:buNone/>
            </a:pPr>
            <a:r>
              <a:rPr lang="en-GB" sz="1200" b="0" i="0" u="none" strike="noStrike" cap="none" baseline="0">
                <a:solidFill>
                  <a:schemeClr val="dk1"/>
                </a:solidFill>
                <a:latin typeface="Calibri"/>
                <a:ea typeface="Calibri"/>
                <a:cs typeface="Calibri"/>
                <a:sym typeface="Calibri"/>
              </a:rPr>
              <a:t>energieverbruik, maakt in het lichaam opgeslagen energie beschikbaar voor actie.</a:t>
            </a:r>
          </a:p>
          <a:p>
            <a:pPr>
              <a:spcBef>
                <a:spcPts val="0"/>
              </a:spcBef>
              <a:buNone/>
            </a:pPr>
            <a:r>
              <a:rPr lang="en-GB" sz="1200" b="0" i="0" u="none" strike="noStrike" cap="none" baseline="0">
                <a:solidFill>
                  <a:schemeClr val="dk1"/>
                </a:solidFill>
                <a:latin typeface="Calibri"/>
                <a:ea typeface="Calibri"/>
                <a:cs typeface="Calibri"/>
                <a:sym typeface="Calibri"/>
              </a:rPr>
              <a:t>bevordering van het geestelijk welzijn</a:t>
            </a:r>
          </a:p>
          <a:p>
            <a:pPr>
              <a:spcBef>
                <a:spcPts val="0"/>
              </a:spcBef>
              <a:buNone/>
            </a:pPr>
            <a:r>
              <a:rPr lang="en-GB" sz="1200" b="0" i="0" u="none" strike="noStrike" cap="none" baseline="0">
                <a:solidFill>
                  <a:schemeClr val="dk1"/>
                </a:solidFill>
                <a:latin typeface="Calibri"/>
                <a:ea typeface="Calibri"/>
                <a:cs typeface="Calibri"/>
                <a:sym typeface="Calibri"/>
              </a:rPr>
              <a:t>bevordering van de groei</a:t>
            </a:r>
          </a:p>
          <a:p>
            <a:pPr>
              <a:spcBef>
                <a:spcPts val="0"/>
              </a:spcBef>
              <a:buNone/>
            </a:pPr>
            <a:r>
              <a:rPr lang="en-GB" sz="1200" b="0" i="0" u="none" strike="noStrike" cap="none" baseline="0">
                <a:solidFill>
                  <a:schemeClr val="dk1"/>
                </a:solidFill>
                <a:latin typeface="Calibri"/>
                <a:ea typeface="Calibri"/>
                <a:cs typeface="Calibri"/>
                <a:sym typeface="Calibri"/>
              </a:rPr>
              <a:t>Bij kinderen: een belangrijke factor in groei van botten, spieren en zenuwweefsel.</a:t>
            </a:r>
          </a:p>
          <a:p>
            <a:pPr>
              <a:spcBef>
                <a:spcPts val="0"/>
              </a:spcBef>
              <a:buNone/>
            </a:pPr>
            <a:endParaRPr lang="en-GB" sz="1200" b="0" i="0" u="none" strike="noStrike" cap="none" baseline="0">
              <a:solidFill>
                <a:schemeClr val="dk1"/>
              </a:solidFill>
              <a:latin typeface="Calibri"/>
              <a:ea typeface="Calibri"/>
              <a:cs typeface="Calibri"/>
              <a:sym typeface="Calibri"/>
            </a:endParaRPr>
          </a:p>
          <a:p>
            <a:pPr>
              <a:spcBef>
                <a:spcPts val="0"/>
              </a:spcBef>
              <a:buNone/>
            </a:pPr>
            <a:endParaRPr sz="1800" b="0" i="0" u="none" strike="noStrike" cap="none" baseline="0"/>
          </a:p>
        </p:txBody>
      </p:sp>
      <p:sp>
        <p:nvSpPr>
          <p:cNvPr id="133" name="Shape 13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en-GB"/>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46" name="Shape 14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a:spcBef>
                <a:spcPts val="0"/>
              </a:spcBef>
              <a:buNone/>
            </a:pPr>
            <a:endParaRPr/>
          </a:p>
          <a:p>
            <a:pPr>
              <a:spcBef>
                <a:spcPts val="0"/>
              </a:spcBef>
              <a:buNone/>
            </a:pPr>
            <a:endParaRPr sz="1800" b="0" i="0" u="none" strike="noStrike" cap="none" baseline="0"/>
          </a:p>
        </p:txBody>
      </p:sp>
      <p:sp>
        <p:nvSpPr>
          <p:cNvPr id="147" name="Shape 14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en-GB"/>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nl-NL" altLang="nl-NL" smtClean="0">
                <a:ea typeface="ＭＳ Ｐゴシック" pitchFamily="34" charset="-128"/>
              </a:rPr>
              <a:t>www.stichtingiton.nl/boeken, H 48 </a:t>
            </a:r>
          </a:p>
          <a:p>
            <a:pPr eaLnBrk="1" hangingPunct="1"/>
            <a:r>
              <a:rPr lang="nl-NL" altLang="nl-NL" smtClean="0">
                <a:ea typeface="ＭＳ Ｐゴシック" pitchFamily="34" charset="-128"/>
              </a:rPr>
              <a:t>Kalium is in cel gebonden aan glycogeen. Bij glycogenolyse kaliumtekort in cel, hyperkaliemie in bloed.</a:t>
            </a:r>
          </a:p>
          <a:p>
            <a:pPr eaLnBrk="1" hangingPunct="1">
              <a:spcBef>
                <a:spcPct val="0"/>
              </a:spcBef>
            </a:pPr>
            <a:r>
              <a:rPr lang="en-US" altLang="nl-NL" smtClean="0">
                <a:ea typeface="ＭＳ Ｐゴシック" pitchFamily="34" charset="-128"/>
              </a:rPr>
              <a:t>Noem de hypernatriemie!</a:t>
            </a:r>
          </a:p>
          <a:p>
            <a:pPr eaLnBrk="1" hangingPunct="1"/>
            <a:endParaRPr lang="nl-NL" altLang="nl-NL" smtClean="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nl-NL" altLang="nl-NL" dirty="0" smtClean="0">
                <a:ea typeface="ＭＳ Ｐゴシック" pitchFamily="34" charset="-128"/>
              </a:rPr>
              <a:t>www.stichtingiton.nl/boeken, H 48 </a:t>
            </a:r>
          </a:p>
          <a:p>
            <a:pPr eaLnBrk="1" hangingPunct="1"/>
            <a:r>
              <a:rPr lang="nl-NL" altLang="nl-NL" dirty="0" smtClean="0">
                <a:ea typeface="ＭＳ Ｐゴシック" pitchFamily="34" charset="-128"/>
              </a:rPr>
              <a:t>Kalium is in cel gebonden aan glycogeen. Bij </a:t>
            </a:r>
            <a:r>
              <a:rPr lang="nl-NL" altLang="nl-NL" dirty="0" err="1" smtClean="0">
                <a:ea typeface="ＭＳ Ｐゴシック" pitchFamily="34" charset="-128"/>
              </a:rPr>
              <a:t>glycogenolyse</a:t>
            </a:r>
            <a:r>
              <a:rPr lang="nl-NL" altLang="nl-NL" dirty="0" smtClean="0">
                <a:ea typeface="ＭＳ Ｐゴシック" pitchFamily="34" charset="-128"/>
              </a:rPr>
              <a:t> kaliumtekort in cel, </a:t>
            </a:r>
            <a:r>
              <a:rPr lang="nl-NL" altLang="nl-NL" dirty="0" err="1" smtClean="0">
                <a:ea typeface="ＭＳ Ｐゴシック" pitchFamily="34" charset="-128"/>
              </a:rPr>
              <a:t>hyperkaliemie</a:t>
            </a:r>
            <a:r>
              <a:rPr lang="nl-NL" altLang="nl-NL" dirty="0" smtClean="0">
                <a:ea typeface="ＭＳ Ｐゴシック" pitchFamily="34" charset="-128"/>
              </a:rPr>
              <a:t> in bloed.</a:t>
            </a:r>
          </a:p>
          <a:p>
            <a:pPr eaLnBrk="1" hangingPunct="1"/>
            <a:endParaRPr lang="nl-NL" altLang="nl-NL" dirty="0" smtClean="0">
              <a:ea typeface="ＭＳ Ｐゴシック" pitchFamily="34" charset="-128"/>
            </a:endParaRPr>
          </a:p>
          <a:p>
            <a:pPr eaLnBrk="1" hangingPunct="1"/>
            <a:r>
              <a:rPr lang="nl-NL" altLang="nl-NL" dirty="0" smtClean="0">
                <a:ea typeface="ＭＳ Ｐゴシック" pitchFamily="34" charset="-128"/>
              </a:rPr>
              <a:t>Bij intercurrente ziekten stijgt glucose vaak. Patiënten reageren vaak juist door hoeveelheid</a:t>
            </a:r>
          </a:p>
          <a:p>
            <a:pPr eaLnBrk="1" hangingPunct="1"/>
            <a:r>
              <a:rPr lang="nl-NL" altLang="nl-NL" dirty="0" smtClean="0">
                <a:ea typeface="ＭＳ Ｐゴシック" pitchFamily="34" charset="-128"/>
              </a:rPr>
              <a:t>insuline te verminderen. Maar omdat er door een intercurrente ziekte juist insuline resistentie is,</a:t>
            </a:r>
          </a:p>
          <a:p>
            <a:pPr eaLnBrk="1" hangingPunct="1"/>
            <a:r>
              <a:rPr lang="nl-NL" altLang="nl-NL" dirty="0" smtClean="0">
                <a:ea typeface="ＭＳ Ｐゴシック" pitchFamily="34" charset="-128"/>
              </a:rPr>
              <a:t>stijgt glucose spiegel, plast de patiënt meer en is er gevaar tot dehydratie en verzuring (bij type 1);</a:t>
            </a:r>
          </a:p>
          <a:p>
            <a:pPr eaLnBrk="1" hangingPunct="1"/>
            <a:r>
              <a:rPr lang="nl-NL" altLang="nl-NL" dirty="0" smtClean="0">
                <a:ea typeface="ＭＳ Ｐゴシック" pitchFamily="34" charset="-128"/>
              </a:rPr>
              <a:t>als je dit niet corrigeert kan een patiënt in coma raken.</a:t>
            </a:r>
          </a:p>
          <a:p>
            <a:pPr eaLnBrk="1" hangingPunct="1"/>
            <a:r>
              <a:rPr lang="nl-NL" altLang="nl-NL" dirty="0" smtClean="0">
                <a:ea typeface="ＭＳ Ｐゴシック" pitchFamily="34" charset="-128"/>
              </a:rPr>
              <a:t>Alarmsymptomen zijn koorts, braken, diarree, ketoacidose, sufheid en </a:t>
            </a:r>
            <a:r>
              <a:rPr lang="nl-NL" altLang="nl-NL" dirty="0" err="1" smtClean="0">
                <a:ea typeface="ＭＳ Ｐゴシック" pitchFamily="34" charset="-128"/>
              </a:rPr>
              <a:t>kussmaulse</a:t>
            </a:r>
            <a:r>
              <a:rPr lang="nl-NL" altLang="nl-NL" dirty="0" smtClean="0">
                <a:ea typeface="ＭＳ Ｐゴシック" pitchFamily="34" charset="-128"/>
              </a:rPr>
              <a:t> ademhaling,</a:t>
            </a:r>
          </a:p>
          <a:p>
            <a:pPr eaLnBrk="1" hangingPunct="1"/>
            <a:r>
              <a:rPr lang="nl-NL" altLang="nl-NL" dirty="0" err="1" smtClean="0">
                <a:ea typeface="ＭＳ Ｐゴシック" pitchFamily="34" charset="-128"/>
              </a:rPr>
              <a:t>ketonurie</a:t>
            </a:r>
            <a:r>
              <a:rPr lang="nl-NL" altLang="nl-NL" dirty="0" smtClean="0">
                <a:ea typeface="ＭＳ Ｐゴシック" pitchFamily="34" charset="-128"/>
              </a:rPr>
              <a:t>.</a:t>
            </a:r>
          </a:p>
          <a:p>
            <a:pPr eaLnBrk="1" hangingPunct="1"/>
            <a:r>
              <a:rPr lang="nl-NL" altLang="nl-NL" dirty="0" smtClean="0">
                <a:ea typeface="ＭＳ Ｐゴシック" pitchFamily="34" charset="-128"/>
              </a:rPr>
              <a:t>Type 1; </a:t>
            </a:r>
            <a:r>
              <a:rPr lang="nl-NL" altLang="nl-NL" dirty="0" err="1" smtClean="0">
                <a:ea typeface="ＭＳ Ｐゴシック" pitchFamily="34" charset="-128"/>
              </a:rPr>
              <a:t>hyperglycemische</a:t>
            </a:r>
            <a:r>
              <a:rPr lang="nl-NL" altLang="nl-NL" dirty="0" smtClean="0">
                <a:ea typeface="ＭＳ Ｐゴシック" pitchFamily="34" charset="-128"/>
              </a:rPr>
              <a:t> ontregeling kan leiden tot </a:t>
            </a:r>
            <a:r>
              <a:rPr lang="nl-NL" altLang="nl-NL" b="1" dirty="0" err="1" smtClean="0">
                <a:ea typeface="ＭＳ Ｐゴシック" pitchFamily="34" charset="-128"/>
              </a:rPr>
              <a:t>ketoacidotisch</a:t>
            </a:r>
            <a:r>
              <a:rPr lang="nl-NL" altLang="nl-NL" b="1" dirty="0" smtClean="0">
                <a:ea typeface="ＭＳ Ｐゴシック" pitchFamily="34" charset="-128"/>
              </a:rPr>
              <a:t> coma; </a:t>
            </a:r>
            <a:r>
              <a:rPr lang="nl-NL" altLang="nl-NL" dirty="0" smtClean="0">
                <a:ea typeface="ＭＳ Ｐゴシック" pitchFamily="34" charset="-128"/>
              </a:rPr>
              <a:t>coma ontstaat door</a:t>
            </a:r>
          </a:p>
          <a:p>
            <a:pPr eaLnBrk="1" hangingPunct="1"/>
            <a:r>
              <a:rPr lang="nl-NL" altLang="nl-NL" dirty="0" smtClean="0">
                <a:ea typeface="ＭＳ Ｐゴシック" pitchFamily="34" charset="-128"/>
              </a:rPr>
              <a:t>ph </a:t>
            </a:r>
            <a:r>
              <a:rPr lang="nl-NL" altLang="nl-NL" dirty="0" err="1" smtClean="0">
                <a:ea typeface="ＭＳ Ｐゴシック" pitchFamily="34" charset="-128"/>
              </a:rPr>
              <a:t>daling.Symptomen</a:t>
            </a:r>
            <a:r>
              <a:rPr lang="nl-NL" altLang="nl-NL" dirty="0" smtClean="0">
                <a:ea typeface="ＭＳ Ｐゴシック" pitchFamily="34" charset="-128"/>
              </a:rPr>
              <a:t> kunnen zijn; </a:t>
            </a:r>
            <a:r>
              <a:rPr lang="nl-NL" altLang="nl-NL" dirty="0" err="1" smtClean="0">
                <a:ea typeface="ＭＳ Ｐゴシック" pitchFamily="34" charset="-128"/>
              </a:rPr>
              <a:t>kussmaulse</a:t>
            </a:r>
            <a:r>
              <a:rPr lang="nl-NL" altLang="nl-NL" dirty="0" smtClean="0">
                <a:ea typeface="ＭＳ Ｐゴシック" pitchFamily="34" charset="-128"/>
              </a:rPr>
              <a:t> ademhaling, suf, dorst, veel plassen, acetongeur,</a:t>
            </a:r>
          </a:p>
          <a:p>
            <a:pPr eaLnBrk="1" hangingPunct="1"/>
            <a:r>
              <a:rPr lang="nl-NL" altLang="nl-NL" dirty="0" err="1" smtClean="0">
                <a:ea typeface="ＭＳ Ｐゴシック" pitchFamily="34" charset="-128"/>
              </a:rPr>
              <a:t>ketonurie</a:t>
            </a:r>
            <a:r>
              <a:rPr lang="nl-NL" altLang="nl-NL" dirty="0" smtClean="0">
                <a:ea typeface="ＭＳ Ｐゴシック" pitchFamily="34" charset="-128"/>
              </a:rPr>
              <a:t>. Type 2 diabetes leidt meestal tot een </a:t>
            </a:r>
            <a:r>
              <a:rPr lang="nl-NL" altLang="nl-NL" dirty="0" err="1" smtClean="0">
                <a:ea typeface="ＭＳ Ｐゴシック" pitchFamily="34" charset="-128"/>
              </a:rPr>
              <a:t>hyperosmolair</a:t>
            </a:r>
            <a:r>
              <a:rPr lang="nl-NL" altLang="nl-NL" dirty="0" smtClean="0">
                <a:ea typeface="ＭＳ Ｐゴシック" pitchFamily="34" charset="-128"/>
              </a:rPr>
              <a:t> non </a:t>
            </a:r>
            <a:r>
              <a:rPr lang="nl-NL" altLang="nl-NL" dirty="0" err="1" smtClean="0">
                <a:ea typeface="ＭＳ Ｐゴシック" pitchFamily="34" charset="-128"/>
              </a:rPr>
              <a:t>ketotisch</a:t>
            </a:r>
            <a:r>
              <a:rPr lang="nl-NL" altLang="nl-NL" dirty="0" smtClean="0">
                <a:ea typeface="ＭＳ Ｐゴシック" pitchFamily="34" charset="-128"/>
              </a:rPr>
              <a:t> coma, indien niet</a:t>
            </a:r>
          </a:p>
          <a:p>
            <a:pPr eaLnBrk="1" hangingPunct="1"/>
            <a:r>
              <a:rPr lang="nl-NL" altLang="nl-NL" dirty="0" smtClean="0">
                <a:ea typeface="ＭＳ Ｐゴシック" pitchFamily="34" charset="-128"/>
              </a:rPr>
              <a:t>tijdig gecoupeerd. Symptomen dehydratie, suf, lage </a:t>
            </a:r>
            <a:r>
              <a:rPr lang="nl-NL" altLang="nl-NL" dirty="0" err="1" smtClean="0">
                <a:ea typeface="ＭＳ Ｐゴシック" pitchFamily="34" charset="-128"/>
              </a:rPr>
              <a:t>turgor</a:t>
            </a:r>
            <a:r>
              <a:rPr lang="nl-NL" altLang="nl-NL" dirty="0" smtClean="0">
                <a:ea typeface="ＭＳ Ｐゴシック" pitchFamily="34" charset="-128"/>
              </a:rPr>
              <a:t>, CVA/ MI! </a:t>
            </a:r>
            <a:r>
              <a:rPr lang="nl-NL" altLang="nl-NL" dirty="0" err="1" smtClean="0">
                <a:ea typeface="ＭＳ Ｐゴシック" pitchFamily="34" charset="-128"/>
              </a:rPr>
              <a:t>hypernatriemie</a:t>
            </a:r>
            <a:r>
              <a:rPr lang="nl-NL" altLang="nl-NL" dirty="0" smtClean="0">
                <a:ea typeface="ＭＳ Ｐゴシック" pitchFamily="34" charset="-128"/>
              </a:rPr>
              <a:t>, veel</a:t>
            </a:r>
          </a:p>
          <a:p>
            <a:pPr eaLnBrk="1" hangingPunct="1"/>
            <a:r>
              <a:rPr lang="nl-NL" altLang="nl-NL" dirty="0" smtClean="0">
                <a:ea typeface="ＭＳ Ｐゴシック" pitchFamily="34" charset="-128"/>
              </a:rPr>
              <a:t>plassen, dorst.</a:t>
            </a:r>
          </a:p>
          <a:p>
            <a:pPr eaLnBrk="1" hangingPunct="1"/>
            <a:r>
              <a:rPr lang="nl-NL" altLang="nl-NL" dirty="0" smtClean="0">
                <a:ea typeface="ＭＳ Ｐゴシック" pitchFamily="34" charset="-128"/>
              </a:rPr>
              <a:t>Glucose naar beneden halen met ultra kortwerkend insuline; </a:t>
            </a:r>
            <a:r>
              <a:rPr lang="nl-NL" altLang="nl-NL" dirty="0" err="1" smtClean="0">
                <a:ea typeface="ＭＳ Ｐゴシック" pitchFamily="34" charset="-128"/>
              </a:rPr>
              <a:t>novorapid</a:t>
            </a:r>
            <a:r>
              <a:rPr lang="nl-NL" altLang="nl-NL" dirty="0" smtClean="0">
                <a:ea typeface="ＭＳ Ｐゴシック" pitchFamily="34" charset="-128"/>
              </a:rPr>
              <a:t>, </a:t>
            </a:r>
            <a:r>
              <a:rPr lang="nl-NL" altLang="nl-NL" dirty="0" err="1" smtClean="0">
                <a:ea typeface="ＭＳ Ｐゴシック" pitchFamily="34" charset="-128"/>
              </a:rPr>
              <a:t>humalog</a:t>
            </a:r>
            <a:r>
              <a:rPr lang="nl-NL" altLang="nl-NL" dirty="0" smtClean="0">
                <a:ea typeface="ＭＳ Ｐゴシック" pitchFamily="34" charset="-128"/>
              </a:rPr>
              <a:t>, </a:t>
            </a:r>
            <a:r>
              <a:rPr lang="nl-NL" altLang="nl-NL" dirty="0" err="1" smtClean="0">
                <a:ea typeface="ＭＳ Ｐゴシック" pitchFamily="34" charset="-128"/>
              </a:rPr>
              <a:t>apidra</a:t>
            </a:r>
            <a:r>
              <a:rPr lang="nl-NL" altLang="nl-NL" dirty="0" smtClean="0">
                <a:ea typeface="ＭＳ Ｐゴシック" pitchFamily="34" charset="-128"/>
              </a:rPr>
              <a:t>; erg</a:t>
            </a:r>
          </a:p>
          <a:p>
            <a:pPr eaLnBrk="1" hangingPunct="1"/>
            <a:r>
              <a:rPr lang="nl-NL" altLang="nl-NL" dirty="0" smtClean="0">
                <a:ea typeface="ＭＳ Ｐゴシック" pitchFamily="34" charset="-128"/>
              </a:rPr>
              <a:t>belangrijk is dat je dehydratie voorkomt. Dus laat patiënten drinken!</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pic>
        <p:nvPicPr>
          <p:cNvPr id="5" name="Afbeelding 2" descr="onderzoek achtergrond 4-3-01.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51938" cy="683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el 1"/>
          <p:cNvSpPr>
            <a:spLocks noGrp="1"/>
          </p:cNvSpPr>
          <p:nvPr>
            <p:ph type="ctrTitle"/>
          </p:nvPr>
        </p:nvSpPr>
        <p:spPr>
          <a:xfrm>
            <a:off x="914400" y="2451217"/>
            <a:ext cx="7402748" cy="782344"/>
          </a:xfrm>
          <a:prstGeom prst="rect">
            <a:avLst/>
          </a:prstGeom>
        </p:spPr>
        <p:txBody>
          <a:bodyPr/>
          <a:lstStyle>
            <a:lvl1pPr>
              <a:defRPr sz="3500" b="1" i="0" cap="none">
                <a:solidFill>
                  <a:schemeClr val="bg1"/>
                </a:solidFill>
                <a:latin typeface="Segoe UI"/>
              </a:defRPr>
            </a:lvl1pPr>
          </a:lstStyle>
          <a:p>
            <a:r>
              <a:rPr lang="nl-NL" dirty="0" smtClean="0"/>
              <a:t>Klik om de stijl te bewerken</a:t>
            </a:r>
            <a:endParaRPr lang="nl-NL" dirty="0"/>
          </a:p>
        </p:txBody>
      </p:sp>
      <p:sp>
        <p:nvSpPr>
          <p:cNvPr id="7" name="Subtitel 2"/>
          <p:cNvSpPr>
            <a:spLocks noGrp="1"/>
          </p:cNvSpPr>
          <p:nvPr>
            <p:ph type="subTitle" idx="1"/>
          </p:nvPr>
        </p:nvSpPr>
        <p:spPr>
          <a:xfrm>
            <a:off x="914399" y="3233561"/>
            <a:ext cx="7402749" cy="1752600"/>
          </a:xfrm>
          <a:prstGeom prst="rect">
            <a:avLst/>
          </a:prstGeom>
        </p:spPr>
        <p:txBody>
          <a:bodyPr/>
          <a:lstStyle>
            <a:lvl1pPr marL="0" indent="0" algn="l">
              <a:buNone/>
              <a:defRPr sz="2000" b="0" i="0" baseline="0">
                <a:solidFill>
                  <a:schemeClr val="bg1"/>
                </a:solidFill>
                <a:latin typeface="Segoe UI"/>
                <a:cs typeface="Segoe U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smtClean="0"/>
              <a:t>Klik om de ondertitelstijl van het model te bewerken</a:t>
            </a:r>
            <a:endParaRPr lang="nl-NL" dirty="0"/>
          </a:p>
        </p:txBody>
      </p:sp>
      <p:sp>
        <p:nvSpPr>
          <p:cNvPr id="4" name="Tijdelijke aanduiding voor voettekst 4"/>
          <p:cNvSpPr>
            <a:spLocks noGrp="1"/>
          </p:cNvSpPr>
          <p:nvPr>
            <p:ph type="ftr" sz="quarter" idx="10"/>
          </p:nvPr>
        </p:nvSpPr>
        <p:spPr>
          <a:xfrm>
            <a:off x="914400" y="6356350"/>
            <a:ext cx="2895600" cy="365125"/>
          </a:xfrm>
          <a:prstGeom prst="rect">
            <a:avLst/>
          </a:prstGeom>
        </p:spPr>
        <p:txBody>
          <a:bodyPr/>
          <a:lstStyle>
            <a:lvl1pPr fontAlgn="auto">
              <a:spcBef>
                <a:spcPts val="0"/>
              </a:spcBef>
              <a:spcAft>
                <a:spcPts val="0"/>
              </a:spcAft>
              <a:defRPr sz="1400">
                <a:latin typeface="Segoe UI"/>
                <a:ea typeface="+mn-ea"/>
                <a:cs typeface="Segoe UI"/>
              </a:defRPr>
            </a:lvl1pPr>
          </a:lstStyle>
          <a:p>
            <a:pPr>
              <a:defRPr/>
            </a:pPr>
            <a:endParaRPr lang="nl-NL" dirty="0"/>
          </a:p>
        </p:txBody>
      </p:sp>
    </p:spTree>
    <p:extLst>
      <p:ext uri="{BB962C8B-B14F-4D97-AF65-F5344CB8AC3E}">
        <p14:creationId xmlns:p14="http://schemas.microsoft.com/office/powerpoint/2010/main" val="2229335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eldia">
    <p:spTree>
      <p:nvGrpSpPr>
        <p:cNvPr id="1" name=""/>
        <p:cNvGrpSpPr/>
        <p:nvPr/>
      </p:nvGrpSpPr>
      <p:grpSpPr>
        <a:xfrm>
          <a:off x="0" y="0"/>
          <a:ext cx="0" cy="0"/>
          <a:chOff x="0" y="0"/>
          <a:chExt cx="0" cy="0"/>
        </a:xfrm>
      </p:grpSpPr>
      <p:pic>
        <p:nvPicPr>
          <p:cNvPr id="5" name="Afbeelding 1" descr="41556_UMCU_PPT_subtro-41.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914400" y="1807970"/>
            <a:ext cx="7402748" cy="667890"/>
          </a:xfrm>
          <a:prstGeom prst="rect">
            <a:avLst/>
          </a:prstGeom>
        </p:spPr>
        <p:txBody>
          <a:bodyPr/>
          <a:lstStyle>
            <a:lvl1pPr>
              <a:defRPr sz="3000" b="1" i="0" cap="none">
                <a:solidFill>
                  <a:schemeClr val="tx2"/>
                </a:solidFill>
                <a:latin typeface="Segoe UI"/>
              </a:defRPr>
            </a:lvl1pPr>
          </a:lstStyle>
          <a:p>
            <a:r>
              <a:rPr lang="nl-NL" dirty="0" smtClean="0"/>
              <a:t>Titelstijl van model bewerken</a:t>
            </a:r>
            <a:endParaRPr lang="nl-NL" dirty="0"/>
          </a:p>
        </p:txBody>
      </p:sp>
      <p:sp>
        <p:nvSpPr>
          <p:cNvPr id="3" name="Subtitel 2"/>
          <p:cNvSpPr>
            <a:spLocks noGrp="1"/>
          </p:cNvSpPr>
          <p:nvPr>
            <p:ph type="subTitle" idx="1"/>
          </p:nvPr>
        </p:nvSpPr>
        <p:spPr>
          <a:xfrm>
            <a:off x="914399" y="2673769"/>
            <a:ext cx="7402749" cy="2755542"/>
          </a:xfrm>
          <a:prstGeom prst="rect">
            <a:avLst/>
          </a:prstGeom>
        </p:spPr>
        <p:txBody>
          <a:bodyPr/>
          <a:lstStyle>
            <a:lvl1pPr marL="0" indent="0" algn="l">
              <a:buNone/>
              <a:defRPr sz="2000" b="0" i="0" baseline="0">
                <a:solidFill>
                  <a:schemeClr val="accent6"/>
                </a:solidFill>
                <a:latin typeface="Segoe UI"/>
                <a:cs typeface="Segoe U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smtClean="0"/>
              <a:t>Klik om de titelstijl van het model te bewerken</a:t>
            </a:r>
            <a:endParaRPr lang="nl-NL" dirty="0"/>
          </a:p>
        </p:txBody>
      </p:sp>
      <p:sp>
        <p:nvSpPr>
          <p:cNvPr id="4" name="Tijdelijke aanduiding voor voettekst 4"/>
          <p:cNvSpPr>
            <a:spLocks noGrp="1"/>
          </p:cNvSpPr>
          <p:nvPr>
            <p:ph type="ftr" sz="quarter" idx="10"/>
          </p:nvPr>
        </p:nvSpPr>
        <p:spPr>
          <a:xfrm>
            <a:off x="914400" y="6173788"/>
            <a:ext cx="2895600" cy="365125"/>
          </a:xfrm>
          <a:prstGeom prst="rect">
            <a:avLst/>
          </a:prstGeom>
        </p:spPr>
        <p:txBody>
          <a:bodyPr/>
          <a:lstStyle>
            <a:lvl1pPr fontAlgn="auto">
              <a:spcBef>
                <a:spcPts val="0"/>
              </a:spcBef>
              <a:spcAft>
                <a:spcPts val="0"/>
              </a:spcAft>
              <a:defRPr sz="1400">
                <a:latin typeface="Segoe UI"/>
                <a:ea typeface="+mn-ea"/>
                <a:cs typeface="Segoe UI"/>
              </a:defRPr>
            </a:lvl1pPr>
          </a:lstStyle>
          <a:p>
            <a:pPr>
              <a:defRPr/>
            </a:pPr>
            <a:endParaRPr lang="nl-NL" dirty="0"/>
          </a:p>
        </p:txBody>
      </p:sp>
    </p:spTree>
    <p:extLst>
      <p:ext uri="{BB962C8B-B14F-4D97-AF65-F5344CB8AC3E}">
        <p14:creationId xmlns:p14="http://schemas.microsoft.com/office/powerpoint/2010/main" val="4289495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739620" y="371690"/>
            <a:ext cx="7543260" cy="817022"/>
          </a:xfrm>
          <a:prstGeom prst="rect">
            <a:avLst/>
          </a:prstGeom>
        </p:spPr>
        <p:txBody>
          <a:bodyPr/>
          <a:lstStyle>
            <a:lvl1pPr>
              <a:defRPr sz="2800" b="1" i="0">
                <a:latin typeface="Segoe UI"/>
              </a:defRPr>
            </a:lvl1pPr>
          </a:lstStyle>
          <a:p>
            <a:r>
              <a:rPr lang="nl-NL" dirty="0" smtClean="0"/>
              <a:t>Titelstijl van model bewerken</a:t>
            </a:r>
            <a:endParaRPr lang="nl-NL" dirty="0"/>
          </a:p>
        </p:txBody>
      </p:sp>
      <p:sp>
        <p:nvSpPr>
          <p:cNvPr id="3" name="Tijdelijke aanduiding voor inhoud 2"/>
          <p:cNvSpPr>
            <a:spLocks noGrp="1"/>
          </p:cNvSpPr>
          <p:nvPr>
            <p:ph idx="1"/>
          </p:nvPr>
        </p:nvSpPr>
        <p:spPr>
          <a:xfrm>
            <a:off x="739620" y="1291082"/>
            <a:ext cx="7543260" cy="4236396"/>
          </a:xfrm>
          <a:prstGeom prst="rect">
            <a:avLst/>
          </a:prstGeom>
        </p:spPr>
        <p:txBody>
          <a:bodyPr/>
          <a:lstStyle>
            <a:lvl1pPr>
              <a:defRPr sz="2200">
                <a:latin typeface="Segoe UI"/>
              </a:defRPr>
            </a:lvl1pPr>
            <a:lvl2pPr>
              <a:defRPr sz="2000">
                <a:latin typeface="Segoe UI"/>
              </a:defRPr>
            </a:lvl2pPr>
            <a:lvl3pPr>
              <a:defRPr sz="1700">
                <a:latin typeface="Segoe UI"/>
              </a:defRPr>
            </a:lvl3pPr>
            <a:lvl4pPr>
              <a:defRPr sz="1700">
                <a:latin typeface="Segoe UI"/>
              </a:defRPr>
            </a:lvl4pPr>
            <a:lvl5pPr>
              <a:defRPr sz="1700">
                <a:latin typeface="Segoe UI"/>
              </a:defRPr>
            </a:lvl5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p:txBody>
      </p:sp>
      <p:sp>
        <p:nvSpPr>
          <p:cNvPr id="4" name="Tijdelijke aanduiding voor voettekst 4"/>
          <p:cNvSpPr>
            <a:spLocks noGrp="1"/>
          </p:cNvSpPr>
          <p:nvPr>
            <p:ph type="ftr" sz="quarter" idx="10"/>
          </p:nvPr>
        </p:nvSpPr>
        <p:spPr>
          <a:xfrm>
            <a:off x="739775" y="6173788"/>
            <a:ext cx="2895600" cy="365125"/>
          </a:xfrm>
          <a:prstGeom prst="rect">
            <a:avLst/>
          </a:prstGeom>
        </p:spPr>
        <p:txBody>
          <a:bodyPr/>
          <a:lstStyle>
            <a:lvl1pPr fontAlgn="auto">
              <a:spcBef>
                <a:spcPts val="0"/>
              </a:spcBef>
              <a:spcAft>
                <a:spcPts val="0"/>
              </a:spcAft>
              <a:defRPr sz="1800">
                <a:latin typeface="Segoe UI"/>
                <a:ea typeface="+mn-ea"/>
                <a:cs typeface="+mn-cs"/>
              </a:defRPr>
            </a:lvl1pPr>
          </a:lstStyle>
          <a:p>
            <a:pPr>
              <a:defRPr/>
            </a:pPr>
            <a:endParaRPr lang="nl-NL" dirty="0"/>
          </a:p>
        </p:txBody>
      </p:sp>
    </p:spTree>
    <p:extLst>
      <p:ext uri="{BB962C8B-B14F-4D97-AF65-F5344CB8AC3E}">
        <p14:creationId xmlns:p14="http://schemas.microsoft.com/office/powerpoint/2010/main" val="709018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sp>
        <p:nvSpPr>
          <p:cNvPr id="8" name="Tijdelijke aanduiding voor inhoud 3"/>
          <p:cNvSpPr>
            <a:spLocks noGrp="1"/>
          </p:cNvSpPr>
          <p:nvPr>
            <p:ph sz="half" idx="13"/>
          </p:nvPr>
        </p:nvSpPr>
        <p:spPr>
          <a:xfrm>
            <a:off x="725819" y="1291446"/>
            <a:ext cx="3665166" cy="4274226"/>
          </a:xfrm>
          <a:prstGeom prst="rect">
            <a:avLst/>
          </a:prstGeom>
        </p:spPr>
        <p:txBody>
          <a:bodyPr/>
          <a:lstStyle>
            <a:lvl1pPr>
              <a:defRPr sz="2200">
                <a:latin typeface="Segoe UI"/>
              </a:defRPr>
            </a:lvl1pPr>
            <a:lvl2pPr>
              <a:defRPr sz="2000">
                <a:latin typeface="Segoe UI"/>
              </a:defRPr>
            </a:lvl2pPr>
            <a:lvl3pPr>
              <a:defRPr sz="1700">
                <a:latin typeface="Segoe UI"/>
              </a:defRPr>
            </a:lvl3pPr>
            <a:lvl4pPr>
              <a:defRPr sz="1700">
                <a:latin typeface="Segoe UI"/>
              </a:defRPr>
            </a:lvl4pPr>
            <a:lvl5pPr>
              <a:defRPr sz="1700">
                <a:latin typeface="Segoe UI"/>
              </a:defRPr>
            </a:lvl5pPr>
            <a:lvl6pPr>
              <a:defRPr sz="1800"/>
            </a:lvl6pPr>
            <a:lvl7pPr>
              <a:defRPr sz="1800"/>
            </a:lvl7pPr>
            <a:lvl8pPr>
              <a:defRPr sz="1800"/>
            </a:lvl8pPr>
            <a:lvl9pPr>
              <a:defRPr sz="1800"/>
            </a:lvl9pPr>
          </a:lstStyle>
          <a:p>
            <a:pPr lvl="0"/>
            <a:r>
              <a:rPr lang="nl-NL" dirty="0" smtClean="0"/>
              <a:t>Klik om de tekststijl van het model te bewerken</a:t>
            </a:r>
          </a:p>
          <a:p>
            <a:pPr lvl="1"/>
            <a:r>
              <a:rPr lang="nl-NL" dirty="0" smtClean="0"/>
              <a:t>Tweede niveau</a:t>
            </a:r>
          </a:p>
          <a:p>
            <a:pPr lvl="2"/>
            <a:r>
              <a:rPr lang="nl-NL" dirty="0" smtClean="0"/>
              <a:t>Derde niveau</a:t>
            </a:r>
          </a:p>
        </p:txBody>
      </p:sp>
      <p:sp>
        <p:nvSpPr>
          <p:cNvPr id="10" name="Tijdelijke aanduiding voor inhoud 3"/>
          <p:cNvSpPr>
            <a:spLocks noGrp="1"/>
          </p:cNvSpPr>
          <p:nvPr>
            <p:ph sz="half" idx="14"/>
          </p:nvPr>
        </p:nvSpPr>
        <p:spPr>
          <a:xfrm>
            <a:off x="4619045" y="1291446"/>
            <a:ext cx="3665166" cy="4274226"/>
          </a:xfrm>
          <a:prstGeom prst="rect">
            <a:avLst/>
          </a:prstGeom>
        </p:spPr>
        <p:txBody>
          <a:bodyPr/>
          <a:lstStyle>
            <a:lvl1pPr>
              <a:defRPr sz="2200">
                <a:latin typeface="Segoe UI"/>
              </a:defRPr>
            </a:lvl1pPr>
            <a:lvl2pPr>
              <a:defRPr sz="2000">
                <a:latin typeface="Segoe UI"/>
              </a:defRPr>
            </a:lvl2pPr>
            <a:lvl3pPr>
              <a:defRPr sz="1700">
                <a:latin typeface="Segoe UI"/>
              </a:defRPr>
            </a:lvl3pPr>
            <a:lvl4pPr>
              <a:defRPr sz="1700">
                <a:latin typeface="Segoe UI"/>
              </a:defRPr>
            </a:lvl4pPr>
            <a:lvl5pPr>
              <a:defRPr sz="1700">
                <a:latin typeface="Segoe UI"/>
              </a:defRPr>
            </a:lvl5pPr>
            <a:lvl6pPr>
              <a:defRPr sz="1800"/>
            </a:lvl6pPr>
            <a:lvl7pPr>
              <a:defRPr sz="1800"/>
            </a:lvl7pPr>
            <a:lvl8pPr>
              <a:defRPr sz="1800"/>
            </a:lvl8pPr>
            <a:lvl9pPr>
              <a:defRPr sz="1800"/>
            </a:lvl9pPr>
          </a:lstStyle>
          <a:p>
            <a:pPr lvl="0"/>
            <a:r>
              <a:rPr lang="nl-NL" dirty="0" smtClean="0"/>
              <a:t>Klik om de tekststijl van het model te bewerken</a:t>
            </a:r>
          </a:p>
          <a:p>
            <a:pPr lvl="1"/>
            <a:r>
              <a:rPr lang="nl-NL" dirty="0" smtClean="0"/>
              <a:t>Tweede niveau</a:t>
            </a:r>
          </a:p>
          <a:p>
            <a:pPr lvl="2"/>
            <a:r>
              <a:rPr lang="nl-NL" dirty="0" smtClean="0"/>
              <a:t>Derde niveau</a:t>
            </a:r>
          </a:p>
        </p:txBody>
      </p:sp>
      <p:sp>
        <p:nvSpPr>
          <p:cNvPr id="6" name="Titel 1"/>
          <p:cNvSpPr>
            <a:spLocks noGrp="1"/>
          </p:cNvSpPr>
          <p:nvPr>
            <p:ph type="title"/>
          </p:nvPr>
        </p:nvSpPr>
        <p:spPr>
          <a:xfrm>
            <a:off x="739620" y="371690"/>
            <a:ext cx="7543260" cy="817022"/>
          </a:xfrm>
          <a:prstGeom prst="rect">
            <a:avLst/>
          </a:prstGeom>
        </p:spPr>
        <p:txBody>
          <a:bodyPr/>
          <a:lstStyle>
            <a:lvl1pPr>
              <a:defRPr sz="2800" b="1" i="0">
                <a:latin typeface="Segoe UI"/>
              </a:defRPr>
            </a:lvl1pPr>
          </a:lstStyle>
          <a:p>
            <a:r>
              <a:rPr lang="nl-NL" dirty="0" smtClean="0"/>
              <a:t>Titelstijl van model bewerken</a:t>
            </a:r>
            <a:endParaRPr lang="nl-NL" dirty="0"/>
          </a:p>
        </p:txBody>
      </p:sp>
      <p:sp>
        <p:nvSpPr>
          <p:cNvPr id="5" name="Tijdelijke aanduiding voor voettekst 5"/>
          <p:cNvSpPr>
            <a:spLocks noGrp="1"/>
          </p:cNvSpPr>
          <p:nvPr>
            <p:ph type="ftr" sz="quarter" idx="15"/>
          </p:nvPr>
        </p:nvSpPr>
        <p:spPr>
          <a:xfrm>
            <a:off x="725488" y="6173788"/>
            <a:ext cx="2895600" cy="365125"/>
          </a:xfrm>
          <a:prstGeom prst="rect">
            <a:avLst/>
          </a:prstGeom>
        </p:spPr>
        <p:txBody>
          <a:bodyPr/>
          <a:lstStyle>
            <a:lvl1pPr fontAlgn="auto">
              <a:spcBef>
                <a:spcPts val="0"/>
              </a:spcBef>
              <a:spcAft>
                <a:spcPts val="0"/>
              </a:spcAft>
              <a:defRPr sz="1400">
                <a:latin typeface="Segoe UI"/>
                <a:ea typeface="+mn-ea"/>
                <a:cs typeface="+mn-cs"/>
              </a:defRPr>
            </a:lvl1pPr>
          </a:lstStyle>
          <a:p>
            <a:pPr>
              <a:defRPr/>
            </a:pPr>
            <a:endParaRPr lang="nl-NL" dirty="0"/>
          </a:p>
        </p:txBody>
      </p:sp>
    </p:spTree>
    <p:extLst>
      <p:ext uri="{BB962C8B-B14F-4D97-AF65-F5344CB8AC3E}">
        <p14:creationId xmlns:p14="http://schemas.microsoft.com/office/powerpoint/2010/main" val="154659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739620" y="1302089"/>
            <a:ext cx="3668409" cy="639762"/>
          </a:xfrm>
          <a:prstGeom prst="rect">
            <a:avLst/>
          </a:prstGeom>
        </p:spPr>
        <p:txBody>
          <a:bodyPr anchor="b"/>
          <a:lstStyle>
            <a:lvl1pPr marL="0" indent="0">
              <a:buNone/>
              <a:defRPr sz="2200" b="0" i="0">
                <a:latin typeface="Segoe UI"/>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dirty="0" smtClean="0"/>
              <a:t>Klik om de tekststijl van het model te bewerken</a:t>
            </a:r>
          </a:p>
        </p:txBody>
      </p:sp>
      <p:sp>
        <p:nvSpPr>
          <p:cNvPr id="4" name="Tijdelijke aanduiding voor inhoud 3"/>
          <p:cNvSpPr>
            <a:spLocks noGrp="1"/>
          </p:cNvSpPr>
          <p:nvPr>
            <p:ph sz="half" idx="2"/>
          </p:nvPr>
        </p:nvSpPr>
        <p:spPr>
          <a:xfrm>
            <a:off x="739620" y="2028320"/>
            <a:ext cx="3668409" cy="3445551"/>
          </a:xfrm>
          <a:prstGeom prst="rect">
            <a:avLst/>
          </a:prstGeom>
        </p:spPr>
        <p:txBody>
          <a:bodyPr/>
          <a:lstStyle>
            <a:lvl1pPr>
              <a:defRPr sz="2000">
                <a:latin typeface="Segoe UI"/>
              </a:defRPr>
            </a:lvl1pPr>
            <a:lvl2pPr>
              <a:defRPr sz="1800">
                <a:latin typeface="Segoe UI"/>
              </a:defRPr>
            </a:lvl2pPr>
            <a:lvl3pPr>
              <a:defRPr sz="1600">
                <a:latin typeface="Segoe UI"/>
              </a:defRPr>
            </a:lvl3pPr>
            <a:lvl4pPr>
              <a:defRPr sz="1600">
                <a:latin typeface="Segoe UI"/>
              </a:defRPr>
            </a:lvl4pPr>
            <a:lvl5pPr>
              <a:defRPr sz="1600">
                <a:latin typeface="Segoe UI"/>
              </a:defRPr>
            </a:lvl5pPr>
            <a:lvl6pPr>
              <a:defRPr sz="1600"/>
            </a:lvl6pPr>
            <a:lvl7pPr>
              <a:defRPr sz="1600"/>
            </a:lvl7pPr>
            <a:lvl8pPr>
              <a:defRPr sz="1600"/>
            </a:lvl8pPr>
            <a:lvl9pPr>
              <a:defRPr sz="1600"/>
            </a:lvl9pPr>
          </a:lstStyle>
          <a:p>
            <a:pPr lvl="0"/>
            <a:r>
              <a:rPr lang="nl-NL" dirty="0" smtClean="0"/>
              <a:t>Klik om de tekststijl van het model te bewerken</a:t>
            </a:r>
          </a:p>
          <a:p>
            <a:pPr lvl="1"/>
            <a:r>
              <a:rPr lang="nl-NL" dirty="0" smtClean="0"/>
              <a:t>Tweede niveau</a:t>
            </a:r>
          </a:p>
          <a:p>
            <a:pPr lvl="2"/>
            <a:r>
              <a:rPr lang="nl-NL" dirty="0" smtClean="0"/>
              <a:t>Derde niveau</a:t>
            </a:r>
          </a:p>
        </p:txBody>
      </p:sp>
      <p:sp>
        <p:nvSpPr>
          <p:cNvPr id="10" name="Tijdelijke aanduiding voor tekst 2"/>
          <p:cNvSpPr>
            <a:spLocks noGrp="1"/>
          </p:cNvSpPr>
          <p:nvPr>
            <p:ph type="body" idx="13"/>
          </p:nvPr>
        </p:nvSpPr>
        <p:spPr>
          <a:xfrm>
            <a:off x="4619875" y="1302089"/>
            <a:ext cx="3668409" cy="639762"/>
          </a:xfrm>
          <a:prstGeom prst="rect">
            <a:avLst/>
          </a:prstGeom>
        </p:spPr>
        <p:txBody>
          <a:bodyPr anchor="b"/>
          <a:lstStyle>
            <a:lvl1pPr marL="0" indent="0">
              <a:buNone/>
              <a:defRPr sz="2200" b="0" i="0">
                <a:latin typeface="Segoe UI"/>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dirty="0" smtClean="0"/>
              <a:t>Klik om de tekststijl van het model te bewerken</a:t>
            </a:r>
          </a:p>
        </p:txBody>
      </p:sp>
      <p:sp>
        <p:nvSpPr>
          <p:cNvPr id="11" name="Tijdelijke aanduiding voor inhoud 3"/>
          <p:cNvSpPr>
            <a:spLocks noGrp="1"/>
          </p:cNvSpPr>
          <p:nvPr>
            <p:ph sz="half" idx="14"/>
          </p:nvPr>
        </p:nvSpPr>
        <p:spPr>
          <a:xfrm>
            <a:off x="4619875" y="2028320"/>
            <a:ext cx="3668409" cy="3445551"/>
          </a:xfrm>
          <a:prstGeom prst="rect">
            <a:avLst/>
          </a:prstGeom>
        </p:spPr>
        <p:txBody>
          <a:bodyPr/>
          <a:lstStyle>
            <a:lvl1pPr>
              <a:defRPr sz="2000">
                <a:latin typeface="Segoe UI"/>
              </a:defRPr>
            </a:lvl1pPr>
            <a:lvl2pPr>
              <a:defRPr sz="1800">
                <a:latin typeface="Segoe UI"/>
              </a:defRPr>
            </a:lvl2pPr>
            <a:lvl3pPr>
              <a:defRPr sz="1600">
                <a:latin typeface="Segoe UI"/>
              </a:defRPr>
            </a:lvl3pPr>
            <a:lvl4pPr>
              <a:defRPr sz="1600">
                <a:latin typeface="Segoe UI"/>
              </a:defRPr>
            </a:lvl4pPr>
            <a:lvl5pPr>
              <a:defRPr sz="1600">
                <a:latin typeface="Segoe UI"/>
              </a:defRPr>
            </a:lvl5pPr>
            <a:lvl6pPr>
              <a:defRPr sz="1600"/>
            </a:lvl6pPr>
            <a:lvl7pPr>
              <a:defRPr sz="1600"/>
            </a:lvl7pPr>
            <a:lvl8pPr>
              <a:defRPr sz="1600"/>
            </a:lvl8pPr>
            <a:lvl9pPr>
              <a:defRPr sz="1600"/>
            </a:lvl9pPr>
          </a:lstStyle>
          <a:p>
            <a:pPr lvl="0"/>
            <a:r>
              <a:rPr lang="nl-NL" dirty="0" smtClean="0"/>
              <a:t>Klik om de tekststijl van het model te bewerken</a:t>
            </a:r>
          </a:p>
          <a:p>
            <a:pPr lvl="1"/>
            <a:r>
              <a:rPr lang="nl-NL" dirty="0" smtClean="0"/>
              <a:t>Tweede niveau</a:t>
            </a:r>
          </a:p>
          <a:p>
            <a:pPr lvl="2"/>
            <a:r>
              <a:rPr lang="nl-NL" dirty="0" smtClean="0"/>
              <a:t>Derde niveau</a:t>
            </a:r>
          </a:p>
        </p:txBody>
      </p:sp>
      <p:sp>
        <p:nvSpPr>
          <p:cNvPr id="8" name="Titel 1"/>
          <p:cNvSpPr>
            <a:spLocks noGrp="1"/>
          </p:cNvSpPr>
          <p:nvPr>
            <p:ph type="title"/>
          </p:nvPr>
        </p:nvSpPr>
        <p:spPr>
          <a:xfrm>
            <a:off x="739620" y="371690"/>
            <a:ext cx="7543260" cy="817022"/>
          </a:xfrm>
          <a:prstGeom prst="rect">
            <a:avLst/>
          </a:prstGeom>
        </p:spPr>
        <p:txBody>
          <a:bodyPr/>
          <a:lstStyle>
            <a:lvl1pPr>
              <a:defRPr sz="2800" b="1" i="0">
                <a:latin typeface="Segoe UI"/>
              </a:defRPr>
            </a:lvl1pPr>
          </a:lstStyle>
          <a:p>
            <a:r>
              <a:rPr lang="nl-NL" dirty="0" smtClean="0"/>
              <a:t>Titelstijl van model bewerken</a:t>
            </a:r>
            <a:endParaRPr lang="nl-NL" dirty="0"/>
          </a:p>
        </p:txBody>
      </p:sp>
      <p:sp>
        <p:nvSpPr>
          <p:cNvPr id="7" name="Tijdelijke aanduiding voor voettekst 7"/>
          <p:cNvSpPr>
            <a:spLocks noGrp="1"/>
          </p:cNvSpPr>
          <p:nvPr>
            <p:ph type="ftr" sz="quarter" idx="15"/>
          </p:nvPr>
        </p:nvSpPr>
        <p:spPr>
          <a:xfrm>
            <a:off x="739775" y="6173788"/>
            <a:ext cx="2895600" cy="365125"/>
          </a:xfrm>
          <a:prstGeom prst="rect">
            <a:avLst/>
          </a:prstGeom>
        </p:spPr>
        <p:txBody>
          <a:bodyPr/>
          <a:lstStyle>
            <a:lvl1pPr fontAlgn="auto">
              <a:spcBef>
                <a:spcPts val="0"/>
              </a:spcBef>
              <a:spcAft>
                <a:spcPts val="0"/>
              </a:spcAft>
              <a:defRPr sz="1400">
                <a:latin typeface="Segoe UI"/>
                <a:ea typeface="+mn-ea"/>
                <a:cs typeface="+mn-cs"/>
              </a:defRPr>
            </a:lvl1pPr>
          </a:lstStyle>
          <a:p>
            <a:pPr>
              <a:defRPr/>
            </a:pPr>
            <a:endParaRPr lang="nl-NL" dirty="0"/>
          </a:p>
        </p:txBody>
      </p:sp>
    </p:spTree>
    <p:extLst>
      <p:ext uri="{BB962C8B-B14F-4D97-AF65-F5344CB8AC3E}">
        <p14:creationId xmlns:p14="http://schemas.microsoft.com/office/powerpoint/2010/main" val="3198897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ee objecten">
    <p:spTree>
      <p:nvGrpSpPr>
        <p:cNvPr id="1" name=""/>
        <p:cNvGrpSpPr/>
        <p:nvPr/>
      </p:nvGrpSpPr>
      <p:grpSpPr>
        <a:xfrm>
          <a:off x="0" y="0"/>
          <a:ext cx="0" cy="0"/>
          <a:chOff x="0" y="0"/>
          <a:chExt cx="0" cy="0"/>
        </a:xfrm>
      </p:grpSpPr>
      <p:sp>
        <p:nvSpPr>
          <p:cNvPr id="11" name="Tijdelijke aanduiding voor inhoud 3"/>
          <p:cNvSpPr>
            <a:spLocks noGrp="1"/>
          </p:cNvSpPr>
          <p:nvPr>
            <p:ph sz="half" idx="16"/>
          </p:nvPr>
        </p:nvSpPr>
        <p:spPr>
          <a:xfrm>
            <a:off x="4631630" y="1303097"/>
            <a:ext cx="3665166" cy="2026054"/>
          </a:xfrm>
          <a:prstGeom prst="rect">
            <a:avLst/>
          </a:prstGeom>
        </p:spPr>
        <p:txBody>
          <a:bodyPr/>
          <a:lstStyle>
            <a:lvl1pPr>
              <a:defRPr sz="2200">
                <a:latin typeface="Segoe UI"/>
              </a:defRPr>
            </a:lvl1pPr>
            <a:lvl2pPr>
              <a:defRPr sz="2000">
                <a:latin typeface="Segoe UI"/>
              </a:defRPr>
            </a:lvl2pPr>
            <a:lvl3pPr>
              <a:defRPr sz="1700">
                <a:latin typeface="Segoe UI"/>
              </a:defRPr>
            </a:lvl3pPr>
            <a:lvl4pPr>
              <a:defRPr sz="1700">
                <a:latin typeface="Segoe UI"/>
              </a:defRPr>
            </a:lvl4pPr>
            <a:lvl5pPr>
              <a:defRPr sz="1700">
                <a:latin typeface="Segoe UI"/>
              </a:defRPr>
            </a:lvl5pPr>
            <a:lvl6pPr>
              <a:defRPr sz="1800"/>
            </a:lvl6pPr>
            <a:lvl7pPr>
              <a:defRPr sz="1800"/>
            </a:lvl7pPr>
            <a:lvl8pPr>
              <a:defRPr sz="1800"/>
            </a:lvl8pPr>
            <a:lvl9pPr>
              <a:defRPr sz="1800"/>
            </a:lvl9pPr>
          </a:lstStyle>
          <a:p>
            <a:pPr lvl="0"/>
            <a:r>
              <a:rPr lang="nl-NL" dirty="0" smtClean="0"/>
              <a:t>Klik om de tekststijl van het model te bewerken</a:t>
            </a:r>
          </a:p>
        </p:txBody>
      </p:sp>
      <p:sp>
        <p:nvSpPr>
          <p:cNvPr id="12" name="Tijdelijke aanduiding voor inhoud 3"/>
          <p:cNvSpPr>
            <a:spLocks noGrp="1"/>
          </p:cNvSpPr>
          <p:nvPr>
            <p:ph sz="half" idx="17"/>
          </p:nvPr>
        </p:nvSpPr>
        <p:spPr>
          <a:xfrm>
            <a:off x="4631630" y="3545864"/>
            <a:ext cx="3665166" cy="2026054"/>
          </a:xfrm>
          <a:prstGeom prst="rect">
            <a:avLst/>
          </a:prstGeom>
        </p:spPr>
        <p:txBody>
          <a:bodyPr/>
          <a:lstStyle>
            <a:lvl1pPr>
              <a:defRPr sz="2200">
                <a:latin typeface="Segoe UI"/>
              </a:defRPr>
            </a:lvl1pPr>
            <a:lvl2pPr>
              <a:defRPr sz="2000">
                <a:latin typeface="Segoe UI"/>
              </a:defRPr>
            </a:lvl2pPr>
            <a:lvl3pPr>
              <a:defRPr sz="1700">
                <a:latin typeface="Segoe UI"/>
              </a:defRPr>
            </a:lvl3pPr>
            <a:lvl4pPr>
              <a:defRPr sz="1700">
                <a:latin typeface="Segoe UI"/>
              </a:defRPr>
            </a:lvl4pPr>
            <a:lvl5pPr>
              <a:defRPr sz="1700">
                <a:latin typeface="Segoe UI"/>
              </a:defRPr>
            </a:lvl5pPr>
            <a:lvl6pPr>
              <a:defRPr sz="1800"/>
            </a:lvl6pPr>
            <a:lvl7pPr>
              <a:defRPr sz="1800"/>
            </a:lvl7pPr>
            <a:lvl8pPr>
              <a:defRPr sz="1800"/>
            </a:lvl8pPr>
            <a:lvl9pPr>
              <a:defRPr sz="1800"/>
            </a:lvl9pPr>
          </a:lstStyle>
          <a:p>
            <a:pPr lvl="0"/>
            <a:r>
              <a:rPr lang="nl-NL" dirty="0" smtClean="0"/>
              <a:t>Klik om de tekststijl van het model te bewerken</a:t>
            </a:r>
          </a:p>
        </p:txBody>
      </p:sp>
      <p:sp>
        <p:nvSpPr>
          <p:cNvPr id="13" name="Tijdelijke aanduiding voor afbeelding 3"/>
          <p:cNvSpPr>
            <a:spLocks noGrp="1"/>
          </p:cNvSpPr>
          <p:nvPr>
            <p:ph type="pic" sz="quarter" idx="19"/>
          </p:nvPr>
        </p:nvSpPr>
        <p:spPr>
          <a:xfrm>
            <a:off x="739620" y="3546809"/>
            <a:ext cx="3663950" cy="2025650"/>
          </a:xfrm>
          <a:prstGeom prst="rect">
            <a:avLst/>
          </a:prstGeom>
        </p:spPr>
        <p:txBody>
          <a:bodyPr vert="horz"/>
          <a:lstStyle>
            <a:lvl1pPr marL="0" indent="0">
              <a:buNone/>
              <a:defRPr sz="2000">
                <a:latin typeface="Segoe UI"/>
              </a:defRPr>
            </a:lvl1pPr>
          </a:lstStyle>
          <a:p>
            <a:pPr lvl="0"/>
            <a:endParaRPr lang="nl-NL" noProof="0" dirty="0"/>
          </a:p>
        </p:txBody>
      </p:sp>
      <p:sp>
        <p:nvSpPr>
          <p:cNvPr id="14" name="Tijdelijke aanduiding voor afbeelding 3"/>
          <p:cNvSpPr>
            <a:spLocks noGrp="1"/>
          </p:cNvSpPr>
          <p:nvPr>
            <p:ph type="pic" sz="quarter" idx="20"/>
          </p:nvPr>
        </p:nvSpPr>
        <p:spPr>
          <a:xfrm>
            <a:off x="739620" y="1310393"/>
            <a:ext cx="3663950" cy="2025650"/>
          </a:xfrm>
          <a:prstGeom prst="rect">
            <a:avLst/>
          </a:prstGeom>
        </p:spPr>
        <p:txBody>
          <a:bodyPr vert="horz"/>
          <a:lstStyle>
            <a:lvl1pPr marL="0" indent="0">
              <a:buNone/>
              <a:defRPr sz="2000">
                <a:latin typeface="Segoe UI"/>
              </a:defRPr>
            </a:lvl1pPr>
          </a:lstStyle>
          <a:p>
            <a:pPr lvl="0"/>
            <a:endParaRPr lang="nl-NL" noProof="0" dirty="0"/>
          </a:p>
        </p:txBody>
      </p:sp>
      <p:sp>
        <p:nvSpPr>
          <p:cNvPr id="8" name="Titel 1"/>
          <p:cNvSpPr>
            <a:spLocks noGrp="1"/>
          </p:cNvSpPr>
          <p:nvPr>
            <p:ph type="title"/>
          </p:nvPr>
        </p:nvSpPr>
        <p:spPr>
          <a:xfrm>
            <a:off x="739620" y="371690"/>
            <a:ext cx="7543260" cy="817022"/>
          </a:xfrm>
          <a:prstGeom prst="rect">
            <a:avLst/>
          </a:prstGeom>
        </p:spPr>
        <p:txBody>
          <a:bodyPr/>
          <a:lstStyle>
            <a:lvl1pPr>
              <a:defRPr sz="2800" b="1" i="0">
                <a:latin typeface="Segoe UI"/>
              </a:defRPr>
            </a:lvl1pPr>
          </a:lstStyle>
          <a:p>
            <a:r>
              <a:rPr lang="nl-NL" dirty="0" smtClean="0"/>
              <a:t>Titelstijl van model bewerken</a:t>
            </a:r>
            <a:endParaRPr lang="nl-NL" dirty="0"/>
          </a:p>
        </p:txBody>
      </p:sp>
      <p:sp>
        <p:nvSpPr>
          <p:cNvPr id="7" name="Tijdelijke aanduiding voor voettekst 5"/>
          <p:cNvSpPr>
            <a:spLocks noGrp="1"/>
          </p:cNvSpPr>
          <p:nvPr>
            <p:ph type="ftr" sz="quarter" idx="21"/>
          </p:nvPr>
        </p:nvSpPr>
        <p:spPr>
          <a:xfrm>
            <a:off x="738188" y="6173788"/>
            <a:ext cx="2895600" cy="365125"/>
          </a:xfrm>
          <a:prstGeom prst="rect">
            <a:avLst/>
          </a:prstGeom>
        </p:spPr>
        <p:txBody>
          <a:bodyPr/>
          <a:lstStyle>
            <a:lvl1pPr fontAlgn="auto">
              <a:spcBef>
                <a:spcPts val="0"/>
              </a:spcBef>
              <a:spcAft>
                <a:spcPts val="0"/>
              </a:spcAft>
              <a:defRPr sz="1400">
                <a:latin typeface="Segoe UI"/>
                <a:ea typeface="+mn-ea"/>
                <a:cs typeface="+mn-cs"/>
              </a:defRPr>
            </a:lvl1pPr>
          </a:lstStyle>
          <a:p>
            <a:pPr>
              <a:defRPr/>
            </a:pPr>
            <a:endParaRPr lang="nl-NL" dirty="0"/>
          </a:p>
        </p:txBody>
      </p:sp>
    </p:spTree>
    <p:extLst>
      <p:ext uri="{BB962C8B-B14F-4D97-AF65-F5344CB8AC3E}">
        <p14:creationId xmlns:p14="http://schemas.microsoft.com/office/powerpoint/2010/main" val="3036755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wee objecten">
    <p:spTree>
      <p:nvGrpSpPr>
        <p:cNvPr id="1" name=""/>
        <p:cNvGrpSpPr/>
        <p:nvPr/>
      </p:nvGrpSpPr>
      <p:grpSpPr>
        <a:xfrm>
          <a:off x="0" y="0"/>
          <a:ext cx="0" cy="0"/>
          <a:chOff x="0" y="0"/>
          <a:chExt cx="0" cy="0"/>
        </a:xfrm>
      </p:grpSpPr>
      <p:sp>
        <p:nvSpPr>
          <p:cNvPr id="12" name="Tijdelijke aanduiding voor inhoud 3"/>
          <p:cNvSpPr>
            <a:spLocks noGrp="1"/>
          </p:cNvSpPr>
          <p:nvPr>
            <p:ph sz="half" idx="17"/>
          </p:nvPr>
        </p:nvSpPr>
        <p:spPr>
          <a:xfrm>
            <a:off x="4631630" y="3534213"/>
            <a:ext cx="3665166" cy="2026054"/>
          </a:xfrm>
          <a:prstGeom prst="rect">
            <a:avLst/>
          </a:prstGeom>
        </p:spPr>
        <p:txBody>
          <a:bodyPr/>
          <a:lstStyle>
            <a:lvl1pPr>
              <a:defRPr sz="2200">
                <a:latin typeface="Segoe UI"/>
              </a:defRPr>
            </a:lvl1pPr>
            <a:lvl2pPr>
              <a:defRPr sz="2000">
                <a:latin typeface="Segoe UI"/>
              </a:defRPr>
            </a:lvl2pPr>
            <a:lvl3pPr>
              <a:defRPr sz="1700">
                <a:latin typeface="Segoe UI"/>
              </a:defRPr>
            </a:lvl3pPr>
            <a:lvl4pPr>
              <a:defRPr sz="1700">
                <a:latin typeface="Segoe UI"/>
              </a:defRPr>
            </a:lvl4pPr>
            <a:lvl5pPr>
              <a:defRPr sz="1700">
                <a:latin typeface="Segoe UI"/>
              </a:defRPr>
            </a:lvl5pPr>
            <a:lvl6pPr>
              <a:defRPr sz="1800"/>
            </a:lvl6pPr>
            <a:lvl7pPr>
              <a:defRPr sz="1800"/>
            </a:lvl7pPr>
            <a:lvl8pPr>
              <a:defRPr sz="1800"/>
            </a:lvl8pPr>
            <a:lvl9pPr>
              <a:defRPr sz="1800"/>
            </a:lvl9pPr>
          </a:lstStyle>
          <a:p>
            <a:pPr lvl="0"/>
            <a:r>
              <a:rPr lang="nl-NL" dirty="0" smtClean="0"/>
              <a:t>Klik om de tekststijl van het model te bewerken</a:t>
            </a:r>
          </a:p>
        </p:txBody>
      </p:sp>
      <p:sp>
        <p:nvSpPr>
          <p:cNvPr id="13" name="Tijdelijke aanduiding voor afbeelding 3"/>
          <p:cNvSpPr>
            <a:spLocks noGrp="1"/>
          </p:cNvSpPr>
          <p:nvPr>
            <p:ph type="pic" sz="quarter" idx="19"/>
          </p:nvPr>
        </p:nvSpPr>
        <p:spPr>
          <a:xfrm>
            <a:off x="4632846" y="1291850"/>
            <a:ext cx="3663950" cy="2025650"/>
          </a:xfrm>
          <a:prstGeom prst="rect">
            <a:avLst/>
          </a:prstGeom>
        </p:spPr>
        <p:txBody>
          <a:bodyPr vert="horz"/>
          <a:lstStyle>
            <a:lvl1pPr marL="0" indent="0">
              <a:buNone/>
              <a:defRPr sz="2000">
                <a:latin typeface="Segoe UI"/>
              </a:defRPr>
            </a:lvl1pPr>
          </a:lstStyle>
          <a:p>
            <a:pPr lvl="0"/>
            <a:endParaRPr lang="nl-NL" noProof="0" dirty="0"/>
          </a:p>
        </p:txBody>
      </p:sp>
      <p:sp>
        <p:nvSpPr>
          <p:cNvPr id="14" name="Tijdelijke aanduiding voor afbeelding 3"/>
          <p:cNvSpPr>
            <a:spLocks noGrp="1"/>
          </p:cNvSpPr>
          <p:nvPr>
            <p:ph type="pic" sz="quarter" idx="20"/>
          </p:nvPr>
        </p:nvSpPr>
        <p:spPr>
          <a:xfrm>
            <a:off x="739620" y="1291850"/>
            <a:ext cx="3663950" cy="2025650"/>
          </a:xfrm>
          <a:prstGeom prst="rect">
            <a:avLst/>
          </a:prstGeom>
        </p:spPr>
        <p:txBody>
          <a:bodyPr vert="horz"/>
          <a:lstStyle>
            <a:lvl1pPr marL="0" indent="0">
              <a:buNone/>
              <a:defRPr sz="2000">
                <a:latin typeface="Segoe UI"/>
              </a:defRPr>
            </a:lvl1pPr>
          </a:lstStyle>
          <a:p>
            <a:pPr lvl="0"/>
            <a:endParaRPr lang="nl-NL" noProof="0" dirty="0"/>
          </a:p>
        </p:txBody>
      </p:sp>
      <p:sp>
        <p:nvSpPr>
          <p:cNvPr id="8" name="Tijdelijke aanduiding voor inhoud 3"/>
          <p:cNvSpPr>
            <a:spLocks noGrp="1"/>
          </p:cNvSpPr>
          <p:nvPr>
            <p:ph sz="half" idx="21"/>
          </p:nvPr>
        </p:nvSpPr>
        <p:spPr>
          <a:xfrm>
            <a:off x="739620" y="3534213"/>
            <a:ext cx="3665166" cy="2026054"/>
          </a:xfrm>
          <a:prstGeom prst="rect">
            <a:avLst/>
          </a:prstGeom>
        </p:spPr>
        <p:txBody>
          <a:bodyPr/>
          <a:lstStyle>
            <a:lvl1pPr>
              <a:defRPr sz="2200">
                <a:latin typeface="Segoe UI"/>
              </a:defRPr>
            </a:lvl1pPr>
            <a:lvl2pPr>
              <a:defRPr sz="2000">
                <a:latin typeface="Segoe UI"/>
              </a:defRPr>
            </a:lvl2pPr>
            <a:lvl3pPr>
              <a:defRPr sz="1700">
                <a:latin typeface="Segoe UI"/>
              </a:defRPr>
            </a:lvl3pPr>
            <a:lvl4pPr>
              <a:defRPr sz="1700">
                <a:latin typeface="Segoe UI"/>
              </a:defRPr>
            </a:lvl4pPr>
            <a:lvl5pPr>
              <a:defRPr sz="1700">
                <a:latin typeface="Segoe UI"/>
              </a:defRPr>
            </a:lvl5pPr>
            <a:lvl6pPr>
              <a:defRPr sz="1800"/>
            </a:lvl6pPr>
            <a:lvl7pPr>
              <a:defRPr sz="1800"/>
            </a:lvl7pPr>
            <a:lvl8pPr>
              <a:defRPr sz="1800"/>
            </a:lvl8pPr>
            <a:lvl9pPr>
              <a:defRPr sz="1800"/>
            </a:lvl9pPr>
          </a:lstStyle>
          <a:p>
            <a:pPr lvl="0"/>
            <a:r>
              <a:rPr lang="nl-NL" dirty="0" smtClean="0"/>
              <a:t>Klik om de tekststijl van het model te bewerken</a:t>
            </a:r>
          </a:p>
        </p:txBody>
      </p:sp>
      <p:sp>
        <p:nvSpPr>
          <p:cNvPr id="9" name="Titel 1"/>
          <p:cNvSpPr>
            <a:spLocks noGrp="1"/>
          </p:cNvSpPr>
          <p:nvPr>
            <p:ph type="title"/>
          </p:nvPr>
        </p:nvSpPr>
        <p:spPr>
          <a:xfrm>
            <a:off x="739620" y="371690"/>
            <a:ext cx="7543260" cy="817022"/>
          </a:xfrm>
          <a:prstGeom prst="rect">
            <a:avLst/>
          </a:prstGeom>
        </p:spPr>
        <p:txBody>
          <a:bodyPr/>
          <a:lstStyle>
            <a:lvl1pPr>
              <a:defRPr sz="2800" b="1" i="0">
                <a:latin typeface="Segoe UI"/>
              </a:defRPr>
            </a:lvl1pPr>
          </a:lstStyle>
          <a:p>
            <a:r>
              <a:rPr lang="nl-NL" dirty="0" smtClean="0"/>
              <a:t>Titelstijl van model bewerken</a:t>
            </a:r>
            <a:endParaRPr lang="nl-NL" dirty="0"/>
          </a:p>
        </p:txBody>
      </p:sp>
      <p:sp>
        <p:nvSpPr>
          <p:cNvPr id="7" name="Tijdelijke aanduiding voor voettekst 5"/>
          <p:cNvSpPr>
            <a:spLocks noGrp="1"/>
          </p:cNvSpPr>
          <p:nvPr>
            <p:ph type="ftr" sz="quarter" idx="22"/>
          </p:nvPr>
        </p:nvSpPr>
        <p:spPr>
          <a:xfrm>
            <a:off x="739775" y="6173788"/>
            <a:ext cx="2895600" cy="365125"/>
          </a:xfrm>
          <a:prstGeom prst="rect">
            <a:avLst/>
          </a:prstGeom>
        </p:spPr>
        <p:txBody>
          <a:bodyPr/>
          <a:lstStyle>
            <a:lvl1pPr fontAlgn="auto">
              <a:spcBef>
                <a:spcPts val="0"/>
              </a:spcBef>
              <a:spcAft>
                <a:spcPts val="0"/>
              </a:spcAft>
              <a:defRPr sz="1400">
                <a:latin typeface="Segoe UI"/>
                <a:ea typeface="+mn-ea"/>
                <a:cs typeface="+mn-cs"/>
              </a:defRPr>
            </a:lvl1pPr>
          </a:lstStyle>
          <a:p>
            <a:pPr>
              <a:defRPr/>
            </a:pPr>
            <a:endParaRPr lang="nl-NL" dirty="0"/>
          </a:p>
        </p:txBody>
      </p:sp>
    </p:spTree>
    <p:extLst>
      <p:ext uri="{BB962C8B-B14F-4D97-AF65-F5344CB8AC3E}">
        <p14:creationId xmlns:p14="http://schemas.microsoft.com/office/powerpoint/2010/main" val="1918332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10"/>
          </p:nvPr>
        </p:nvSpPr>
        <p:spPr>
          <a:xfrm>
            <a:off x="0" y="0"/>
            <a:ext cx="9144000" cy="6858000"/>
          </a:xfrm>
          <a:prstGeom prst="rect">
            <a:avLst/>
          </a:prstGeom>
        </p:spPr>
        <p:txBody>
          <a:bodyPr vert="horz"/>
          <a:lstStyle>
            <a:lvl1pPr>
              <a:defRPr sz="2400">
                <a:latin typeface="Segoe UI"/>
              </a:defRPr>
            </a:lvl1pPr>
          </a:lstStyle>
          <a:p>
            <a:pPr lvl="0"/>
            <a:endParaRPr lang="nl-NL" noProof="0" dirty="0"/>
          </a:p>
        </p:txBody>
      </p:sp>
    </p:spTree>
    <p:extLst>
      <p:ext uri="{BB962C8B-B14F-4D97-AF65-F5344CB8AC3E}">
        <p14:creationId xmlns:p14="http://schemas.microsoft.com/office/powerpoint/2010/main" val="4245742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Aangepaste indelin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10"/>
          </p:nvPr>
        </p:nvSpPr>
        <p:spPr>
          <a:xfrm>
            <a:off x="0" y="0"/>
            <a:ext cx="9144000" cy="4269362"/>
          </a:xfrm>
          <a:prstGeom prst="rect">
            <a:avLst/>
          </a:prstGeom>
        </p:spPr>
        <p:txBody>
          <a:bodyPr vert="horz"/>
          <a:lstStyle>
            <a:lvl1pPr>
              <a:defRPr sz="2400">
                <a:latin typeface="Segoe UI"/>
              </a:defRPr>
            </a:lvl1pPr>
          </a:lstStyle>
          <a:p>
            <a:pPr lvl="0"/>
            <a:endParaRPr lang="nl-NL" noProof="0" dirty="0"/>
          </a:p>
        </p:txBody>
      </p:sp>
      <p:sp>
        <p:nvSpPr>
          <p:cNvPr id="5" name="Titel 1"/>
          <p:cNvSpPr>
            <a:spLocks noGrp="1"/>
          </p:cNvSpPr>
          <p:nvPr>
            <p:ph type="title"/>
          </p:nvPr>
        </p:nvSpPr>
        <p:spPr>
          <a:xfrm>
            <a:off x="739632" y="4457532"/>
            <a:ext cx="5765260" cy="606255"/>
          </a:xfrm>
          <a:prstGeom prst="rect">
            <a:avLst/>
          </a:prstGeom>
        </p:spPr>
        <p:txBody>
          <a:bodyPr/>
          <a:lstStyle>
            <a:lvl1pPr>
              <a:defRPr sz="2400"/>
            </a:lvl1pPr>
          </a:lstStyle>
          <a:p>
            <a:r>
              <a:rPr lang="nl-NL" dirty="0" smtClean="0"/>
              <a:t>Titelstijl van model bewerken</a:t>
            </a:r>
            <a:endParaRPr lang="nl-NL" dirty="0"/>
          </a:p>
        </p:txBody>
      </p:sp>
      <p:sp>
        <p:nvSpPr>
          <p:cNvPr id="6" name="Tijdelijke aanduiding voor tekst 2"/>
          <p:cNvSpPr>
            <a:spLocks noGrp="1"/>
          </p:cNvSpPr>
          <p:nvPr>
            <p:ph type="body" idx="1"/>
          </p:nvPr>
        </p:nvSpPr>
        <p:spPr>
          <a:xfrm>
            <a:off x="739632" y="5063787"/>
            <a:ext cx="5765260" cy="421531"/>
          </a:xfrm>
          <a:prstGeom prst="rect">
            <a:avLst/>
          </a:prstGeom>
        </p:spPr>
        <p:txBody>
          <a:bodyPr anchor="b"/>
          <a:lstStyle>
            <a:lvl1pPr marL="0" indent="0">
              <a:buNone/>
              <a:defRPr sz="2000" b="0" i="0">
                <a:latin typeface="Segoe UI"/>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dirty="0" smtClean="0"/>
              <a:t>Klik om de tekststijl van het model te bewerken</a:t>
            </a:r>
          </a:p>
        </p:txBody>
      </p:sp>
      <p:sp>
        <p:nvSpPr>
          <p:cNvPr id="7" name="Tijdelijke aanduiding voor voettekst 5"/>
          <p:cNvSpPr>
            <a:spLocks noGrp="1"/>
          </p:cNvSpPr>
          <p:nvPr>
            <p:ph type="ftr" sz="quarter" idx="11"/>
          </p:nvPr>
        </p:nvSpPr>
        <p:spPr>
          <a:xfrm>
            <a:off x="738188" y="6173788"/>
            <a:ext cx="2895600" cy="365125"/>
          </a:xfrm>
          <a:prstGeom prst="rect">
            <a:avLst/>
          </a:prstGeom>
        </p:spPr>
        <p:txBody>
          <a:bodyPr/>
          <a:lstStyle>
            <a:lvl1pPr fontAlgn="auto">
              <a:spcBef>
                <a:spcPts val="0"/>
              </a:spcBef>
              <a:spcAft>
                <a:spcPts val="0"/>
              </a:spcAft>
              <a:defRPr sz="1400">
                <a:latin typeface="Segoe UI"/>
                <a:ea typeface="+mn-ea"/>
                <a:cs typeface="+mn-cs"/>
              </a:defRPr>
            </a:lvl1pPr>
          </a:lstStyle>
          <a:p>
            <a:pPr>
              <a:defRPr/>
            </a:pPr>
            <a:endParaRPr lang="nl-NL" dirty="0"/>
          </a:p>
        </p:txBody>
      </p:sp>
    </p:spTree>
    <p:extLst>
      <p:ext uri="{BB962C8B-B14F-4D97-AF65-F5344CB8AC3E}">
        <p14:creationId xmlns:p14="http://schemas.microsoft.com/office/powerpoint/2010/main" val="2113485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122" name="Afbeelding 2" descr="41556_UMCU_PPT_vervolg-14.pn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9144000" cy="685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472" r:id="rId1"/>
    <p:sldLayoutId id="2147484473" r:id="rId2"/>
    <p:sldLayoutId id="2147484474" r:id="rId3"/>
    <p:sldLayoutId id="2147484475" r:id="rId4"/>
    <p:sldLayoutId id="2147484476" r:id="rId5"/>
    <p:sldLayoutId id="2147484477" r:id="rId6"/>
    <p:sldLayoutId id="2147484478" r:id="rId7"/>
    <p:sldLayoutId id="2147484471" r:id="rId8"/>
    <p:sldLayoutId id="2147484479" r:id="rId9"/>
  </p:sldLayoutIdLst>
  <p:txStyles>
    <p:titleStyle>
      <a:lvl1pPr algn="l" defTabSz="457200" rtl="0" eaLnBrk="0" fontAlgn="base" hangingPunct="0">
        <a:spcBef>
          <a:spcPct val="0"/>
        </a:spcBef>
        <a:spcAft>
          <a:spcPct val="0"/>
        </a:spcAft>
        <a:defRPr sz="3200" kern="1200">
          <a:solidFill>
            <a:schemeClr val="tx2"/>
          </a:solidFill>
          <a:latin typeface="Myriad Pro"/>
          <a:ea typeface="ＭＳ Ｐゴシック" charset="0"/>
          <a:cs typeface="ＭＳ Ｐゴシック" charset="0"/>
        </a:defRPr>
      </a:lvl1pPr>
      <a:lvl2pPr algn="l" defTabSz="457200" rtl="0" eaLnBrk="0" fontAlgn="base" hangingPunct="0">
        <a:spcBef>
          <a:spcPct val="0"/>
        </a:spcBef>
        <a:spcAft>
          <a:spcPct val="0"/>
        </a:spcAft>
        <a:defRPr sz="3200">
          <a:solidFill>
            <a:schemeClr val="tx2"/>
          </a:solidFill>
          <a:latin typeface="Myriad Pro" charset="0"/>
          <a:ea typeface="ＭＳ Ｐゴシック" charset="0"/>
          <a:cs typeface="ＭＳ Ｐゴシック" charset="0"/>
        </a:defRPr>
      </a:lvl2pPr>
      <a:lvl3pPr algn="l" defTabSz="457200" rtl="0" eaLnBrk="0" fontAlgn="base" hangingPunct="0">
        <a:spcBef>
          <a:spcPct val="0"/>
        </a:spcBef>
        <a:spcAft>
          <a:spcPct val="0"/>
        </a:spcAft>
        <a:defRPr sz="3200">
          <a:solidFill>
            <a:schemeClr val="tx2"/>
          </a:solidFill>
          <a:latin typeface="Myriad Pro" charset="0"/>
          <a:ea typeface="ＭＳ Ｐゴシック" charset="0"/>
          <a:cs typeface="ＭＳ Ｐゴシック" charset="0"/>
        </a:defRPr>
      </a:lvl3pPr>
      <a:lvl4pPr algn="l" defTabSz="457200" rtl="0" eaLnBrk="0" fontAlgn="base" hangingPunct="0">
        <a:spcBef>
          <a:spcPct val="0"/>
        </a:spcBef>
        <a:spcAft>
          <a:spcPct val="0"/>
        </a:spcAft>
        <a:defRPr sz="3200">
          <a:solidFill>
            <a:schemeClr val="tx2"/>
          </a:solidFill>
          <a:latin typeface="Myriad Pro" charset="0"/>
          <a:ea typeface="ＭＳ Ｐゴシック" charset="0"/>
          <a:cs typeface="ＭＳ Ｐゴシック" charset="0"/>
        </a:defRPr>
      </a:lvl4pPr>
      <a:lvl5pPr algn="l" defTabSz="457200" rtl="0" eaLnBrk="0" fontAlgn="base" hangingPunct="0">
        <a:spcBef>
          <a:spcPct val="0"/>
        </a:spcBef>
        <a:spcAft>
          <a:spcPct val="0"/>
        </a:spcAft>
        <a:defRPr sz="3200">
          <a:solidFill>
            <a:schemeClr val="tx2"/>
          </a:solidFill>
          <a:latin typeface="Myriad Pro" charset="0"/>
          <a:ea typeface="ＭＳ Ｐゴシック" charset="0"/>
          <a:cs typeface="ＭＳ Ｐゴシック" charset="0"/>
        </a:defRPr>
      </a:lvl5pPr>
      <a:lvl6pPr marL="457200" algn="l" defTabSz="457200" rtl="0" fontAlgn="base">
        <a:spcBef>
          <a:spcPct val="0"/>
        </a:spcBef>
        <a:spcAft>
          <a:spcPct val="0"/>
        </a:spcAft>
        <a:defRPr sz="3200">
          <a:solidFill>
            <a:schemeClr val="tx2"/>
          </a:solidFill>
          <a:latin typeface="Myriad Pro" charset="0"/>
          <a:ea typeface="ＭＳ Ｐゴシック" charset="0"/>
          <a:cs typeface="ＭＳ Ｐゴシック" charset="0"/>
        </a:defRPr>
      </a:lvl6pPr>
      <a:lvl7pPr marL="914400" algn="l" defTabSz="457200" rtl="0" fontAlgn="base">
        <a:spcBef>
          <a:spcPct val="0"/>
        </a:spcBef>
        <a:spcAft>
          <a:spcPct val="0"/>
        </a:spcAft>
        <a:defRPr sz="3200">
          <a:solidFill>
            <a:schemeClr val="tx2"/>
          </a:solidFill>
          <a:latin typeface="Myriad Pro" charset="0"/>
          <a:ea typeface="ＭＳ Ｐゴシック" charset="0"/>
          <a:cs typeface="ＭＳ Ｐゴシック" charset="0"/>
        </a:defRPr>
      </a:lvl7pPr>
      <a:lvl8pPr marL="1371600" algn="l" defTabSz="457200" rtl="0" fontAlgn="base">
        <a:spcBef>
          <a:spcPct val="0"/>
        </a:spcBef>
        <a:spcAft>
          <a:spcPct val="0"/>
        </a:spcAft>
        <a:defRPr sz="3200">
          <a:solidFill>
            <a:schemeClr val="tx2"/>
          </a:solidFill>
          <a:latin typeface="Myriad Pro" charset="0"/>
          <a:ea typeface="ＭＳ Ｐゴシック" charset="0"/>
          <a:cs typeface="ＭＳ Ｐゴシック" charset="0"/>
        </a:defRPr>
      </a:lvl8pPr>
      <a:lvl9pPr marL="1828800" algn="l" defTabSz="457200" rtl="0" fontAlgn="base">
        <a:spcBef>
          <a:spcPct val="0"/>
        </a:spcBef>
        <a:spcAft>
          <a:spcPct val="0"/>
        </a:spcAft>
        <a:defRPr sz="3200">
          <a:solidFill>
            <a:schemeClr val="tx2"/>
          </a:solidFill>
          <a:latin typeface="Myriad Pro"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www.google.nl/url?sa=i&amp;rct=j&amp;q=&amp;esrc=s&amp;frm=1&amp;source=images&amp;cd=&amp;cad=rja&amp;uact=8&amp;docid=d7CqW_6cKXoLDM&amp;tbnid=hZ635j0TWzRVXM:&amp;ved=0CAcQjRw&amp;url=http://nl.wikipedia.org/wiki/Acidose&amp;ei=-p42VPf3Cs7XPduNgJAE&amp;bvm=bv.76943099,d.ZWU&amp;psig=AFQjCNFsjlmz4J3SrUHBuvtjbT63we5F2A&amp;ust=1412952181392461"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hyperlink" Target="https://www.youtube.com/watch?v=1osIAtrto2k"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11.jpe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11.jpe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3"/>
          <p:cNvSpPr>
            <a:spLocks noGrp="1"/>
          </p:cNvSpPr>
          <p:nvPr>
            <p:ph type="ctrTitle"/>
          </p:nvPr>
        </p:nvSpPr>
        <p:spPr bwMode="auto">
          <a:xfrm>
            <a:off x="914400" y="2451100"/>
            <a:ext cx="7402513" cy="782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nl-NL" dirty="0" smtClean="0">
                <a:latin typeface="Segoe UI" pitchFamily="34" charset="0"/>
                <a:ea typeface="ＭＳ Ｐゴシック" charset="-128"/>
              </a:rPr>
              <a:t>(</a:t>
            </a:r>
            <a:r>
              <a:rPr lang="nl-NL" dirty="0" err="1" smtClean="0">
                <a:latin typeface="Segoe UI" pitchFamily="34" charset="0"/>
                <a:ea typeface="ＭＳ Ｐゴシック" charset="-128"/>
              </a:rPr>
              <a:t>Patho</a:t>
            </a:r>
            <a:r>
              <a:rPr lang="nl-NL" dirty="0" smtClean="0">
                <a:latin typeface="Segoe UI" pitchFamily="34" charset="0"/>
                <a:ea typeface="ＭＳ Ｐゴシック" charset="-128"/>
              </a:rPr>
              <a:t>)fysiologie endocriene  systemen</a:t>
            </a:r>
            <a:endParaRPr lang="nl-NL" dirty="0" smtClean="0">
              <a:latin typeface="Segoe UI" pitchFamily="34" charset="0"/>
              <a:ea typeface="ＭＳ Ｐゴシック"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dirty="0"/>
          </a:p>
          <a:p>
            <a:endParaRPr lang="nl-NL" dirty="0"/>
          </a:p>
        </p:txBody>
      </p:sp>
      <p:sp>
        <p:nvSpPr>
          <p:cNvPr id="4" name="AutoShape 2" descr="data:image/jpeg;base64,/9j/4AAQSkZJRgABAQAAAQABAAD/2wCEAAkGBxITEhMUExQWFRUUGR0aGBcYGRsgGRsbGhgYHBwcGh0cHSggGx0lHxgaIjEhJSorLi4uGyAzODMsNygtLiwBCgoKDg0OGxAQGywkHyUsLCwsLCwsNCw0LC8vLSwsLCwsLCwsLCwsLCwsLCwsLCwsLCwsLCwsLCwsLCwsLCwsLP/AABEIAMkA3AMBIgACEQEDEQH/xAAbAAACAwEBAQAAAAAAAAAAAAAABQMEBgIBB//EAEMQAAIBAgQEAwQHBQUJAQEAAAECAwARBBIhMQUGE0EiUWEycYGRFCNiobHB0QcVM0JyFlKSovAkQ1OCo7LC4fFENP/EABkBAQADAQEAAAAAAAAAAAAAAAABAwQCBf/EACMRAQADAQACAgICAwAAAAAAAAABAhEDMTIhIgSBEmFBQlH/2gAMAwEAAhEDEQA/APuNFFFAUUUUBRRRQFFFFAUUUUEWLfKjm9rKTe17WB1sNT7qxPCuZWiV3lk6qokbyMJFkQIxZWkVlUFexyMBYDTvVn9oHMmJwxijwaK8xSSd1b/gwgZgLbMxYAH0NNpp8HJhOuxRMM6rKzXCqRo3jtuPMd9qBUOZcWf91ChzZCrM1w30fra2HYeG3nr2sa2N5xmMMrRiJTlbKMxZ0IgWXO42y62+Rvramo5qws0WIMEyLJFGZD1EYZRY2kKkAsmm4rxuMYLCpG0rp1MSofwIxZxlXMwUAsE29BQVcRzdIt7LE92dFUMcwKMq5338DZrjyBXe9eSc0YhTlZIbkyqpDEC8MscZJzEXzCS4W41Fr61zyzzTBJBi8VM8KwxTvGsoACmJMuTX+bfSnHCuYMHiuosbqSgu6OpVgrfzFXAOU2320oIX4+xgw8i9MGdsmZiRGpAcknYnVLAXGp3rjlXiUuIklkc2QpFkjGy5lLMb979j5V1w/mrh+IZYEkVs48CshCSBf+GWGVwPSucJzHDFC8s88bDrvGpjRgSVYgRhdSzqBY28jQaSil3BuNwYpWaBw2Q5XFiGU72ZSAVNvOmNAUUUUBRRRQFFFFAUUUUBRVDi/F4cMqtKxGc5UVVLO7WJsqqCzGwJ0GwqXAcRimjSSNwyyC6nztvodbjyoLVFVcXxGKJc0kiquZVuT/M5CqPeSQBU7TKN2HluKDuiq+FxiSFwhuY2KN6MACR8iKsUBRRRQFFFFB864TgcVjcXi8bDiBAhb6PGGhEmaOIm7DMwsGct77CkBw00OEl4e4ab924qCY2TWXCmQPcJrfLZgVF9hX2Sig+e8w8wYTGR4n6MgnKYObNiVHhjDLpHcjVmtfKNsutV+F46PBYuOfFnpxT4DDpFKwOQNGCXQm3hJzKbd7elbPinGRE2RFzue3Ye/wBaQ4ri2JFyzhcu4sPK+1VW7VrOLa8bWjWSwhDQnErC/wBHh4s00iZDmEZSwkyWvYMyva2m/anuOx0OPx8UuFBxEMGFxCzvGNHEoTJCrGwLHKxtfS9Mzj8VcWcm4vbT9KbcJ4+HISQZGOx7H9KV7VtOJtxtEawHL/EssuBiw2JOMjzqpw08IM+FUIQW6gAyFB4fENdr1zEkQwgaZp4MnEcUUxMQB6DGSQBpAQfAwJXbuNq+uWr2rVLE/s84jLLLiwzx4mNenkxiRdPqmzXVtSHKADxDTxVtqAKKAooooCiiigKKKKAooooEnMPCZZZMPPAyCXDsxAkByMHXKwOXUHQEH09aQ4rkzES4nDzyzo7II85ClMpjkLnpAbBr2IJG2t9q2OIxDKyARs4Y2LLlsnq1yDb3XrL8X4hi1OL6YGRZogHLkMoPRzBVyEEanuNzQJ1/ZoVgRFMJZY4g11OWR4sR1bt3sVuvnqa74x+zp5IGiRoAZJMQ8jFDcmZmMZDb+AMRbvfcW1vrzfN9ZdY1sbC+pQ9XIBIOpuRrdimo71EOaZpBDdo4/HFdQGzyAyMGMfiPhAXUeLc67XDQ8E4KYlmV2zdWTPdSRbwIu++6k/Gr/wC7k83/AMbfrWRwPOMslwWgQExnqsD00EiStZgJN7xgC7KfFqAdD1/aLFRpJLZJFYyZVs4IyojA3J9jU6WBt3oNZ+7k83/xt+tH7uTzf/G361V5c4i88bM+S4cqGQjKwFtdGYDe2jHamtBU/dyeb/42/Wj93J5v/jb9at0UFT6AB7Lup88xP3NcVS4rjZoIixyydgR4WufMG4PzFOKQc4fw0/q/I1zecrMu+cbaIJuHypmGdgGY38ejX9CdG+Fd81svSZRfMwNgouTp5d6iwWHJGcWYqLZTrod7ete4qCMwOdwguFG4I1sR2sRXnxLdMfO6t8IIcEG+g2O4v6bj41V4pELnQArtrrb3V1gI1SKMrpdcxHe510HvrvFl1Vi2gbYW1t76iZTHnT7l3HGWLxasmh9fI01rNcmDSX/l/wDKtBiZwgBIJubADcmvQ5ztYYesRF5iEtFVkxRJA6bi/c5bf91YPC87Yn6YY3ydISzgjpOtooM13SUvlkcEKCgF/F6V2rfRaKw4/aTD0et0JrZlBuPCA0ZcMW2AsLeh+dW8TzvGGkURvlVjGJbqUMn0frqAA1yMvfag1tFY/D88AxsxhY9PpKz3RQ0ksaOFUFidnvbX41XwP7QOo7EQN02jwzRagOz4lpAFa5sB4N/Q+lBuKKxx59Qh8mGmfpRvJKAUunTkaN19rxEMh2vetBwTi6YlGeO5QOUVtLPl3ZfS9x8KBjRRRQFJ5OOr9IMARmZSoaxW4zC4bKTmKjuwFt/I0ynwqOUZhcobrqdD8N6VY/gAllV2lbKHVwhVSQyWNke2ZVNhcD12vQd4Lj+GlVDnVTIgfK1tAVzWY7Xy62vsL103MOEChzKlrkAm99AGOlrgWIN/LXalMXIkAGQu5QrZgQtyRF08wa3h8PYd/lXrcqMCoSa1xIJGCJmIZEQAC1tlvc9/TSga/vzDBsjOiktYC4N/EBfTQAsQLnuR51IeO4XxfWr4DYjW9ySugt4tQRpfUWqhHynEufK7gMoW2mgDhx29AKgj5MjUMA58kuinKM+exuLtrbW42HfWgdYbisDsI0kUsRcAbWtffa9iDbe1XqQ8P5aEUkcgmkbIoBvbM9ly+NgPEO9j370+oCiiigKR82svRAJ1zCw87b/jTys9zhCSsbdlJB+Nv0rjp6ys5e8EOFx7ILDyqHF4gybgetu/vqGisOPQT4PEmP2akxmPaQAHYW+feqlFEZHlrOT1HTc31Lajy00/OmcvimQdkUsfefCv3Z/lSfk6I2kbsbD5X/WnGC1aV/Nso9yC345q28vSGDt7yuUrxnDsIiZ5I4wkbNNmI0V2vmf3nMb+d6aUtxfDnaGZOp1DJewmClBf+WyBfD8z61YrKsLw7hjqI1iQDMRkZWVg2TYhgGAyaW2IqzhOVcIkssuRWeQ38QHgHTWLKoGy5V/zGqMXLDv/ABgpTMSsTO0gW8TJ7bi5uWvY7W0qpNyjO0ZjLJmK2M12zteIJkOns3F737DS9A/ThWCdXjCRkK6lgOzqihb22ITKPdavP7M4K2XoRgZFS1tkQlkHoFNyPLtSjEcmgvLlWIRt1Cq22LwpGtxa3hKE3+1UJ5RmLSFnz5lbxFyC2ZVGU2TMAMu5YjbTeg0P7lgVCsAWFmj6auqqSFuTYA6HUk6+dScH4fDg8PHAhtHClhmIvZRqx/Ems/g+WZ1kge8d4zqdNFDs1suQAtZrZkya7giwq1xPl15ZZG8BDm+c3zqvTydK1rZSdd+50oNDg8SsiLIlyri4JBFwdjYgGpqrcNw3Sijj08CKum2gA0qzQQTtIGTIqlSfGSxBA+yLG/3VmsXhx9ImM0EsrtIhgZA1lSyiwcaR2YMTci4PetPNiUUqrOqlzZQSAWPkoO/wqgvGFH0ppLKmGaxbe46auTb/AJrWoEEc+PZwuaZczATHpqBGeqABCSlmUpmuTmtZTcE1xhUxKYkzyCZ8qxxk5L3TqYgMQqre+kROXzBtTmTmmFWVGWRXLZchABGinzsbhwQASTrpoatcP43FMZctwIScxNraFge9xbKdDY2se9BkpsbxBozmSZmeBrp0xYNkY+LwWY5rCwYH7JGtX3xGOLlVMwuxEl4xkjXrIEMTFbNdCxOrbXNtquyc0hmgSKNs0zp7YtaN1dhJvqCI2HmDuK0lAv4GZemRKWLK7qGYAMyhyFJsADdbagC9MKKKAooooCosTArqVYXBqWig+c4qLI7L/dJHyNRU45pw4Wa4/nF/jtSesFoycelSdrEip8DB1JET+8bfDvUFNOWh/tC+4/hSsbMQWnKzLWRRJh4jb2UBJvubamu8BEVjQHe3i/qOp+8mo+JahU/vsB8B4j9wq5W+Ph5szopRzRjHigDoyqepGLt7NmkUHN6WOtN6q8TxMccTyS+woudL/ADuSdAKDLvzZPaQiOMiIKCQTZi80kQZTewQZMxJPx714/OMg6YyR3LKri/ZpukCpDWGxNvEdLab08i4pGFbrRnDhQo+sy5WDXsFKkqdj4dx5a1YXEYYgENEQNAQVsLrnsD28Pi92tBmOGcexWa7mORbwq4FxYyTSxnL5EWW9/LtW2pE/MmBUr9bFlctdwVygqA/iPY2a4+dXG43h1YK8saMWyqC63bUDTXzIHxFAxoqphuJQyOyJKjOvtKrAkWNjce/T31boCiiig4eJSQSASNiRt7vKl0/AIXeRmznq/xEztkbw5dVvbYD5U0rJY7hWKLuQGJMhYv1ioeLMp6QXscoIvpbz1NAzm5Xw7qVfO2Y3YmRiX0UWfXUWUD0+Jq1heDQxvJIAS0gysWYnw3Jyi/a7GkEPA8TfOSwKmMxL1ScgE7s6ns31ZUa38qgwvBsWqlXVpEDA5esRI/gcXLA2sCVNwFJ3I0FA+wHAsMpDICxjIAJdmK9MMqpqdAodtPWnFYw8Gxma5JN/wCGRKbRNnuWN7Z7rYbfy7a0YnheNfQ5gqLlFpAc56xa9joRlsLEg7jSg2dFYz9x40pmDhJ9ACJHKqv0croGJv8AWWOtz3vVd+B47pjLmzBiVRn8I8CC7WbNYkE3DXGpsb0G7orP8AwOIjnnaS5je5BZrtfOxAFjbKAe6gjQa2rQUBRVbGY6OIXdgPTufhWc4jzIzaRDKPM+18PKuLdK18rKc7W8Iua5g0wA/lWx99yaS16SSfMmi1Y7Ts63Vr/GMeVc4RiRHMjHYHX3HSqde2qInJ1MxsY3oYPMLG4jS/pdzYfcp+dXa+ecF4tJEWZTdWY+E7WGmnltWt4fx6KTQnI3kdvga2V61lhvxtU2pbieCxPFLF4gJSSTmJIbcFcxNrEAgbabUyFFWKiN+DTsVd8TmkRgU+rAjWyupuma5LBzc5uwtbuvbk20ZjWVjHa5QgAs/SaP2x7IN72C6EeWlayigyfD+XZnMsmIezuGUABfZaFI7m2l/CTVn+yaeP6xvEmTYaeNGv8A5K0dFBm+X+ETRTlnsI0jaOMaE2aTPuNToBqbe7udJRRQFFFFBBPilRkU5rubCysR8SoIX3m1I5cfK0uIPXSBMO6IFZQQ4KoxLE6i+bKuW2o77Vo6qzcOhdw7RozrazFQSLba+lAiPNTXQCG5mP1Xj3HUEZL6eAgsDbXv3FcR82tazRBWYKUGcnNmeRCLKhYkGMmwB08ta0EfDYVYsI0DMQSQouSDcH33N68k4ZAws0SEeqjsSR95J+JoOOCcRGIgimAKiRQ1juL9qvVHBCqKFRQqjYAWA9wqSgKKKKClxTisUC3ka3kO5rKY7myR/YBjX/Mf9elJuNYszYhidVXb8vuqKI5jf5Vmt0mfDZTlEeXc+ONyTqfU17h8YjC5OX39/dS/Fx3bKPjU4w4sPOqsW7JkTp4PFpuK74fISQTsSP8A4aTYg9NSVJvY/wCjUuDxHjZQbCw3Phv7/Ou4pnzDqto8S0PGNDoAo02+JpN9KIDlhsCV9fIfGveKY9GZPGzeell8tB3qFoy/hA2Yb+mv5CotXU/6xGLkOHyKFvsAK7yjzqKAkg5tx99QynOcg2Htn/xHqe/kPfVWShfwPGp01iIKdsxNj7hbatLwvjzS+Eqiv5FjY+7T7qyYFeg1ZTpNVd+VbPoKtLfVUt/Uf0rBcZxOOE2LEZPSGLwovd84UmHOIwBbLYm/xrbcCxhlhUnVhofeKvhhWyJ2NYZjJx82g5zxxGILxqmRlUfVsTEWmZLP4rEZQDmuLb2IIqrPzLxSbCzuCsBiwsUhKwuWMjtIHC3bSwQG1ida22D5qgdJHa6KjhRoWLhjaN1CAkh7G2nauf7X4XqBMzZSrHP05MoKuqEHw7Atq2w86lB5hnuim4a4BzAWBuNwO1/KpKUYrmKBDGAS5kbKAqsSPEVu2nhGYEa+R8qr4Lm/CvEkmZlzBDk6chbxozCwC3YWRvELjwmgf0UmTmfDMAVe663JVwbZM4IBW7AjYjQ9r0wwGPjmUtGbgEqbgqQRuCGAINBOXG1xevVYHUaivnnPfBcZJjBLhlbWFICwOgWaR1lO+6qVaqfBY+J4eKCBY5guXCBbBSEC4h/pIcnUExlPP0oPqFFfNMHPxbJMJBiSokju4WMSZMz9QQpa1wMmoLC3s61eTFcSEkaZMQVc4UhmWLwqHf6QJCugYjLcD4d6DeA32r2vlvCU4pF9CiWPEIkcaCQWQobrLmvpcMGyd+4tpettyzBilwcPWkZ52VWkMoFwxUXWyAAWNA8qpxabJDI3kpoyz+cfyb9aT82dcYWW7R7AaBu5HrUW8S6r7QwUetydCxq0ZABp8BS9xICuqa37H9aGnNrm1+1qxt6wJAu+rHf9BVnDQl21NlHbvSqCXxevn+nlTrAkBSRrephCrjVHjsDoALn3iquIIIaRux0F/KpsdP4dATna3wH/ALNRSYR/ApGgbt399dw6jIR43GuyI+TTa3er7Y0rKgtoQLfIV0+HZomBGxBW+3z86r9cNDmy/WRaW7t7qTBFv5fKzxJ3V1y/z+ewHdvhVlYgug7fMnuT61XeFnjDX8Te0fLyA9BVoHQedtaqul5RRRXCWm5Nl/ir7j+IP5U5l4bHaXKOm0ws7rYNsQDfzF9Kz/J5+sf+n8xWgdZT1Q2TKR4Mt82xvmvp5bVs4+jB395LYOVMKjxvEvTCBBlSwVhGcyZtNba2P2jUh5ahKlbvYxvHuPZeTqHtvekEGD4ikK9MuJFVURGK5Aowg1t59UWufwrueDHNnMDYlVWJzGJTHdpCUAv3NhnsGNr+lqtVGuF5bGaZ2OV5JhIMhvYJey+IWsbuxFt3PvqeHlqFWjYF7xrGg1G0SSot9PKVr/Cs3jjxERDp9csOoYzoDcGPKrgm5/nsXNvMHSp5/wB4ZpwvWyGQEsbXCdRvDGAbnw5dVOw2zUDbEcqQlQM8i2RUBBF/DGUHbU2PxphwfhK4dGVWJzMXJIUam17BQABptaszDh8az4frddirxMCMgjyjNmMgB9u9vut/NW3oIPpcfU6edepbNkuM1vO29qzh5paJ5DiMscaByFyOGKofCUf+HLmGtgQRfXvWpyi97C/nWcGA4aTurdVJHCGRiuTTqOiFsq7i5UDegIubY21VTZUkZ1umnTMYJz58hFpAdCfutVheZoshdkkS2W6sozDMhcXF/IV6eW8HKi3VmB8QbqyZjmKNctnzG5RDqewofgeDaSzAtJlBsZZCStmQMwLeI2ZhmOutBWj5yhLohSRSwU2OUsM4LIMqsWJIF9AbXF7Uz4HxdMTGXRSoBtYlSdgf5WNt9jqDXjcCw5YPk1AC6MwBCghcyg2YgEgEgmpeG8LigDCJSMxBYlmYmwAFyxJ0AAoLtJOcz/skn/L/ANwp3SXm8XwrjzsK5v6y6p7Q+dTx3C62Ou/lVaeEZARvqT5WFdIS1ie+gHoP/ddul8y+lvxJ/KsjcXwG16dcMHgNvfak6x084UDY/L/XcV3CNxVxU1livoLm/wA6YRnNdh20Hl61SxyZly21BOnpXGGxRjFjf39jXUFvB3hkJjcH3m+wHmKVy4aSN0lI8LaWt2Pc+TH/AF3rQ8PxiZAWBBPprb9Ko8a4ixQAKbKb3OvelsRSZ8YUwZ+nINRZ7fjVzBH6tb6moIoXMTEm4Jufj5f671JwqPLCBvqfxqq/hanoooqtJ9yh/Ff+n8xT/juNMOHmlUAmONmAOxKgms/yifrW9V/MVqcXhkkRo3GZHBVh5g6EaVs4+rD392exXOUUd1eORZFL5o7pcKgRmN81m0kSygkm58q6xHOESuyZHYi+XKUJchkW1s3h1kW2a3emOL4BhpGLPHdiSSQzAm4VSCVIupCLddjYaVwOWsLnz9LxXLe09gWYO1hmst2UE2GpFWqUMHHm6M0skLKYpCgQFSzaqB3y3u1t6pcT5wEYkUQt1URmCF01K5MynKxy+3ud7Gnv7sitIMukjh2F2sWFtd9PZG1qqTctYV2dmjuXzZvG9vrPbsM1lvYXtbUA0HPDuY4ppmhUMCM4DaEExsFcaElbE6XtextTmqOD4RDE5kRSGa9/ExGpubAkgEkXJA171eoK/RfqZuoclrdPKLX882/wrI4vlSdutlZBeULHqdMM+bqjbRj1ZLD7Ka1tqKDEz8vYzqzsrAhs9rtYMjMpVSAL+FQQLm3wJqPhvLOMSWORmUrHcdPNoymYsoNlFsim4A0vp5Gt1RQYJeVMUsaKrCwSHqrnv1HRZhITnBGpaM3O+X0FS/2bxYPtZrw5GcynMTkAsrBbg3HcFe9rk1uKKBXy3hJIoAkoUMGawH90nS/YH0GnlS7nya2HAG7Nb7j+taWshz89zAvqT+FcdPWVnKNvDKRxeIDsorjCLd7+ZPyqwW0Y+Zq1y7hBJKoPfT4WJNZfLbPwRtEAT5XtV7DylSbX1+VT/RQSwtr3HmO/xqqImBy/C/4UiyJhMxJ3+7tUDwksPX5GpArd96ucMGU3Iup39PUUHWJzR2sbW0A9KswxlluTqd/WoeITAi2u9GCxYygZXJ9Bb7zauvK2vrr3MQpW2hqLDYfppa9yfzqOczdlAHmWufkB+dexQvl1kAPov63quzq8RmwlKkW9a8q3xXhpRIDnk8Sa6jzv2HrS36N9uT/F/wCqTGTiqs7Gn/Kr2nHqprW43FpEjSSMERBdmY2AA7msFwSG08f1kmpt7XmPdWo4/wACM+GlhErBmylWfxAMjBluNLrcC48q08PVk/I9lnhXHsPiA5ikvksGDKyFb7XVwCAbaG2tXnnUXJYCwubkbDv7qwuN5V4hMJzLLD9c8Z6JZnRQnUzFGdPCTmWwy2GXfW4rYTkHEh4c0sTKsAilLXYtaJk0DLddSDcMNtjvVyhu/wB6Q9NZc4KOFKsNbhrZSLa2NxVoODcAjTevn/DOQ5UQ5jCHEeFjTLmsvQYmUgkC2cZdh21p3ypy/LhpJWkEJzZvrVzdWS8jMDLfw3ANtL+8DSg09FFFBicfzBiY+ITwJlcH6KqK+ioZfpJdtBc/w109O1Jo/wBoGK1lZI8rQwMsQvdWlmeN3vpmVbAnbttevppjF72F/O3ltWcw3McDorth3RHRjGzrHldV1Kghzl87Na9Amw3PkzS4ZDEiidV1zZvEzOo0U3VfCCDYjU6i1LuBc6YtkhZjHJJJFBcXtGHmxLRkkBbhlG49PjW8k4nhFJJkiBi0JJHh1y/DXTTvVRuYcCsix54wWDHMMuUFGS4J7NeQH50Gck/aDIr4ZDGhaSRY5AC2mbEGDMpNhbS9tT523rQcoY+aTA4eR7yyMDmJIB0Zh6DtTB8bhQzAtFmjve9rrqL/AHkfEireDnjdQ0ZUrrYrtodfvoIvpEv/AAT/AI1rD85Y12nUdP2Bb2l7/wD2t9iZgiMx2UXr5g8+ecFtcx19db/rVPWf8L+FfmbFz4litgn+YVqeR1kLO/Svb7S9z+gNJsXhlDXW1m09L1teS4csLD7VvkBVfOPsu6z9GUnLZ2vGRZiB4l8zRAuckWsV3Hp2IPcVPO13kHmxP3miXDWAZbBl2JO47qfQ1Rvytz4BTS9ttgaEFx4d/IiuDjkIuPK1u4PcH1qvNibjw3v6edN/6tpEYvPEX3UAd6hxDZTpYVRn4lKR7JFvSuGhlbVmt6d6LIiIhbLFjvv8qly2Fqpx4cgG9yKtobb/ADpM6qtLV80Yb6hCP92QPgRb9KyVb/iyBoZB9kn5a1gKu7Rlmb8edriTDy5XVv7pB+Rrf4vFZEzqjybWWMAsb+VyB99fPK2vLOKzwgHdNPh2qeFvnHP5FfiJL+O8RnjxUDISYlhkeaK1ywDwi475kDE2G+opRhecJVSAWEpaNcxI1LmBpL3uL3sNFUjXcbVr8TxKOOXI/h+qaTMbZcqEZxfe4upI8jVaDjOFIDMyRtkDlXyhkXKGs3kQCCRfStTIRY7nNlUugjZFy5mBzaGJZDYXBaxNjluR5Gj+2UmeUGIKql1Um1wVlVFuA2Y5s19QoGmut6d/vnBkEI0bka5RlvoQDvYXGYfP1riDmHCPmJZVU2F2sMxzSLa3tH+Ex1H50E/LXFGxEAkZQpzOpA+w5W+hI1tfc++mtUIuLYbMiLLHme2VQRrcZhb3gX91X6CumDQSNKL52Fj4mtYfZvlHvAvWeTlAmFYZJyyRoyxgIBbMLZmNzmIBIGw1Namigy45PBm6rTMxzX1F/wDfJLY3JGhQDQAW7VYk5WQgjOdUxCbD/wDS6uT8Mtq0FFBlDyWoeRklKlyxB8Vx1HDsCc2xIt4cpsd9qdcB4WMNF0w2bxM17f32LEbna/c0xooEHOmLyQZRvI1vhuaw2GADp5AG/wAq03Pkt3hXyBPzIH5Vl8QTsNyLH3XrL0n7NvKPolwLFw3cE3W/nqbe4VveAIY8KGbcguflesRwmAyTRRLot/EfQCt7x5suHe2mgH3gV1z8TZx18xVhlBJJ/wBd6gmke4UEm9XcPuas9PxC/rWRr3C0YRY7tbNp9Z+o9R38x7qsYJLDTvsaslb7G1qrxgRHKTdDt9k/3fd5fLyojUcy+K5Oa3lVkZHsNj29a9DjsLfCuZFJtbQ9tKhL0C1w2lV51sbGrTFreIqbbi1UDiA2XzFSPoOGPVgH20t8SLVgWUgkHcaGtryy98OvoSPvpDzPhMkuYbSa/Hv/AK9a1dY2sWZeM5eak9NeX0V2aJ7lJBqAxGq6jVSD50qq5weTLPGftAfPSqaTlold0jazDV8a4KmIWNSxUIw2/mTZkN/5WGhpfxXlQT9RWlIjdmfKFFw7pkJv3FidK0lFb3nEGN5YWRic5F5GfQD+YRi3/THzrjCcrKkyymQnKwYDKNgcQQP+udfsitFRQZDB8uTRTQqhHQidZCxtdisJj2tcHbTbTftWvoooCiiigKKKKAooooMPzLJmxDfZsPupZYWI86u8Z/jy/wBRqlWC0/aXpUj6w0fJ2DHjktt4V/E/lTLmc/7O3vH40cr/AP8AOPefxrnmr+Af6hWmIzn+mSZ3r+2OhNmB9LUwIuKXJuvvFMm/Osctkqsz23F/xqNZOwSx73qxNt8f0rw+38Kh1EoIpHPuqQg7ljbau8L7BqLF+wvx/GiN+UmJIVCFN796qGILYDcb1IPzFcybmkJ8NfymfqD6MfyrvmbC54Se6a/DvUPKH8Jv6z+Aptj/AOFJ/SfwNbqxvPGC0503+3zuukexB8jf5VzQaxtz6UjXAPnXtQ4P+Gn9I/AVNXow8uRRRRQFFFFB/9k=">
            <a:hlinkClick r:id="rId2"/>
          </p:cNvPr>
          <p:cNvSpPr>
            <a:spLocks noChangeAspect="1" noChangeArrowheads="1"/>
          </p:cNvSpPr>
          <p:nvPr/>
        </p:nvSpPr>
        <p:spPr bwMode="auto">
          <a:xfrm>
            <a:off x="120650" y="-1150938"/>
            <a:ext cx="2619375" cy="24003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5" name="AutoShape 4" descr="data:image/jpeg;base64,/9j/4AAQSkZJRgABAQAAAQABAAD/2wCEAAkGBxITEhMUExQWFRUUGR0aGBcYGRsgGRsbGhgYHBwcGh0cHSggGx0lHxgaIjEhJSorLi4uGyAzODMsNygtLiwBCgoKDg0OGxAQGywkHyUsLCwsLCwsNCw0LC8vLSwsLCwsLCwsLCwsLCwsLCwsLCwsLCwsLCwsLCwsLCwsLCwsLP/AABEIAMkA3AMBIgACEQEDEQH/xAAbAAACAwEBAQAAAAAAAAAAAAAABQMEBgIBB//EAEMQAAIBAgQEAwQHBQUJAQEAAAECAwARBBIhMQUGE0EiUWEycYGRFCNiobHB0QcVM0JyFlKSovAkQ1OCo7LC4fFENP/EABkBAQADAQEAAAAAAAAAAAAAAAABAwQCBf/EACMRAQADAQACAgICAwAAAAAAAAABAhEDMTIhIgSBEmFBQlH/2gAMAwEAAhEDEQA/APuNFFFAUUUUBRRRQFFFFAUUUUEWLfKjm9rKTe17WB1sNT7qxPCuZWiV3lk6qokbyMJFkQIxZWkVlUFexyMBYDTvVn9oHMmJwxijwaK8xSSd1b/gwgZgLbMxYAH0NNpp8HJhOuxRMM6rKzXCqRo3jtuPMd9qBUOZcWf91ChzZCrM1w30fra2HYeG3nr2sa2N5xmMMrRiJTlbKMxZ0IgWXO42y62+Rvramo5qws0WIMEyLJFGZD1EYZRY2kKkAsmm4rxuMYLCpG0rp1MSofwIxZxlXMwUAsE29BQVcRzdIt7LE92dFUMcwKMq5338DZrjyBXe9eSc0YhTlZIbkyqpDEC8MscZJzEXzCS4W41Fr61zyzzTBJBi8VM8KwxTvGsoACmJMuTX+bfSnHCuYMHiuosbqSgu6OpVgrfzFXAOU2320oIX4+xgw8i9MGdsmZiRGpAcknYnVLAXGp3rjlXiUuIklkc2QpFkjGy5lLMb979j5V1w/mrh+IZYEkVs48CshCSBf+GWGVwPSucJzHDFC8s88bDrvGpjRgSVYgRhdSzqBY28jQaSil3BuNwYpWaBw2Q5XFiGU72ZSAVNvOmNAUUUUBRRRQFFFFAUUUUBRVDi/F4cMqtKxGc5UVVLO7WJsqqCzGwJ0GwqXAcRimjSSNwyyC6nztvodbjyoLVFVcXxGKJc0kiquZVuT/M5CqPeSQBU7TKN2HluKDuiq+FxiSFwhuY2KN6MACR8iKsUBRRRQFFFFB864TgcVjcXi8bDiBAhb6PGGhEmaOIm7DMwsGct77CkBw00OEl4e4ab924qCY2TWXCmQPcJrfLZgVF9hX2Sig+e8w8wYTGR4n6MgnKYObNiVHhjDLpHcjVmtfKNsutV+F46PBYuOfFnpxT4DDpFKwOQNGCXQm3hJzKbd7elbPinGRE2RFzue3Ye/wBaQ4ri2JFyzhcu4sPK+1VW7VrOLa8bWjWSwhDQnErC/wBHh4s00iZDmEZSwkyWvYMyva2m/anuOx0OPx8UuFBxEMGFxCzvGNHEoTJCrGwLHKxtfS9Mzj8VcWcm4vbT9KbcJ4+HISQZGOx7H9KV7VtOJtxtEawHL/EssuBiw2JOMjzqpw08IM+FUIQW6gAyFB4fENdr1zEkQwgaZp4MnEcUUxMQB6DGSQBpAQfAwJXbuNq+uWr2rVLE/s84jLLLiwzx4mNenkxiRdPqmzXVtSHKADxDTxVtqAKKAooooCiiigKKKKAooooEnMPCZZZMPPAyCXDsxAkByMHXKwOXUHQEH09aQ4rkzES4nDzyzo7II85ClMpjkLnpAbBr2IJG2t9q2OIxDKyARs4Y2LLlsnq1yDb3XrL8X4hi1OL6YGRZogHLkMoPRzBVyEEanuNzQJ1/ZoVgRFMJZY4g11OWR4sR1bt3sVuvnqa74x+zp5IGiRoAZJMQ8jFDcmZmMZDb+AMRbvfcW1vrzfN9ZdY1sbC+pQ9XIBIOpuRrdimo71EOaZpBDdo4/HFdQGzyAyMGMfiPhAXUeLc67XDQ8E4KYlmV2zdWTPdSRbwIu++6k/Gr/wC7k83/AMbfrWRwPOMslwWgQExnqsD00EiStZgJN7xgC7KfFqAdD1/aLFRpJLZJFYyZVs4IyojA3J9jU6WBt3oNZ+7k83/xt+tH7uTzf/G361V5c4i88bM+S4cqGQjKwFtdGYDe2jHamtBU/dyeb/42/Wj93J5v/jb9at0UFT6AB7Lup88xP3NcVS4rjZoIixyydgR4WufMG4PzFOKQc4fw0/q/I1zecrMu+cbaIJuHypmGdgGY38ejX9CdG+Fd81svSZRfMwNgouTp5d6iwWHJGcWYqLZTrod7ete4qCMwOdwguFG4I1sR2sRXnxLdMfO6t8IIcEG+g2O4v6bj41V4pELnQArtrrb3V1gI1SKMrpdcxHe510HvrvFl1Vi2gbYW1t76iZTHnT7l3HGWLxasmh9fI01rNcmDSX/l/wDKtBiZwgBIJubADcmvQ5ztYYesRF5iEtFVkxRJA6bi/c5bf91YPC87Yn6YY3ydISzgjpOtooM13SUvlkcEKCgF/F6V2rfRaKw4/aTD0et0JrZlBuPCA0ZcMW2AsLeh+dW8TzvGGkURvlVjGJbqUMn0frqAA1yMvfag1tFY/D88AxsxhY9PpKz3RQ0ksaOFUFidnvbX41XwP7QOo7EQN02jwzRagOz4lpAFa5sB4N/Q+lBuKKxx59Qh8mGmfpRvJKAUunTkaN19rxEMh2vetBwTi6YlGeO5QOUVtLPl3ZfS9x8KBjRRRQFJ5OOr9IMARmZSoaxW4zC4bKTmKjuwFt/I0ynwqOUZhcobrqdD8N6VY/gAllV2lbKHVwhVSQyWNke2ZVNhcD12vQd4Lj+GlVDnVTIgfK1tAVzWY7Xy62vsL103MOEChzKlrkAm99AGOlrgWIN/LXalMXIkAGQu5QrZgQtyRF08wa3h8PYd/lXrcqMCoSa1xIJGCJmIZEQAC1tlvc9/TSga/vzDBsjOiktYC4N/EBfTQAsQLnuR51IeO4XxfWr4DYjW9ySugt4tQRpfUWqhHynEufK7gMoW2mgDhx29AKgj5MjUMA58kuinKM+exuLtrbW42HfWgdYbisDsI0kUsRcAbWtffa9iDbe1XqQ8P5aEUkcgmkbIoBvbM9ly+NgPEO9j370+oCiiigKR82svRAJ1zCw87b/jTys9zhCSsbdlJB+Nv0rjp6ys5e8EOFx7ILDyqHF4gybgetu/vqGisOPQT4PEmP2akxmPaQAHYW+feqlFEZHlrOT1HTc31Lajy00/OmcvimQdkUsfefCv3Z/lSfk6I2kbsbD5X/WnGC1aV/Nso9yC345q28vSGDt7yuUrxnDsIiZ5I4wkbNNmI0V2vmf3nMb+d6aUtxfDnaGZOp1DJewmClBf+WyBfD8z61YrKsLw7hjqI1iQDMRkZWVg2TYhgGAyaW2IqzhOVcIkssuRWeQ38QHgHTWLKoGy5V/zGqMXLDv/ABgpTMSsTO0gW8TJ7bi5uWvY7W0qpNyjO0ZjLJmK2M12zteIJkOns3F737DS9A/ThWCdXjCRkK6lgOzqihb22ITKPdavP7M4K2XoRgZFS1tkQlkHoFNyPLtSjEcmgvLlWIRt1Cq22LwpGtxa3hKE3+1UJ5RmLSFnz5lbxFyC2ZVGU2TMAMu5YjbTeg0P7lgVCsAWFmj6auqqSFuTYA6HUk6+dScH4fDg8PHAhtHClhmIvZRqx/Ems/g+WZ1kge8d4zqdNFDs1suQAtZrZkya7giwq1xPl15ZZG8BDm+c3zqvTydK1rZSdd+50oNDg8SsiLIlyri4JBFwdjYgGpqrcNw3Sijj08CKum2gA0qzQQTtIGTIqlSfGSxBA+yLG/3VmsXhx9ImM0EsrtIhgZA1lSyiwcaR2YMTci4PetPNiUUqrOqlzZQSAWPkoO/wqgvGFH0ppLKmGaxbe46auTb/AJrWoEEc+PZwuaZczATHpqBGeqABCSlmUpmuTmtZTcE1xhUxKYkzyCZ8qxxk5L3TqYgMQqre+kROXzBtTmTmmFWVGWRXLZchABGinzsbhwQASTrpoatcP43FMZctwIScxNraFge9xbKdDY2se9BkpsbxBozmSZmeBrp0xYNkY+LwWY5rCwYH7JGtX3xGOLlVMwuxEl4xkjXrIEMTFbNdCxOrbXNtquyc0hmgSKNs0zp7YtaN1dhJvqCI2HmDuK0lAv4GZemRKWLK7qGYAMyhyFJsADdbagC9MKKKAooooCosTArqVYXBqWig+c4qLI7L/dJHyNRU45pw4Wa4/nF/jtSesFoycelSdrEip8DB1JET+8bfDvUFNOWh/tC+4/hSsbMQWnKzLWRRJh4jb2UBJvubamu8BEVjQHe3i/qOp+8mo+JahU/vsB8B4j9wq5W+Ph5szopRzRjHigDoyqepGLt7NmkUHN6WOtN6q8TxMccTyS+woudL/ADuSdAKDLvzZPaQiOMiIKCQTZi80kQZTewQZMxJPx714/OMg6YyR3LKri/ZpukCpDWGxNvEdLab08i4pGFbrRnDhQo+sy5WDXsFKkqdj4dx5a1YXEYYgENEQNAQVsLrnsD28Pi92tBmOGcexWa7mORbwq4FxYyTSxnL5EWW9/LtW2pE/MmBUr9bFlctdwVygqA/iPY2a4+dXG43h1YK8saMWyqC63bUDTXzIHxFAxoqphuJQyOyJKjOvtKrAkWNjce/T31boCiiig4eJSQSASNiRt7vKl0/AIXeRmznq/xEztkbw5dVvbYD5U0rJY7hWKLuQGJMhYv1ioeLMp6QXscoIvpbz1NAzm5Xw7qVfO2Y3YmRiX0UWfXUWUD0+Jq1heDQxvJIAS0gysWYnw3Jyi/a7GkEPA8TfOSwKmMxL1ScgE7s6ns31ZUa38qgwvBsWqlXVpEDA5esRI/gcXLA2sCVNwFJ3I0FA+wHAsMpDICxjIAJdmK9MMqpqdAodtPWnFYw8Gxma5JN/wCGRKbRNnuWN7Z7rYbfy7a0YnheNfQ5gqLlFpAc56xa9joRlsLEg7jSg2dFYz9x40pmDhJ9ACJHKqv0croGJv8AWWOtz3vVd+B47pjLmzBiVRn8I8CC7WbNYkE3DXGpsb0G7orP8AwOIjnnaS5je5BZrtfOxAFjbKAe6gjQa2rQUBRVbGY6OIXdgPTufhWc4jzIzaRDKPM+18PKuLdK18rKc7W8Iua5g0wA/lWx99yaS16SSfMmi1Y7Ts63Vr/GMeVc4RiRHMjHYHX3HSqde2qInJ1MxsY3oYPMLG4jS/pdzYfcp+dXa+ecF4tJEWZTdWY+E7WGmnltWt4fx6KTQnI3kdvga2V61lhvxtU2pbieCxPFLF4gJSSTmJIbcFcxNrEAgbabUyFFWKiN+DTsVd8TmkRgU+rAjWyupuma5LBzc5uwtbuvbk20ZjWVjHa5QgAs/SaP2x7IN72C6EeWlayigyfD+XZnMsmIezuGUABfZaFI7m2l/CTVn+yaeP6xvEmTYaeNGv8A5K0dFBm+X+ETRTlnsI0jaOMaE2aTPuNToBqbe7udJRRQFFFFBBPilRkU5rubCysR8SoIX3m1I5cfK0uIPXSBMO6IFZQQ4KoxLE6i+bKuW2o77Vo6qzcOhdw7RozrazFQSLba+lAiPNTXQCG5mP1Xj3HUEZL6eAgsDbXv3FcR82tazRBWYKUGcnNmeRCLKhYkGMmwB08ta0EfDYVYsI0DMQSQouSDcH33N68k4ZAws0SEeqjsSR95J+JoOOCcRGIgimAKiRQ1juL9qvVHBCqKFRQqjYAWA9wqSgKKKKClxTisUC3ka3kO5rKY7myR/YBjX/Mf9elJuNYszYhidVXb8vuqKI5jf5Vmt0mfDZTlEeXc+ONyTqfU17h8YjC5OX39/dS/Fx3bKPjU4w4sPOqsW7JkTp4PFpuK74fISQTsSP8A4aTYg9NSVJvY/wCjUuDxHjZQbCw3Phv7/Ou4pnzDqto8S0PGNDoAo02+JpN9KIDlhsCV9fIfGveKY9GZPGzeell8tB3qFoy/hA2Yb+mv5CotXU/6xGLkOHyKFvsAK7yjzqKAkg5tx99QynOcg2Htn/xHqe/kPfVWShfwPGp01iIKdsxNj7hbatLwvjzS+Eqiv5FjY+7T7qyYFeg1ZTpNVd+VbPoKtLfVUt/Uf0rBcZxOOE2LEZPSGLwovd84UmHOIwBbLYm/xrbcCxhlhUnVhofeKvhhWyJ2NYZjJx82g5zxxGILxqmRlUfVsTEWmZLP4rEZQDmuLb2IIqrPzLxSbCzuCsBiwsUhKwuWMjtIHC3bSwQG1ida22D5qgdJHa6KjhRoWLhjaN1CAkh7G2nauf7X4XqBMzZSrHP05MoKuqEHw7Atq2w86lB5hnuim4a4BzAWBuNwO1/KpKUYrmKBDGAS5kbKAqsSPEVu2nhGYEa+R8qr4Lm/CvEkmZlzBDk6chbxozCwC3YWRvELjwmgf0UmTmfDMAVe663JVwbZM4IBW7AjYjQ9r0wwGPjmUtGbgEqbgqQRuCGAINBOXG1xevVYHUaivnnPfBcZJjBLhlbWFICwOgWaR1lO+6qVaqfBY+J4eKCBY5guXCBbBSEC4h/pIcnUExlPP0oPqFFfNMHPxbJMJBiSokju4WMSZMz9QQpa1wMmoLC3s61eTFcSEkaZMQVc4UhmWLwqHf6QJCugYjLcD4d6DeA32r2vlvCU4pF9CiWPEIkcaCQWQobrLmvpcMGyd+4tpettyzBilwcPWkZ52VWkMoFwxUXWyAAWNA8qpxabJDI3kpoyz+cfyb9aT82dcYWW7R7AaBu5HrUW8S6r7QwUetydCxq0ZABp8BS9xICuqa37H9aGnNrm1+1qxt6wJAu+rHf9BVnDQl21NlHbvSqCXxevn+nlTrAkBSRrephCrjVHjsDoALn3iquIIIaRux0F/KpsdP4dATna3wH/ALNRSYR/ApGgbt399dw6jIR43GuyI+TTa3er7Y0rKgtoQLfIV0+HZomBGxBW+3z86r9cNDmy/WRaW7t7qTBFv5fKzxJ3V1y/z+ewHdvhVlYgug7fMnuT61XeFnjDX8Te0fLyA9BVoHQedtaqul5RRRXCWm5Nl/ir7j+IP5U5l4bHaXKOm0ws7rYNsQDfzF9Kz/J5+sf+n8xWgdZT1Q2TKR4Mt82xvmvp5bVs4+jB395LYOVMKjxvEvTCBBlSwVhGcyZtNba2P2jUh5ahKlbvYxvHuPZeTqHtvekEGD4ikK9MuJFVURGK5Aowg1t59UWufwrueDHNnMDYlVWJzGJTHdpCUAv3NhnsGNr+lqtVGuF5bGaZ2OV5JhIMhvYJey+IWsbuxFt3PvqeHlqFWjYF7xrGg1G0SSot9PKVr/Cs3jjxERDp9csOoYzoDcGPKrgm5/nsXNvMHSp5/wB4ZpwvWyGQEsbXCdRvDGAbnw5dVOw2zUDbEcqQlQM8i2RUBBF/DGUHbU2PxphwfhK4dGVWJzMXJIUam17BQABptaszDh8az4frddirxMCMgjyjNmMgB9u9vut/NW3oIPpcfU6edepbNkuM1vO29qzh5paJ5DiMscaByFyOGKofCUf+HLmGtgQRfXvWpyi97C/nWcGA4aTurdVJHCGRiuTTqOiFsq7i5UDegIubY21VTZUkZ1umnTMYJz58hFpAdCfutVheZoshdkkS2W6sozDMhcXF/IV6eW8HKi3VmB8QbqyZjmKNctnzG5RDqewofgeDaSzAtJlBsZZCStmQMwLeI2ZhmOutBWj5yhLohSRSwU2OUsM4LIMqsWJIF9AbXF7Uz4HxdMTGXRSoBtYlSdgf5WNt9jqDXjcCw5YPk1AC6MwBCghcyg2YgEgEgmpeG8LigDCJSMxBYlmYmwAFyxJ0AAoLtJOcz/skn/L/ANwp3SXm8XwrjzsK5v6y6p7Q+dTx3C62Ou/lVaeEZARvqT5WFdIS1ie+gHoP/ddul8y+lvxJ/KsjcXwG16dcMHgNvfak6x084UDY/L/XcV3CNxVxU1livoLm/wA6YRnNdh20Hl61SxyZly21BOnpXGGxRjFjf39jXUFvB3hkJjcH3m+wHmKVy4aSN0lI8LaWt2Pc+TH/AF3rQ8PxiZAWBBPprb9Ko8a4ixQAKbKb3OvelsRSZ8YUwZ+nINRZ7fjVzBH6tb6moIoXMTEm4Jufj5f671JwqPLCBvqfxqq/hanoooqtJ9yh/Ff+n8xT/juNMOHmlUAmONmAOxKgms/yifrW9V/MVqcXhkkRo3GZHBVh5g6EaVs4+rD392exXOUUd1eORZFL5o7pcKgRmN81m0kSygkm58q6xHOESuyZHYi+XKUJchkW1s3h1kW2a3emOL4BhpGLPHdiSSQzAm4VSCVIupCLddjYaVwOWsLnz9LxXLe09gWYO1hmst2UE2GpFWqUMHHm6M0skLKYpCgQFSzaqB3y3u1t6pcT5wEYkUQt1URmCF01K5MynKxy+3ud7Gnv7sitIMukjh2F2sWFtd9PZG1qqTctYV2dmjuXzZvG9vrPbsM1lvYXtbUA0HPDuY4ppmhUMCM4DaEExsFcaElbE6XtextTmqOD4RDE5kRSGa9/ExGpubAkgEkXJA171eoK/RfqZuoclrdPKLX882/wrI4vlSdutlZBeULHqdMM+bqjbRj1ZLD7Ka1tqKDEz8vYzqzsrAhs9rtYMjMpVSAL+FQQLm3wJqPhvLOMSWORmUrHcdPNoymYsoNlFsim4A0vp5Gt1RQYJeVMUsaKrCwSHqrnv1HRZhITnBGpaM3O+X0FS/2bxYPtZrw5GcynMTkAsrBbg3HcFe9rk1uKKBXy3hJIoAkoUMGawH90nS/YH0GnlS7nya2HAG7Nb7j+taWshz89zAvqT+FcdPWVnKNvDKRxeIDsorjCLd7+ZPyqwW0Y+Zq1y7hBJKoPfT4WJNZfLbPwRtEAT5XtV7DylSbX1+VT/RQSwtr3HmO/xqqImBy/C/4UiyJhMxJ3+7tUDwksPX5GpArd96ucMGU3Iup39PUUHWJzR2sbW0A9KswxlluTqd/WoeITAi2u9GCxYygZXJ9Bb7zauvK2vrr3MQpW2hqLDYfppa9yfzqOczdlAHmWufkB+dexQvl1kAPov63quzq8RmwlKkW9a8q3xXhpRIDnk8Sa6jzv2HrS36N9uT/F/wCqTGTiqs7Gn/Kr2nHqprW43FpEjSSMERBdmY2AA7msFwSG08f1kmpt7XmPdWo4/wACM+GlhErBmylWfxAMjBluNLrcC48q08PVk/I9lnhXHsPiA5ikvksGDKyFb7XVwCAbaG2tXnnUXJYCwubkbDv7qwuN5V4hMJzLLD9c8Z6JZnRQnUzFGdPCTmWwy2GXfW4rYTkHEh4c0sTKsAilLXYtaJk0DLddSDcMNtjvVyhu/wB6Q9NZc4KOFKsNbhrZSLa2NxVoODcAjTevn/DOQ5UQ5jCHEeFjTLmsvQYmUgkC2cZdh21p3ypy/LhpJWkEJzZvrVzdWS8jMDLfw3ANtL+8DSg09FFFBicfzBiY+ITwJlcH6KqK+ioZfpJdtBc/w109O1Jo/wBoGK1lZI8rQwMsQvdWlmeN3vpmVbAnbttevppjF72F/O3ltWcw3McDorth3RHRjGzrHldV1Kghzl87Na9Amw3PkzS4ZDEiidV1zZvEzOo0U3VfCCDYjU6i1LuBc6YtkhZjHJJJFBcXtGHmxLRkkBbhlG49PjW8k4nhFJJkiBi0JJHh1y/DXTTvVRuYcCsix54wWDHMMuUFGS4J7NeQH50Gck/aDIr4ZDGhaSRY5AC2mbEGDMpNhbS9tT523rQcoY+aTA4eR7yyMDmJIB0Zh6DtTB8bhQzAtFmjve9rrqL/AHkfEireDnjdQ0ZUrrYrtodfvoIvpEv/AAT/AI1rD85Y12nUdP2Bb2l7/wD2t9iZgiMx2UXr5g8+ecFtcx19db/rVPWf8L+FfmbFz4litgn+YVqeR1kLO/Svb7S9z+gNJsXhlDXW1m09L1teS4csLD7VvkBVfOPsu6z9GUnLZ2vGRZiB4l8zRAuckWsV3Hp2IPcVPO13kHmxP3miXDWAZbBl2JO47qfQ1Rvytz4BTS9ttgaEFx4d/IiuDjkIuPK1u4PcH1qvNibjw3v6edN/6tpEYvPEX3UAd6hxDZTpYVRn4lKR7JFvSuGhlbVmt6d6LIiIhbLFjvv8qly2Fqpx4cgG9yKtobb/ADpM6qtLV80Yb6hCP92QPgRb9KyVb/iyBoZB9kn5a1gKu7Rlmb8edriTDy5XVv7pB+Rrf4vFZEzqjybWWMAsb+VyB99fPK2vLOKzwgHdNPh2qeFvnHP5FfiJL+O8RnjxUDISYlhkeaK1ywDwi475kDE2G+opRhecJVSAWEpaNcxI1LmBpL3uL3sNFUjXcbVr8TxKOOXI/h+qaTMbZcqEZxfe4upI8jVaDjOFIDMyRtkDlXyhkXKGs3kQCCRfStTIRY7nNlUugjZFy5mBzaGJZDYXBaxNjluR5Gj+2UmeUGIKql1Um1wVlVFuA2Y5s19QoGmut6d/vnBkEI0bka5RlvoQDvYXGYfP1riDmHCPmJZVU2F2sMxzSLa3tH+Ex1H50E/LXFGxEAkZQpzOpA+w5W+hI1tfc++mtUIuLYbMiLLHme2VQRrcZhb3gX91X6CumDQSNKL52Fj4mtYfZvlHvAvWeTlAmFYZJyyRoyxgIBbMLZmNzmIBIGw1Namigy45PBm6rTMxzX1F/wDfJLY3JGhQDQAW7VYk5WQgjOdUxCbD/wDS6uT8Mtq0FFBlDyWoeRklKlyxB8Vx1HDsCc2xIt4cpsd9qdcB4WMNF0w2bxM17f32LEbna/c0xooEHOmLyQZRvI1vhuaw2GADp5AG/wAq03Pkt3hXyBPzIH5Vl8QTsNyLH3XrL0n7NvKPolwLFw3cE3W/nqbe4VveAIY8KGbcguflesRwmAyTRRLot/EfQCt7x5suHe2mgH3gV1z8TZx18xVhlBJJ/wBd6gmke4UEm9XcPuas9PxC/rWRr3C0YRY7tbNp9Z+o9R38x7qsYJLDTvsaslb7G1qrxgRHKTdDt9k/3fd5fLyojUcy+K5Oa3lVkZHsNj29a9DjsLfCuZFJtbQ9tKhL0C1w2lV51sbGrTFreIqbbi1UDiA2XzFSPoOGPVgH20t8SLVgWUgkHcaGtryy98OvoSPvpDzPhMkuYbSa/Hv/AK9a1dY2sWZeM5eak9NeX0V2aJ7lJBqAxGq6jVSD50qq5weTLPGftAfPSqaTlold0jazDV8a4KmIWNSxUIw2/mTZkN/5WGhpfxXlQT9RWlIjdmfKFFw7pkJv3FidK0lFb3nEGN5YWRic5F5GfQD+YRi3/THzrjCcrKkyymQnKwYDKNgcQQP+udfsitFRQZDB8uTRTQqhHQidZCxtdisJj2tcHbTbTftWvoooCiiigKKKKAooooMPzLJmxDfZsPupZYWI86u8Z/jy/wBRqlWC0/aXpUj6w0fJ2DHjktt4V/E/lTLmc/7O3vH40cr/AP8AOPefxrnmr+Af6hWmIzn+mSZ3r+2OhNmB9LUwIuKXJuvvFMm/Osctkqsz23F/xqNZOwSx73qxNt8f0rw+38Kh1EoIpHPuqQg7ljbau8L7BqLF+wvx/GiN+UmJIVCFN796qGILYDcb1IPzFcybmkJ8NfymfqD6MfyrvmbC54Se6a/DvUPKH8Jv6z+Aptj/AOFJ/SfwNbqxvPGC0503+3zuukexB8jf5VzQaxtz6UjXAPnXtQ4P+Gn9I/AVNXow8uRRRRQFFFFB/9k=">
            <a:hlinkClick r:id="rId2"/>
          </p:cNvPr>
          <p:cNvSpPr>
            <a:spLocks noChangeAspect="1" noChangeArrowheads="1"/>
          </p:cNvSpPr>
          <p:nvPr/>
        </p:nvSpPr>
        <p:spPr bwMode="auto">
          <a:xfrm>
            <a:off x="273050" y="-998538"/>
            <a:ext cx="2619375" cy="24003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6" name="AutoShape 6" descr="data:image/jpeg;base64,/9j/4AAQSkZJRgABAQAAAQABAAD/2wCEAAkGBxITEhMUExQWFRUUGR0aGBcYGRsgGRsbGhgYHBwcGh0cHSggGx0lHxgaIjEhJSorLi4uGyAzODMsNygtLiwBCgoKDg0OGxAQGywkHyUsLCwsLCwsNCw0LC8vLSwsLCwsLCwsLCwsLCwsLCwsLCwsLCwsLCwsLCwsLCwsLCwsLP/AABEIAMkA3AMBIgACEQEDEQH/xAAbAAACAwEBAQAAAAAAAAAAAAAABQMEBgIBB//EAEMQAAIBAgQEAwQHBQUJAQEAAAECAwARBBIhMQUGE0EiUWEycYGRFCNiobHB0QcVM0JyFlKSovAkQ1OCo7LC4fFENP/EABkBAQADAQEAAAAAAAAAAAAAAAABAwQCBf/EACMRAQADAQACAgICAwAAAAAAAAABAhEDMTIhIgSBEmFBQlH/2gAMAwEAAhEDEQA/APuNFFFAUUUUBRRRQFFFFAUUUUEWLfKjm9rKTe17WB1sNT7qxPCuZWiV3lk6qokbyMJFkQIxZWkVlUFexyMBYDTvVn9oHMmJwxijwaK8xSSd1b/gwgZgLbMxYAH0NNpp8HJhOuxRMM6rKzXCqRo3jtuPMd9qBUOZcWf91ChzZCrM1w30fra2HYeG3nr2sa2N5xmMMrRiJTlbKMxZ0IgWXO42y62+Rvramo5qws0WIMEyLJFGZD1EYZRY2kKkAsmm4rxuMYLCpG0rp1MSofwIxZxlXMwUAsE29BQVcRzdIt7LE92dFUMcwKMq5338DZrjyBXe9eSc0YhTlZIbkyqpDEC8MscZJzEXzCS4W41Fr61zyzzTBJBi8VM8KwxTvGsoACmJMuTX+bfSnHCuYMHiuosbqSgu6OpVgrfzFXAOU2320oIX4+xgw8i9MGdsmZiRGpAcknYnVLAXGp3rjlXiUuIklkc2QpFkjGy5lLMb979j5V1w/mrh+IZYEkVs48CshCSBf+GWGVwPSucJzHDFC8s88bDrvGpjRgSVYgRhdSzqBY28jQaSil3BuNwYpWaBw2Q5XFiGU72ZSAVNvOmNAUUUUBRRRQFFFFAUUUUBRVDi/F4cMqtKxGc5UVVLO7WJsqqCzGwJ0GwqXAcRimjSSNwyyC6nztvodbjyoLVFVcXxGKJc0kiquZVuT/M5CqPeSQBU7TKN2HluKDuiq+FxiSFwhuY2KN6MACR8iKsUBRRRQFFFFB864TgcVjcXi8bDiBAhb6PGGhEmaOIm7DMwsGct77CkBw00OEl4e4ab924qCY2TWXCmQPcJrfLZgVF9hX2Sig+e8w8wYTGR4n6MgnKYObNiVHhjDLpHcjVmtfKNsutV+F46PBYuOfFnpxT4DDpFKwOQNGCXQm3hJzKbd7elbPinGRE2RFzue3Ye/wBaQ4ri2JFyzhcu4sPK+1VW7VrOLa8bWjWSwhDQnErC/wBHh4s00iZDmEZSwkyWvYMyva2m/anuOx0OPx8UuFBxEMGFxCzvGNHEoTJCrGwLHKxtfS9Mzj8VcWcm4vbT9KbcJ4+HISQZGOx7H9KV7VtOJtxtEawHL/EssuBiw2JOMjzqpw08IM+FUIQW6gAyFB4fENdr1zEkQwgaZp4MnEcUUxMQB6DGSQBpAQfAwJXbuNq+uWr2rVLE/s84jLLLiwzx4mNenkxiRdPqmzXVtSHKADxDTxVtqAKKAooooCiiigKKKKAooooEnMPCZZZMPPAyCXDsxAkByMHXKwOXUHQEH09aQ4rkzES4nDzyzo7II85ClMpjkLnpAbBr2IJG2t9q2OIxDKyARs4Y2LLlsnq1yDb3XrL8X4hi1OL6YGRZogHLkMoPRzBVyEEanuNzQJ1/ZoVgRFMJZY4g11OWR4sR1bt3sVuvnqa74x+zp5IGiRoAZJMQ8jFDcmZmMZDb+AMRbvfcW1vrzfN9ZdY1sbC+pQ9XIBIOpuRrdimo71EOaZpBDdo4/HFdQGzyAyMGMfiPhAXUeLc67XDQ8E4KYlmV2zdWTPdSRbwIu++6k/Gr/wC7k83/AMbfrWRwPOMslwWgQExnqsD00EiStZgJN7xgC7KfFqAdD1/aLFRpJLZJFYyZVs4IyojA3J9jU6WBt3oNZ+7k83/xt+tH7uTzf/G361V5c4i88bM+S4cqGQjKwFtdGYDe2jHamtBU/dyeb/42/Wj93J5v/jb9at0UFT6AB7Lup88xP3NcVS4rjZoIixyydgR4WufMG4PzFOKQc4fw0/q/I1zecrMu+cbaIJuHypmGdgGY38ejX9CdG+Fd81svSZRfMwNgouTp5d6iwWHJGcWYqLZTrod7ete4qCMwOdwguFG4I1sR2sRXnxLdMfO6t8IIcEG+g2O4v6bj41V4pELnQArtrrb3V1gI1SKMrpdcxHe510HvrvFl1Vi2gbYW1t76iZTHnT7l3HGWLxasmh9fI01rNcmDSX/l/wDKtBiZwgBIJubADcmvQ5ztYYesRF5iEtFVkxRJA6bi/c5bf91YPC87Yn6YY3ydISzgjpOtooM13SUvlkcEKCgF/F6V2rfRaKw4/aTD0et0JrZlBuPCA0ZcMW2AsLeh+dW8TzvGGkURvlVjGJbqUMn0frqAA1yMvfag1tFY/D88AxsxhY9PpKz3RQ0ksaOFUFidnvbX41XwP7QOo7EQN02jwzRagOz4lpAFa5sB4N/Q+lBuKKxx59Qh8mGmfpRvJKAUunTkaN19rxEMh2vetBwTi6YlGeO5QOUVtLPl3ZfS9x8KBjRRRQFJ5OOr9IMARmZSoaxW4zC4bKTmKjuwFt/I0ynwqOUZhcobrqdD8N6VY/gAllV2lbKHVwhVSQyWNke2ZVNhcD12vQd4Lj+GlVDnVTIgfK1tAVzWY7Xy62vsL103MOEChzKlrkAm99AGOlrgWIN/LXalMXIkAGQu5QrZgQtyRF08wa3h8PYd/lXrcqMCoSa1xIJGCJmIZEQAC1tlvc9/TSga/vzDBsjOiktYC4N/EBfTQAsQLnuR51IeO4XxfWr4DYjW9ySugt4tQRpfUWqhHynEufK7gMoW2mgDhx29AKgj5MjUMA58kuinKM+exuLtrbW42HfWgdYbisDsI0kUsRcAbWtffa9iDbe1XqQ8P5aEUkcgmkbIoBvbM9ly+NgPEO9j370+oCiiigKR82svRAJ1zCw87b/jTys9zhCSsbdlJB+Nv0rjp6ys5e8EOFx7ILDyqHF4gybgetu/vqGisOPQT4PEmP2akxmPaQAHYW+feqlFEZHlrOT1HTc31Lajy00/OmcvimQdkUsfefCv3Z/lSfk6I2kbsbD5X/WnGC1aV/Nso9yC345q28vSGDt7yuUrxnDsIiZ5I4wkbNNmI0V2vmf3nMb+d6aUtxfDnaGZOp1DJewmClBf+WyBfD8z61YrKsLw7hjqI1iQDMRkZWVg2TYhgGAyaW2IqzhOVcIkssuRWeQ38QHgHTWLKoGy5V/zGqMXLDv/ABgpTMSsTO0gW8TJ7bi5uWvY7W0qpNyjO0ZjLJmK2M12zteIJkOns3F737DS9A/ThWCdXjCRkK6lgOzqihb22ITKPdavP7M4K2XoRgZFS1tkQlkHoFNyPLtSjEcmgvLlWIRt1Cq22LwpGtxa3hKE3+1UJ5RmLSFnz5lbxFyC2ZVGU2TMAMu5YjbTeg0P7lgVCsAWFmj6auqqSFuTYA6HUk6+dScH4fDg8PHAhtHClhmIvZRqx/Ems/g+WZ1kge8d4zqdNFDs1suQAtZrZkya7giwq1xPl15ZZG8BDm+c3zqvTydK1rZSdd+50oNDg8SsiLIlyri4JBFwdjYgGpqrcNw3Sijj08CKum2gA0qzQQTtIGTIqlSfGSxBA+yLG/3VmsXhx9ImM0EsrtIhgZA1lSyiwcaR2YMTci4PetPNiUUqrOqlzZQSAWPkoO/wqgvGFH0ppLKmGaxbe46auTb/AJrWoEEc+PZwuaZczATHpqBGeqABCSlmUpmuTmtZTcE1xhUxKYkzyCZ8qxxk5L3TqYgMQqre+kROXzBtTmTmmFWVGWRXLZchABGinzsbhwQASTrpoatcP43FMZctwIScxNraFge9xbKdDY2se9BkpsbxBozmSZmeBrp0xYNkY+LwWY5rCwYH7JGtX3xGOLlVMwuxEl4xkjXrIEMTFbNdCxOrbXNtquyc0hmgSKNs0zp7YtaN1dhJvqCI2HmDuK0lAv4GZemRKWLK7qGYAMyhyFJsADdbagC9MKKKAooooCosTArqVYXBqWig+c4qLI7L/dJHyNRU45pw4Wa4/nF/jtSesFoycelSdrEip8DB1JET+8bfDvUFNOWh/tC+4/hSsbMQWnKzLWRRJh4jb2UBJvubamu8BEVjQHe3i/qOp+8mo+JahU/vsB8B4j9wq5W+Ph5szopRzRjHigDoyqepGLt7NmkUHN6WOtN6q8TxMccTyS+woudL/ADuSdAKDLvzZPaQiOMiIKCQTZi80kQZTewQZMxJPx714/OMg6YyR3LKri/ZpukCpDWGxNvEdLab08i4pGFbrRnDhQo+sy5WDXsFKkqdj4dx5a1YXEYYgENEQNAQVsLrnsD28Pi92tBmOGcexWa7mORbwq4FxYyTSxnL5EWW9/LtW2pE/MmBUr9bFlctdwVygqA/iPY2a4+dXG43h1YK8saMWyqC63bUDTXzIHxFAxoqphuJQyOyJKjOvtKrAkWNjce/T31boCiiig4eJSQSASNiRt7vKl0/AIXeRmznq/xEztkbw5dVvbYD5U0rJY7hWKLuQGJMhYv1ioeLMp6QXscoIvpbz1NAzm5Xw7qVfO2Y3YmRiX0UWfXUWUD0+Jq1heDQxvJIAS0gysWYnw3Jyi/a7GkEPA8TfOSwKmMxL1ScgE7s6ns31ZUa38qgwvBsWqlXVpEDA5esRI/gcXLA2sCVNwFJ3I0FA+wHAsMpDICxjIAJdmK9MMqpqdAodtPWnFYw8Gxma5JN/wCGRKbRNnuWN7Z7rYbfy7a0YnheNfQ5gqLlFpAc56xa9joRlsLEg7jSg2dFYz9x40pmDhJ9ACJHKqv0croGJv8AWWOtz3vVd+B47pjLmzBiVRn8I8CC7WbNYkE3DXGpsb0G7orP8AwOIjnnaS5je5BZrtfOxAFjbKAe6gjQa2rQUBRVbGY6OIXdgPTufhWc4jzIzaRDKPM+18PKuLdK18rKc7W8Iua5g0wA/lWx99yaS16SSfMmi1Y7Ts63Vr/GMeVc4RiRHMjHYHX3HSqde2qInJ1MxsY3oYPMLG4jS/pdzYfcp+dXa+ecF4tJEWZTdWY+E7WGmnltWt4fx6KTQnI3kdvga2V61lhvxtU2pbieCxPFLF4gJSSTmJIbcFcxNrEAgbabUyFFWKiN+DTsVd8TmkRgU+rAjWyupuma5LBzc5uwtbuvbk20ZjWVjHa5QgAs/SaP2x7IN72C6EeWlayigyfD+XZnMsmIezuGUABfZaFI7m2l/CTVn+yaeP6xvEmTYaeNGv8A5K0dFBm+X+ETRTlnsI0jaOMaE2aTPuNToBqbe7udJRRQFFFFBBPilRkU5rubCysR8SoIX3m1I5cfK0uIPXSBMO6IFZQQ4KoxLE6i+bKuW2o77Vo6qzcOhdw7RozrazFQSLba+lAiPNTXQCG5mP1Xj3HUEZL6eAgsDbXv3FcR82tazRBWYKUGcnNmeRCLKhYkGMmwB08ta0EfDYVYsI0DMQSQouSDcH33N68k4ZAws0SEeqjsSR95J+JoOOCcRGIgimAKiRQ1juL9qvVHBCqKFRQqjYAWA9wqSgKKKKClxTisUC3ka3kO5rKY7myR/YBjX/Mf9elJuNYszYhidVXb8vuqKI5jf5Vmt0mfDZTlEeXc+ONyTqfU17h8YjC5OX39/dS/Fx3bKPjU4w4sPOqsW7JkTp4PFpuK74fISQTsSP8A4aTYg9NSVJvY/wCjUuDxHjZQbCw3Phv7/Ou4pnzDqto8S0PGNDoAo02+JpN9KIDlhsCV9fIfGveKY9GZPGzeell8tB3qFoy/hA2Yb+mv5CotXU/6xGLkOHyKFvsAK7yjzqKAkg5tx99QynOcg2Htn/xHqe/kPfVWShfwPGp01iIKdsxNj7hbatLwvjzS+Eqiv5FjY+7T7qyYFeg1ZTpNVd+VbPoKtLfVUt/Uf0rBcZxOOE2LEZPSGLwovd84UmHOIwBbLYm/xrbcCxhlhUnVhofeKvhhWyJ2NYZjJx82g5zxxGILxqmRlUfVsTEWmZLP4rEZQDmuLb2IIqrPzLxSbCzuCsBiwsUhKwuWMjtIHC3bSwQG1ida22D5qgdJHa6KjhRoWLhjaN1CAkh7G2nauf7X4XqBMzZSrHP05MoKuqEHw7Atq2w86lB5hnuim4a4BzAWBuNwO1/KpKUYrmKBDGAS5kbKAqsSPEVu2nhGYEa+R8qr4Lm/CvEkmZlzBDk6chbxozCwC3YWRvELjwmgf0UmTmfDMAVe663JVwbZM4IBW7AjYjQ9r0wwGPjmUtGbgEqbgqQRuCGAINBOXG1xevVYHUaivnnPfBcZJjBLhlbWFICwOgWaR1lO+6qVaqfBY+J4eKCBY5guXCBbBSEC4h/pIcnUExlPP0oPqFFfNMHPxbJMJBiSokju4WMSZMz9QQpa1wMmoLC3s61eTFcSEkaZMQVc4UhmWLwqHf6QJCugYjLcD4d6DeA32r2vlvCU4pF9CiWPEIkcaCQWQobrLmvpcMGyd+4tpettyzBilwcPWkZ52VWkMoFwxUXWyAAWNA8qpxabJDI3kpoyz+cfyb9aT82dcYWW7R7AaBu5HrUW8S6r7QwUetydCxq0ZABp8BS9xICuqa37H9aGnNrm1+1qxt6wJAu+rHf9BVnDQl21NlHbvSqCXxevn+nlTrAkBSRrephCrjVHjsDoALn3iquIIIaRux0F/KpsdP4dATna3wH/ALNRSYR/ApGgbt399dw6jIR43GuyI+TTa3er7Y0rKgtoQLfIV0+HZomBGxBW+3z86r9cNDmy/WRaW7t7qTBFv5fKzxJ3V1y/z+ewHdvhVlYgug7fMnuT61XeFnjDX8Te0fLyA9BVoHQedtaqul5RRRXCWm5Nl/ir7j+IP5U5l4bHaXKOm0ws7rYNsQDfzF9Kz/J5+sf+n8xWgdZT1Q2TKR4Mt82xvmvp5bVs4+jB395LYOVMKjxvEvTCBBlSwVhGcyZtNba2P2jUh5ahKlbvYxvHuPZeTqHtvekEGD4ikK9MuJFVURGK5Aowg1t59UWufwrueDHNnMDYlVWJzGJTHdpCUAv3NhnsGNr+lqtVGuF5bGaZ2OV5JhIMhvYJey+IWsbuxFt3PvqeHlqFWjYF7xrGg1G0SSot9PKVr/Cs3jjxERDp9csOoYzoDcGPKrgm5/nsXNvMHSp5/wB4ZpwvWyGQEsbXCdRvDGAbnw5dVOw2zUDbEcqQlQM8i2RUBBF/DGUHbU2PxphwfhK4dGVWJzMXJIUam17BQABptaszDh8az4frddirxMCMgjyjNmMgB9u9vut/NW3oIPpcfU6edepbNkuM1vO29qzh5paJ5DiMscaByFyOGKofCUf+HLmGtgQRfXvWpyi97C/nWcGA4aTurdVJHCGRiuTTqOiFsq7i5UDegIubY21VTZUkZ1umnTMYJz58hFpAdCfutVheZoshdkkS2W6sozDMhcXF/IV6eW8HKi3VmB8QbqyZjmKNctnzG5RDqewofgeDaSzAtJlBsZZCStmQMwLeI2ZhmOutBWj5yhLohSRSwU2OUsM4LIMqsWJIF9AbXF7Uz4HxdMTGXRSoBtYlSdgf5WNt9jqDXjcCw5YPk1AC6MwBCghcyg2YgEgEgmpeG8LigDCJSMxBYlmYmwAFyxJ0AAoLtJOcz/skn/L/ANwp3SXm8XwrjzsK5v6y6p7Q+dTx3C62Ou/lVaeEZARvqT5WFdIS1ie+gHoP/ddul8y+lvxJ/KsjcXwG16dcMHgNvfak6x084UDY/L/XcV3CNxVxU1livoLm/wA6YRnNdh20Hl61SxyZly21BOnpXGGxRjFjf39jXUFvB3hkJjcH3m+wHmKVy4aSN0lI8LaWt2Pc+TH/AF3rQ8PxiZAWBBPprb9Ko8a4ixQAKbKb3OvelsRSZ8YUwZ+nINRZ7fjVzBH6tb6moIoXMTEm4Jufj5f671JwqPLCBvqfxqq/hanoooqtJ9yh/Ff+n8xT/juNMOHmlUAmONmAOxKgms/yifrW9V/MVqcXhkkRo3GZHBVh5g6EaVs4+rD392exXOUUd1eORZFL5o7pcKgRmN81m0kSygkm58q6xHOESuyZHYi+XKUJchkW1s3h1kW2a3emOL4BhpGLPHdiSSQzAm4VSCVIupCLddjYaVwOWsLnz9LxXLe09gWYO1hmst2UE2GpFWqUMHHm6M0skLKYpCgQFSzaqB3y3u1t6pcT5wEYkUQt1URmCF01K5MynKxy+3ud7Gnv7sitIMukjh2F2sWFtd9PZG1qqTctYV2dmjuXzZvG9vrPbsM1lvYXtbUA0HPDuY4ppmhUMCM4DaEExsFcaElbE6XtextTmqOD4RDE5kRSGa9/ExGpubAkgEkXJA171eoK/RfqZuoclrdPKLX882/wrI4vlSdutlZBeULHqdMM+bqjbRj1ZLD7Ka1tqKDEz8vYzqzsrAhs9rtYMjMpVSAL+FQQLm3wJqPhvLOMSWORmUrHcdPNoymYsoNlFsim4A0vp5Gt1RQYJeVMUsaKrCwSHqrnv1HRZhITnBGpaM3O+X0FS/2bxYPtZrw5GcynMTkAsrBbg3HcFe9rk1uKKBXy3hJIoAkoUMGawH90nS/YH0GnlS7nya2HAG7Nb7j+taWshz89zAvqT+FcdPWVnKNvDKRxeIDsorjCLd7+ZPyqwW0Y+Zq1y7hBJKoPfT4WJNZfLbPwRtEAT5XtV7DylSbX1+VT/RQSwtr3HmO/xqqImBy/C/4UiyJhMxJ3+7tUDwksPX5GpArd96ucMGU3Iup39PUUHWJzR2sbW0A9KswxlluTqd/WoeITAi2u9GCxYygZXJ9Bb7zauvK2vrr3MQpW2hqLDYfppa9yfzqOczdlAHmWufkB+dexQvl1kAPov63quzq8RmwlKkW9a8q3xXhpRIDnk8Sa6jzv2HrS36N9uT/F/wCqTGTiqs7Gn/Kr2nHqprW43FpEjSSMERBdmY2AA7msFwSG08f1kmpt7XmPdWo4/wACM+GlhErBmylWfxAMjBluNLrcC48q08PVk/I9lnhXHsPiA5ikvksGDKyFb7XVwCAbaG2tXnnUXJYCwubkbDv7qwuN5V4hMJzLLD9c8Z6JZnRQnUzFGdPCTmWwy2GXfW4rYTkHEh4c0sTKsAilLXYtaJk0DLddSDcMNtjvVyhu/wB6Q9NZc4KOFKsNbhrZSLa2NxVoODcAjTevn/DOQ5UQ5jCHEeFjTLmsvQYmUgkC2cZdh21p3ypy/LhpJWkEJzZvrVzdWS8jMDLfw3ANtL+8DSg09FFFBicfzBiY+ITwJlcH6KqK+ioZfpJdtBc/w109O1Jo/wBoGK1lZI8rQwMsQvdWlmeN3vpmVbAnbttevppjF72F/O3ltWcw3McDorth3RHRjGzrHldV1Kghzl87Na9Amw3PkzS4ZDEiidV1zZvEzOo0U3VfCCDYjU6i1LuBc6YtkhZjHJJJFBcXtGHmxLRkkBbhlG49PjW8k4nhFJJkiBi0JJHh1y/DXTTvVRuYcCsix54wWDHMMuUFGS4J7NeQH50Gck/aDIr4ZDGhaSRY5AC2mbEGDMpNhbS9tT523rQcoY+aTA4eR7yyMDmJIB0Zh6DtTB8bhQzAtFmjve9rrqL/AHkfEireDnjdQ0ZUrrYrtodfvoIvpEv/AAT/AI1rD85Y12nUdP2Bb2l7/wD2t9iZgiMx2UXr5g8+ecFtcx19db/rVPWf8L+FfmbFz4litgn+YVqeR1kLO/Svb7S9z+gNJsXhlDXW1m09L1teS4csLD7VvkBVfOPsu6z9GUnLZ2vGRZiB4l8zRAuckWsV3Hp2IPcVPO13kHmxP3miXDWAZbBl2JO47qfQ1Rvytz4BTS9ttgaEFx4d/IiuDjkIuPK1u4PcH1qvNibjw3v6edN/6tpEYvPEX3UAd6hxDZTpYVRn4lKR7JFvSuGhlbVmt6d6LIiIhbLFjvv8qly2Fqpx4cgG9yKtobb/ADpM6qtLV80Yb6hCP92QPgRb9KyVb/iyBoZB9kn5a1gKu7Rlmb8edriTDy5XVv7pB+Rrf4vFZEzqjybWWMAsb+VyB99fPK2vLOKzwgHdNPh2qeFvnHP5FfiJL+O8RnjxUDISYlhkeaK1ywDwi475kDE2G+opRhecJVSAWEpaNcxI1LmBpL3uL3sNFUjXcbVr8TxKOOXI/h+qaTMbZcqEZxfe4upI8jVaDjOFIDMyRtkDlXyhkXKGs3kQCCRfStTIRY7nNlUugjZFy5mBzaGJZDYXBaxNjluR5Gj+2UmeUGIKql1Um1wVlVFuA2Y5s19QoGmut6d/vnBkEI0bka5RlvoQDvYXGYfP1riDmHCPmJZVU2F2sMxzSLa3tH+Ex1H50E/LXFGxEAkZQpzOpA+w5W+hI1tfc++mtUIuLYbMiLLHme2VQRrcZhb3gX91X6CumDQSNKL52Fj4mtYfZvlHvAvWeTlAmFYZJyyRoyxgIBbMLZmNzmIBIGw1Namigy45PBm6rTMxzX1F/wDfJLY3JGhQDQAW7VYk5WQgjOdUxCbD/wDS6uT8Mtq0FFBlDyWoeRklKlyxB8Vx1HDsCc2xIt4cpsd9qdcB4WMNF0w2bxM17f32LEbna/c0xooEHOmLyQZRvI1vhuaw2GADp5AG/wAq03Pkt3hXyBPzIH5Vl8QTsNyLH3XrL0n7NvKPolwLFw3cE3W/nqbe4VveAIY8KGbcguflesRwmAyTRRLot/EfQCt7x5suHe2mgH3gV1z8TZx18xVhlBJJ/wBd6gmke4UEm9XcPuas9PxC/rWRr3C0YRY7tbNp9Z+o9R38x7qsYJLDTvsaslb7G1qrxgRHKTdDt9k/3fd5fLyojUcy+K5Oa3lVkZHsNj29a9DjsLfCuZFJtbQ9tKhL0C1w2lV51sbGrTFreIqbbi1UDiA2XzFSPoOGPVgH20t8SLVgWUgkHcaGtryy98OvoSPvpDzPhMkuYbSa/Hv/AK9a1dY2sWZeM5eak9NeX0V2aJ7lJBqAxGq6jVSD50qq5weTLPGftAfPSqaTlold0jazDV8a4KmIWNSxUIw2/mTZkN/5WGhpfxXlQT9RWlIjdmfKFFw7pkJv3FidK0lFb3nEGN5YWRic5F5GfQD+YRi3/THzrjCcrKkyymQnKwYDKNgcQQP+udfsitFRQZDB8uTRTQqhHQidZCxtdisJj2tcHbTbTftWvoooCiiigKKKKAooooMPzLJmxDfZsPupZYWI86u8Z/jy/wBRqlWC0/aXpUj6w0fJ2DHjktt4V/E/lTLmc/7O3vH40cr/AP8AOPefxrnmr+Af6hWmIzn+mSZ3r+2OhNmB9LUwIuKXJuvvFMm/Osctkqsz23F/xqNZOwSx73qxNt8f0rw+38Kh1EoIpHPuqQg7ljbau8L7BqLF+wvx/GiN+UmJIVCFN796qGILYDcb1IPzFcybmkJ8NfymfqD6MfyrvmbC54Se6a/DvUPKH8Jv6z+Aptj/AOFJ/SfwNbqxvPGC0503+3zuukexB8jf5VzQaxtz6UjXAPnXtQ4P+Gn9I/AVNXow8uRRRRQFFFFB/9k=">
            <a:hlinkClick r:id="rId2"/>
          </p:cNvPr>
          <p:cNvSpPr>
            <a:spLocks noChangeAspect="1" noChangeArrowheads="1"/>
          </p:cNvSpPr>
          <p:nvPr/>
        </p:nvSpPr>
        <p:spPr bwMode="auto">
          <a:xfrm>
            <a:off x="425450" y="-846138"/>
            <a:ext cx="2619375" cy="24003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7" name="AutoShape 8" descr="data:image/jpeg;base64,/9j/4AAQSkZJRgABAQAAAQABAAD/2wCEAAkGBxITEhMUExQWFRUUGR0aGBcYGRsgGRsbGhgYHBwcGh0cHSggGx0lHxgaIjEhJSorLi4uGyAzODMsNygtLiwBCgoKDg0OGxAQGywkHyUsLCwsLCwsNCw0LC8vLSwsLCwsLCwsLCwsLCwsLCwsLCwsLCwsLCwsLCwsLCwsLCwsLP/AABEIAMkA3AMBIgACEQEDEQH/xAAbAAACAwEBAQAAAAAAAAAAAAAABQMEBgIBB//EAEMQAAIBAgQEAwQHBQUJAQEAAAECAwARBBIhMQUGE0EiUWEycYGRFCNiobHB0QcVM0JyFlKSovAkQ1OCo7LC4fFENP/EABkBAQADAQEAAAAAAAAAAAAAAAABAwQCBf/EACMRAQADAQACAgICAwAAAAAAAAABAhEDMTIhIgSBEmFBQlH/2gAMAwEAAhEDEQA/APuNFFFAUUUUBRRRQFFFFAUUUUEWLfKjm9rKTe17WB1sNT7qxPCuZWiV3lk6qokbyMJFkQIxZWkVlUFexyMBYDTvVn9oHMmJwxijwaK8xSSd1b/gwgZgLbMxYAH0NNpp8HJhOuxRMM6rKzXCqRo3jtuPMd9qBUOZcWf91ChzZCrM1w30fra2HYeG3nr2sa2N5xmMMrRiJTlbKMxZ0IgWXO42y62+Rvramo5qws0WIMEyLJFGZD1EYZRY2kKkAsmm4rxuMYLCpG0rp1MSofwIxZxlXMwUAsE29BQVcRzdIt7LE92dFUMcwKMq5338DZrjyBXe9eSc0YhTlZIbkyqpDEC8MscZJzEXzCS4W41Fr61zyzzTBJBi8VM8KwxTvGsoACmJMuTX+bfSnHCuYMHiuosbqSgu6OpVgrfzFXAOU2320oIX4+xgw8i9MGdsmZiRGpAcknYnVLAXGp3rjlXiUuIklkc2QpFkjGy5lLMb979j5V1w/mrh+IZYEkVs48CshCSBf+GWGVwPSucJzHDFC8s88bDrvGpjRgSVYgRhdSzqBY28jQaSil3BuNwYpWaBw2Q5XFiGU72ZSAVNvOmNAUUUUBRRRQFFFFAUUUUBRVDi/F4cMqtKxGc5UVVLO7WJsqqCzGwJ0GwqXAcRimjSSNwyyC6nztvodbjyoLVFVcXxGKJc0kiquZVuT/M5CqPeSQBU7TKN2HluKDuiq+FxiSFwhuY2KN6MACR8iKsUBRRRQFFFFB864TgcVjcXi8bDiBAhb6PGGhEmaOIm7DMwsGct77CkBw00OEl4e4ab924qCY2TWXCmQPcJrfLZgVF9hX2Sig+e8w8wYTGR4n6MgnKYObNiVHhjDLpHcjVmtfKNsutV+F46PBYuOfFnpxT4DDpFKwOQNGCXQm3hJzKbd7elbPinGRE2RFzue3Ye/wBaQ4ri2JFyzhcu4sPK+1VW7VrOLa8bWjWSwhDQnErC/wBHh4s00iZDmEZSwkyWvYMyva2m/anuOx0OPx8UuFBxEMGFxCzvGNHEoTJCrGwLHKxtfS9Mzj8VcWcm4vbT9KbcJ4+HISQZGOx7H9KV7VtOJtxtEawHL/EssuBiw2JOMjzqpw08IM+FUIQW6gAyFB4fENdr1zEkQwgaZp4MnEcUUxMQB6DGSQBpAQfAwJXbuNq+uWr2rVLE/s84jLLLiwzx4mNenkxiRdPqmzXVtSHKADxDTxVtqAKKAooooCiiigKKKKAooooEnMPCZZZMPPAyCXDsxAkByMHXKwOXUHQEH09aQ4rkzES4nDzyzo7II85ClMpjkLnpAbBr2IJG2t9q2OIxDKyARs4Y2LLlsnq1yDb3XrL8X4hi1OL6YGRZogHLkMoPRzBVyEEanuNzQJ1/ZoVgRFMJZY4g11OWR4sR1bt3sVuvnqa74x+zp5IGiRoAZJMQ8jFDcmZmMZDb+AMRbvfcW1vrzfN9ZdY1sbC+pQ9XIBIOpuRrdimo71EOaZpBDdo4/HFdQGzyAyMGMfiPhAXUeLc67XDQ8E4KYlmV2zdWTPdSRbwIu++6k/Gr/wC7k83/AMbfrWRwPOMslwWgQExnqsD00EiStZgJN7xgC7KfFqAdD1/aLFRpJLZJFYyZVs4IyojA3J9jU6WBt3oNZ+7k83/xt+tH7uTzf/G361V5c4i88bM+S4cqGQjKwFtdGYDe2jHamtBU/dyeb/42/Wj93J5v/jb9at0UFT6AB7Lup88xP3NcVS4rjZoIixyydgR4WufMG4PzFOKQc4fw0/q/I1zecrMu+cbaIJuHypmGdgGY38ejX9CdG+Fd81svSZRfMwNgouTp5d6iwWHJGcWYqLZTrod7ete4qCMwOdwguFG4I1sR2sRXnxLdMfO6t8IIcEG+g2O4v6bj41V4pELnQArtrrb3V1gI1SKMrpdcxHe510HvrvFl1Vi2gbYW1t76iZTHnT7l3HGWLxasmh9fI01rNcmDSX/l/wDKtBiZwgBIJubADcmvQ5ztYYesRF5iEtFVkxRJA6bi/c5bf91YPC87Yn6YY3ydISzgjpOtooM13SUvlkcEKCgF/F6V2rfRaKw4/aTD0et0JrZlBuPCA0ZcMW2AsLeh+dW8TzvGGkURvlVjGJbqUMn0frqAA1yMvfag1tFY/D88AxsxhY9PpKz3RQ0ksaOFUFidnvbX41XwP7QOo7EQN02jwzRagOz4lpAFa5sB4N/Q+lBuKKxx59Qh8mGmfpRvJKAUunTkaN19rxEMh2vetBwTi6YlGeO5QOUVtLPl3ZfS9x8KBjRRRQFJ5OOr9IMARmZSoaxW4zC4bKTmKjuwFt/I0ynwqOUZhcobrqdD8N6VY/gAllV2lbKHVwhVSQyWNke2ZVNhcD12vQd4Lj+GlVDnVTIgfK1tAVzWY7Xy62vsL103MOEChzKlrkAm99AGOlrgWIN/LXalMXIkAGQu5QrZgQtyRF08wa3h8PYd/lXrcqMCoSa1xIJGCJmIZEQAC1tlvc9/TSga/vzDBsjOiktYC4N/EBfTQAsQLnuR51IeO4XxfWr4DYjW9ySugt4tQRpfUWqhHynEufK7gMoW2mgDhx29AKgj5MjUMA58kuinKM+exuLtrbW42HfWgdYbisDsI0kUsRcAbWtffa9iDbe1XqQ8P5aEUkcgmkbIoBvbM9ly+NgPEO9j370+oCiiigKR82svRAJ1zCw87b/jTys9zhCSsbdlJB+Nv0rjp6ys5e8EOFx7ILDyqHF4gybgetu/vqGisOPQT4PEmP2akxmPaQAHYW+feqlFEZHlrOT1HTc31Lajy00/OmcvimQdkUsfefCv3Z/lSfk6I2kbsbD5X/WnGC1aV/Nso9yC345q28vSGDt7yuUrxnDsIiZ5I4wkbNNmI0V2vmf3nMb+d6aUtxfDnaGZOp1DJewmClBf+WyBfD8z61YrKsLw7hjqI1iQDMRkZWVg2TYhgGAyaW2IqzhOVcIkssuRWeQ38QHgHTWLKoGy5V/zGqMXLDv/ABgpTMSsTO0gW8TJ7bi5uWvY7W0qpNyjO0ZjLJmK2M12zteIJkOns3F737DS9A/ThWCdXjCRkK6lgOzqihb22ITKPdavP7M4K2XoRgZFS1tkQlkHoFNyPLtSjEcmgvLlWIRt1Cq22LwpGtxa3hKE3+1UJ5RmLSFnz5lbxFyC2ZVGU2TMAMu5YjbTeg0P7lgVCsAWFmj6auqqSFuTYA6HUk6+dScH4fDg8PHAhtHClhmIvZRqx/Ems/g+WZ1kge8d4zqdNFDs1suQAtZrZkya7giwq1xPl15ZZG8BDm+c3zqvTydK1rZSdd+50oNDg8SsiLIlyri4JBFwdjYgGpqrcNw3Sijj08CKum2gA0qzQQTtIGTIqlSfGSxBA+yLG/3VmsXhx9ImM0EsrtIhgZA1lSyiwcaR2YMTci4PetPNiUUqrOqlzZQSAWPkoO/wqgvGFH0ppLKmGaxbe46auTb/AJrWoEEc+PZwuaZczATHpqBGeqABCSlmUpmuTmtZTcE1xhUxKYkzyCZ8qxxk5L3TqYgMQqre+kROXzBtTmTmmFWVGWRXLZchABGinzsbhwQASTrpoatcP43FMZctwIScxNraFge9xbKdDY2se9BkpsbxBozmSZmeBrp0xYNkY+LwWY5rCwYH7JGtX3xGOLlVMwuxEl4xkjXrIEMTFbNdCxOrbXNtquyc0hmgSKNs0zp7YtaN1dhJvqCI2HmDuK0lAv4GZemRKWLK7qGYAMyhyFJsADdbagC9MKKKAooooCosTArqVYXBqWig+c4qLI7L/dJHyNRU45pw4Wa4/nF/jtSesFoycelSdrEip8DB1JET+8bfDvUFNOWh/tC+4/hSsbMQWnKzLWRRJh4jb2UBJvubamu8BEVjQHe3i/qOp+8mo+JahU/vsB8B4j9wq5W+Ph5szopRzRjHigDoyqepGLt7NmkUHN6WOtN6q8TxMccTyS+woudL/ADuSdAKDLvzZPaQiOMiIKCQTZi80kQZTewQZMxJPx714/OMg6YyR3LKri/ZpukCpDWGxNvEdLab08i4pGFbrRnDhQo+sy5WDXsFKkqdj4dx5a1YXEYYgENEQNAQVsLrnsD28Pi92tBmOGcexWa7mORbwq4FxYyTSxnL5EWW9/LtW2pE/MmBUr9bFlctdwVygqA/iPY2a4+dXG43h1YK8saMWyqC63bUDTXzIHxFAxoqphuJQyOyJKjOvtKrAkWNjce/T31boCiiig4eJSQSASNiRt7vKl0/AIXeRmznq/xEztkbw5dVvbYD5U0rJY7hWKLuQGJMhYv1ioeLMp6QXscoIvpbz1NAzm5Xw7qVfO2Y3YmRiX0UWfXUWUD0+Jq1heDQxvJIAS0gysWYnw3Jyi/a7GkEPA8TfOSwKmMxL1ScgE7s6ns31ZUa38qgwvBsWqlXVpEDA5esRI/gcXLA2sCVNwFJ3I0FA+wHAsMpDICxjIAJdmK9MMqpqdAodtPWnFYw8Gxma5JN/wCGRKbRNnuWN7Z7rYbfy7a0YnheNfQ5gqLlFpAc56xa9joRlsLEg7jSg2dFYz9x40pmDhJ9ACJHKqv0croGJv8AWWOtz3vVd+B47pjLmzBiVRn8I8CC7WbNYkE3DXGpsb0G7orP8AwOIjnnaS5je5BZrtfOxAFjbKAe6gjQa2rQUBRVbGY6OIXdgPTufhWc4jzIzaRDKPM+18PKuLdK18rKc7W8Iua5g0wA/lWx99yaS16SSfMmi1Y7Ts63Vr/GMeVc4RiRHMjHYHX3HSqde2qInJ1MxsY3oYPMLG4jS/pdzYfcp+dXa+ecF4tJEWZTdWY+E7WGmnltWt4fx6KTQnI3kdvga2V61lhvxtU2pbieCxPFLF4gJSSTmJIbcFcxNrEAgbabUyFFWKiN+DTsVd8TmkRgU+rAjWyupuma5LBzc5uwtbuvbk20ZjWVjHa5QgAs/SaP2x7IN72C6EeWlayigyfD+XZnMsmIezuGUABfZaFI7m2l/CTVn+yaeP6xvEmTYaeNGv8A5K0dFBm+X+ETRTlnsI0jaOMaE2aTPuNToBqbe7udJRRQFFFFBBPilRkU5rubCysR8SoIX3m1I5cfK0uIPXSBMO6IFZQQ4KoxLE6i+bKuW2o77Vo6qzcOhdw7RozrazFQSLba+lAiPNTXQCG5mP1Xj3HUEZL6eAgsDbXv3FcR82tazRBWYKUGcnNmeRCLKhYkGMmwB08ta0EfDYVYsI0DMQSQouSDcH33N68k4ZAws0SEeqjsSR95J+JoOOCcRGIgimAKiRQ1juL9qvVHBCqKFRQqjYAWA9wqSgKKKKClxTisUC3ka3kO5rKY7myR/YBjX/Mf9elJuNYszYhidVXb8vuqKI5jf5Vmt0mfDZTlEeXc+ONyTqfU17h8YjC5OX39/dS/Fx3bKPjU4w4sPOqsW7JkTp4PFpuK74fISQTsSP8A4aTYg9NSVJvY/wCjUuDxHjZQbCw3Phv7/Ou4pnzDqto8S0PGNDoAo02+JpN9KIDlhsCV9fIfGveKY9GZPGzeell8tB3qFoy/hA2Yb+mv5CotXU/6xGLkOHyKFvsAK7yjzqKAkg5tx99QynOcg2Htn/xHqe/kPfVWShfwPGp01iIKdsxNj7hbatLwvjzS+Eqiv5FjY+7T7qyYFeg1ZTpNVd+VbPoKtLfVUt/Uf0rBcZxOOE2LEZPSGLwovd84UmHOIwBbLYm/xrbcCxhlhUnVhofeKvhhWyJ2NYZjJx82g5zxxGILxqmRlUfVsTEWmZLP4rEZQDmuLb2IIqrPzLxSbCzuCsBiwsUhKwuWMjtIHC3bSwQG1ida22D5qgdJHa6KjhRoWLhjaN1CAkh7G2nauf7X4XqBMzZSrHP05MoKuqEHw7Atq2w86lB5hnuim4a4BzAWBuNwO1/KpKUYrmKBDGAS5kbKAqsSPEVu2nhGYEa+R8qr4Lm/CvEkmZlzBDk6chbxozCwC3YWRvELjwmgf0UmTmfDMAVe663JVwbZM4IBW7AjYjQ9r0wwGPjmUtGbgEqbgqQRuCGAINBOXG1xevVYHUaivnnPfBcZJjBLhlbWFICwOgWaR1lO+6qVaqfBY+J4eKCBY5guXCBbBSEC4h/pIcnUExlPP0oPqFFfNMHPxbJMJBiSokju4WMSZMz9QQpa1wMmoLC3s61eTFcSEkaZMQVc4UhmWLwqHf6QJCugYjLcD4d6DeA32r2vlvCU4pF9CiWPEIkcaCQWQobrLmvpcMGyd+4tpettyzBilwcPWkZ52VWkMoFwxUXWyAAWNA8qpxabJDI3kpoyz+cfyb9aT82dcYWW7R7AaBu5HrUW8S6r7QwUetydCxq0ZABp8BS9xICuqa37H9aGnNrm1+1qxt6wJAu+rHf9BVnDQl21NlHbvSqCXxevn+nlTrAkBSRrephCrjVHjsDoALn3iquIIIaRux0F/KpsdP4dATna3wH/ALNRSYR/ApGgbt399dw6jIR43GuyI+TTa3er7Y0rKgtoQLfIV0+HZomBGxBW+3z86r9cNDmy/WRaW7t7qTBFv5fKzxJ3V1y/z+ewHdvhVlYgug7fMnuT61XeFnjDX8Te0fLyA9BVoHQedtaqul5RRRXCWm5Nl/ir7j+IP5U5l4bHaXKOm0ws7rYNsQDfzF9Kz/J5+sf+n8xWgdZT1Q2TKR4Mt82xvmvp5bVs4+jB395LYOVMKjxvEvTCBBlSwVhGcyZtNba2P2jUh5ahKlbvYxvHuPZeTqHtvekEGD4ikK9MuJFVURGK5Aowg1t59UWufwrueDHNnMDYlVWJzGJTHdpCUAv3NhnsGNr+lqtVGuF5bGaZ2OV5JhIMhvYJey+IWsbuxFt3PvqeHlqFWjYF7xrGg1G0SSot9PKVr/Cs3jjxERDp9csOoYzoDcGPKrgm5/nsXNvMHSp5/wB4ZpwvWyGQEsbXCdRvDGAbnw5dVOw2zUDbEcqQlQM8i2RUBBF/DGUHbU2PxphwfhK4dGVWJzMXJIUam17BQABptaszDh8az4frddirxMCMgjyjNmMgB9u9vut/NW3oIPpcfU6edepbNkuM1vO29qzh5paJ5DiMscaByFyOGKofCUf+HLmGtgQRfXvWpyi97C/nWcGA4aTurdVJHCGRiuTTqOiFsq7i5UDegIubY21VTZUkZ1umnTMYJz58hFpAdCfutVheZoshdkkS2W6sozDMhcXF/IV6eW8HKi3VmB8QbqyZjmKNctnzG5RDqewofgeDaSzAtJlBsZZCStmQMwLeI2ZhmOutBWj5yhLohSRSwU2OUsM4LIMqsWJIF9AbXF7Uz4HxdMTGXRSoBtYlSdgf5WNt9jqDXjcCw5YPk1AC6MwBCghcyg2YgEgEgmpeG8LigDCJSMxBYlmYmwAFyxJ0AAoLtJOcz/skn/L/ANwp3SXm8XwrjzsK5v6y6p7Q+dTx3C62Ou/lVaeEZARvqT5WFdIS1ie+gHoP/ddul8y+lvxJ/KsjcXwG16dcMHgNvfak6x084UDY/L/XcV3CNxVxU1livoLm/wA6YRnNdh20Hl61SxyZly21BOnpXGGxRjFjf39jXUFvB3hkJjcH3m+wHmKVy4aSN0lI8LaWt2Pc+TH/AF3rQ8PxiZAWBBPprb9Ko8a4ixQAKbKb3OvelsRSZ8YUwZ+nINRZ7fjVzBH6tb6moIoXMTEm4Jufj5f671JwqPLCBvqfxqq/hanoooqtJ9yh/Ff+n8xT/juNMOHmlUAmONmAOxKgms/yifrW9V/MVqcXhkkRo3GZHBVh5g6EaVs4+rD392exXOUUd1eORZFL5o7pcKgRmN81m0kSygkm58q6xHOESuyZHYi+XKUJchkW1s3h1kW2a3emOL4BhpGLPHdiSSQzAm4VSCVIupCLddjYaVwOWsLnz9LxXLe09gWYO1hmst2UE2GpFWqUMHHm6M0skLKYpCgQFSzaqB3y3u1t6pcT5wEYkUQt1URmCF01K5MynKxy+3ud7Gnv7sitIMukjh2F2sWFtd9PZG1qqTctYV2dmjuXzZvG9vrPbsM1lvYXtbUA0HPDuY4ppmhUMCM4DaEExsFcaElbE6XtextTmqOD4RDE5kRSGa9/ExGpubAkgEkXJA171eoK/RfqZuoclrdPKLX882/wrI4vlSdutlZBeULHqdMM+bqjbRj1ZLD7Ka1tqKDEz8vYzqzsrAhs9rtYMjMpVSAL+FQQLm3wJqPhvLOMSWORmUrHcdPNoymYsoNlFsim4A0vp5Gt1RQYJeVMUsaKrCwSHqrnv1HRZhITnBGpaM3O+X0FS/2bxYPtZrw5GcynMTkAsrBbg3HcFe9rk1uKKBXy3hJIoAkoUMGawH90nS/YH0GnlS7nya2HAG7Nb7j+taWshz89zAvqT+FcdPWVnKNvDKRxeIDsorjCLd7+ZPyqwW0Y+Zq1y7hBJKoPfT4WJNZfLbPwRtEAT5XtV7DylSbX1+VT/RQSwtr3HmO/xqqImBy/C/4UiyJhMxJ3+7tUDwksPX5GpArd96ucMGU3Iup39PUUHWJzR2sbW0A9KswxlluTqd/WoeITAi2u9GCxYygZXJ9Bb7zauvK2vrr3MQpW2hqLDYfppa9yfzqOczdlAHmWufkB+dexQvl1kAPov63quzq8RmwlKkW9a8q3xXhpRIDnk8Sa6jzv2HrS36N9uT/F/wCqTGTiqs7Gn/Kr2nHqprW43FpEjSSMERBdmY2AA7msFwSG08f1kmpt7XmPdWo4/wACM+GlhErBmylWfxAMjBluNLrcC48q08PVk/I9lnhXHsPiA5ikvksGDKyFb7XVwCAbaG2tXnnUXJYCwubkbDv7qwuN5V4hMJzLLD9c8Z6JZnRQnUzFGdPCTmWwy2GXfW4rYTkHEh4c0sTKsAilLXYtaJk0DLddSDcMNtjvVyhu/wB6Q9NZc4KOFKsNbhrZSLa2NxVoODcAjTevn/DOQ5UQ5jCHEeFjTLmsvQYmUgkC2cZdh21p3ypy/LhpJWkEJzZvrVzdWS8jMDLfw3ANtL+8DSg09FFFBicfzBiY+ITwJlcH6KqK+ioZfpJdtBc/w109O1Jo/wBoGK1lZI8rQwMsQvdWlmeN3vpmVbAnbttevppjF72F/O3ltWcw3McDorth3RHRjGzrHldV1Kghzl87Na9Amw3PkzS4ZDEiidV1zZvEzOo0U3VfCCDYjU6i1LuBc6YtkhZjHJJJFBcXtGHmxLRkkBbhlG49PjW8k4nhFJJkiBi0JJHh1y/DXTTvVRuYcCsix54wWDHMMuUFGS4J7NeQH50Gck/aDIr4ZDGhaSRY5AC2mbEGDMpNhbS9tT523rQcoY+aTA4eR7yyMDmJIB0Zh6DtTB8bhQzAtFmjve9rrqL/AHkfEireDnjdQ0ZUrrYrtodfvoIvpEv/AAT/AI1rD85Y12nUdP2Bb2l7/wD2t9iZgiMx2UXr5g8+ecFtcx19db/rVPWf8L+FfmbFz4litgn+YVqeR1kLO/Svb7S9z+gNJsXhlDXW1m09L1teS4csLD7VvkBVfOPsu6z9GUnLZ2vGRZiB4l8zRAuckWsV3Hp2IPcVPO13kHmxP3miXDWAZbBl2JO47qfQ1Rvytz4BTS9ttgaEFx4d/IiuDjkIuPK1u4PcH1qvNibjw3v6edN/6tpEYvPEX3UAd6hxDZTpYVRn4lKR7JFvSuGhlbVmt6d6LIiIhbLFjvv8qly2Fqpx4cgG9yKtobb/ADpM6qtLV80Yb6hCP92QPgRb9KyVb/iyBoZB9kn5a1gKu7Rlmb8edriTDy5XVv7pB+Rrf4vFZEzqjybWWMAsb+VyB99fPK2vLOKzwgHdNPh2qeFvnHP5FfiJL+O8RnjxUDISYlhkeaK1ywDwi475kDE2G+opRhecJVSAWEpaNcxI1LmBpL3uL3sNFUjXcbVr8TxKOOXI/h+qaTMbZcqEZxfe4upI8jVaDjOFIDMyRtkDlXyhkXKGs3kQCCRfStTIRY7nNlUugjZFy5mBzaGJZDYXBaxNjluR5Gj+2UmeUGIKql1Um1wVlVFuA2Y5s19QoGmut6d/vnBkEI0bka5RlvoQDvYXGYfP1riDmHCPmJZVU2F2sMxzSLa3tH+Ex1H50E/LXFGxEAkZQpzOpA+w5W+hI1tfc++mtUIuLYbMiLLHme2VQRrcZhb3gX91X6CumDQSNKL52Fj4mtYfZvlHvAvWeTlAmFYZJyyRoyxgIBbMLZmNzmIBIGw1Namigy45PBm6rTMxzX1F/wDfJLY3JGhQDQAW7VYk5WQgjOdUxCbD/wDS6uT8Mtq0FFBlDyWoeRklKlyxB8Vx1HDsCc2xIt4cpsd9qdcB4WMNF0w2bxM17f32LEbna/c0xooEHOmLyQZRvI1vhuaw2GADp5AG/wAq03Pkt3hXyBPzIH5Vl8QTsNyLH3XrL0n7NvKPolwLFw3cE3W/nqbe4VveAIY8KGbcguflesRwmAyTRRLot/EfQCt7x5suHe2mgH3gV1z8TZx18xVhlBJJ/wBd6gmke4UEm9XcPuas9PxC/rWRr3C0YRY7tbNp9Z+o9R38x7qsYJLDTvsaslb7G1qrxgRHKTdDt9k/3fd5fLyojUcy+K5Oa3lVkZHsNj29a9DjsLfCuZFJtbQ9tKhL0C1w2lV51sbGrTFreIqbbi1UDiA2XzFSPoOGPVgH20t8SLVgWUgkHcaGtryy98OvoSPvpDzPhMkuYbSa/Hv/AK9a1dY2sWZeM5eak9NeX0V2aJ7lJBqAxGq6jVSD50qq5weTLPGftAfPSqaTlold0jazDV8a4KmIWNSxUIw2/mTZkN/5WGhpfxXlQT9RWlIjdmfKFFw7pkJv3FidK0lFb3nEGN5YWRic5F5GfQD+YRi3/THzrjCcrKkyymQnKwYDKNgcQQP+udfsitFRQZDB8uTRTQqhHQidZCxtdisJj2tcHbTbTftWvoooCiiigKKKKAooooMPzLJmxDfZsPupZYWI86u8Z/jy/wBRqlWC0/aXpUj6w0fJ2DHjktt4V/E/lTLmc/7O3vH40cr/AP8AOPefxrnmr+Af6hWmIzn+mSZ3r+2OhNmB9LUwIuKXJuvvFMm/Osctkqsz23F/xqNZOwSx73qxNt8f0rw+38Kh1EoIpHPuqQg7ljbau8L7BqLF+wvx/GiN+UmJIVCFN796qGILYDcb1IPzFcybmkJ8NfymfqD6MfyrvmbC54Se6a/DvUPKH8Jv6z+Aptj/AOFJ/SfwNbqxvPGC0503+3zuukexB8jf5VzQaxtz6UjXAPnXtQ4P+Gn9I/AVNXow8uRRRRQFFFFB/9k=">
            <a:hlinkClick r:id="rId2"/>
          </p:cNvPr>
          <p:cNvSpPr>
            <a:spLocks noChangeAspect="1" noChangeArrowheads="1"/>
          </p:cNvSpPr>
          <p:nvPr/>
        </p:nvSpPr>
        <p:spPr bwMode="auto">
          <a:xfrm>
            <a:off x="577850" y="-693738"/>
            <a:ext cx="2619375" cy="24003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2060" name="Picture 12" descr="http://nt.nekten.com/img/i322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9091" y="588592"/>
            <a:ext cx="4507345" cy="60097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19240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nl-NL" dirty="0" err="1" smtClean="0"/>
              <a:t>Bijnieras</a:t>
            </a:r>
            <a:endParaRPr lang="nl-NL" dirty="0"/>
          </a:p>
        </p:txBody>
      </p:sp>
      <p:sp>
        <p:nvSpPr>
          <p:cNvPr id="8" name="Tijdelijke aanduiding voor inhoud 7"/>
          <p:cNvSpPr>
            <a:spLocks noGrp="1"/>
          </p:cNvSpPr>
          <p:nvPr>
            <p:ph idx="1"/>
          </p:nvPr>
        </p:nvSpPr>
        <p:spPr>
          <a:xfrm>
            <a:off x="739620" y="1291082"/>
            <a:ext cx="7543260" cy="4236396"/>
          </a:xfrm>
        </p:spPr>
        <p:txBody>
          <a:bodyPr/>
          <a:lstStyle/>
          <a:p>
            <a:r>
              <a:rPr lang="nl-NL" u="sng" dirty="0">
                <a:hlinkClick r:id="rId2"/>
              </a:rPr>
              <a:t>https://www.youtube.com/watch?v=1osIAtrto2k</a:t>
            </a:r>
            <a:r>
              <a:rPr lang="nl-NL" dirty="0"/>
              <a:t> </a:t>
            </a:r>
          </a:p>
          <a:p>
            <a:endParaRPr lang="nl-NL" dirty="0"/>
          </a:p>
        </p:txBody>
      </p:sp>
      <p:pic>
        <p:nvPicPr>
          <p:cNvPr id="3074" name="Picture 2" descr="http://www.uspharmacist.com/CMSImagesContent/2010/6/USP1006-Cushing-F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6873" y="2032000"/>
            <a:ext cx="3823854" cy="41563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6695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dirty="0" smtClean="0"/>
              <a:t>Calcium metabolisme</a:t>
            </a:r>
            <a:endParaRPr lang="nl-NL" dirty="0"/>
          </a:p>
        </p:txBody>
      </p:sp>
      <p:sp>
        <p:nvSpPr>
          <p:cNvPr id="4" name="Tijdelijke aanduiding voor inhoud 3"/>
          <p:cNvSpPr>
            <a:spLocks noGrp="1"/>
          </p:cNvSpPr>
          <p:nvPr>
            <p:ph idx="1"/>
          </p:nvPr>
        </p:nvSpPr>
        <p:spPr/>
        <p:txBody>
          <a:bodyPr/>
          <a:lstStyle/>
          <a:p>
            <a:endParaRPr lang="nl-NL" dirty="0"/>
          </a:p>
        </p:txBody>
      </p:sp>
      <p:pic>
        <p:nvPicPr>
          <p:cNvPr id="5124" name="Picture 4" descr="http://2.bp.blogspot.com/-AwVU8-hx9CQ/UfncN4qDOdI/AAAAAAAAAoY/AHRAy2likP4/s1600/Hypercalcemia-Caus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8662" y="1291082"/>
            <a:ext cx="5360284" cy="52249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4518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739620" y="371688"/>
            <a:ext cx="7416089" cy="745911"/>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i="0" u="none" strike="noStrike" cap="none" baseline="0" dirty="0" err="1" smtClean="0">
                <a:solidFill>
                  <a:schemeClr val="dk2"/>
                </a:solidFill>
                <a:latin typeface="Quattrocento Sans"/>
                <a:ea typeface="Quattrocento Sans"/>
                <a:cs typeface="Quattrocento Sans"/>
                <a:sym typeface="Quattrocento Sans"/>
              </a:rPr>
              <a:t>Fysiologie</a:t>
            </a:r>
            <a:r>
              <a:rPr lang="en-GB" sz="2800" b="1" i="0" u="none" strike="noStrike" cap="none" baseline="0" dirty="0" smtClean="0">
                <a:solidFill>
                  <a:schemeClr val="dk2"/>
                </a:solidFill>
                <a:latin typeface="Quattrocento Sans"/>
                <a:ea typeface="Quattrocento Sans"/>
                <a:cs typeface="Quattrocento Sans"/>
                <a:sym typeface="Quattrocento Sans"/>
              </a:rPr>
              <a:t> </a:t>
            </a:r>
            <a:r>
              <a:rPr lang="en-GB" sz="2800" b="1" i="0" u="none" strike="noStrike" cap="none" baseline="0" dirty="0" err="1" smtClean="0">
                <a:solidFill>
                  <a:schemeClr val="dk2"/>
                </a:solidFill>
                <a:latin typeface="Quattrocento Sans"/>
                <a:ea typeface="Quattrocento Sans"/>
                <a:cs typeface="Quattrocento Sans"/>
                <a:sym typeface="Quattrocento Sans"/>
              </a:rPr>
              <a:t>schildklier</a:t>
            </a:r>
            <a:endParaRPr lang="en-GB" sz="2800" b="1" i="0" u="none" strike="noStrike" cap="none" baseline="0" dirty="0">
              <a:solidFill>
                <a:schemeClr val="dk2"/>
              </a:solidFill>
              <a:latin typeface="Quattrocento Sans"/>
              <a:ea typeface="Quattrocento Sans"/>
              <a:cs typeface="Quattrocento Sans"/>
              <a:sym typeface="Quattrocento Sans"/>
            </a:endParaRPr>
          </a:p>
        </p:txBody>
      </p:sp>
      <p:sp>
        <p:nvSpPr>
          <p:cNvPr id="79" name="Shape 79"/>
          <p:cNvSpPr txBox="1">
            <a:spLocks noGrp="1"/>
          </p:cNvSpPr>
          <p:nvPr>
            <p:ph type="body" idx="1"/>
          </p:nvPr>
        </p:nvSpPr>
        <p:spPr>
          <a:xfrm>
            <a:off x="739620" y="1207954"/>
            <a:ext cx="3065762" cy="5202081"/>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dk1"/>
              </a:buClr>
              <a:buSzPct val="25000"/>
              <a:buFont typeface="Quattrocento Sans"/>
              <a:buNone/>
            </a:pPr>
            <a:r>
              <a:rPr lang="en-GB" sz="2200" b="0" i="0" u="none" strike="noStrike" cap="none" baseline="0">
                <a:solidFill>
                  <a:schemeClr val="dk1"/>
                </a:solidFill>
                <a:latin typeface="Quattrocento Sans"/>
                <a:ea typeface="Quattrocento Sans"/>
                <a:cs typeface="Quattrocento Sans"/>
                <a:sym typeface="Quattrocento Sans"/>
              </a:rPr>
              <a:t>Hoe zat het ook al weer met de hormonale as van de schildklier?</a:t>
            </a:r>
          </a:p>
          <a:p>
            <a:pPr marL="0" marR="0" lvl="0" indent="0" algn="l" rtl="0">
              <a:spcBef>
                <a:spcPts val="440"/>
              </a:spcBef>
              <a:spcAft>
                <a:spcPts val="0"/>
              </a:spcAft>
              <a:buClr>
                <a:schemeClr val="dk1"/>
              </a:buClr>
              <a:buFont typeface="Quattrocento Sans"/>
              <a:buNone/>
            </a:pPr>
            <a:endParaRPr sz="2200" b="0" i="0" u="none" strike="noStrike" cap="none" baseline="0">
              <a:solidFill>
                <a:schemeClr val="dk1"/>
              </a:solidFill>
              <a:latin typeface="Quattrocento Sans"/>
              <a:ea typeface="Quattrocento Sans"/>
              <a:cs typeface="Quattrocento Sans"/>
              <a:sym typeface="Quattrocento Sans"/>
            </a:endParaRPr>
          </a:p>
          <a:p>
            <a:pPr marL="0" marR="0" lvl="0" indent="0" algn="l" rtl="0">
              <a:spcBef>
                <a:spcPts val="440"/>
              </a:spcBef>
              <a:spcAft>
                <a:spcPts val="0"/>
              </a:spcAft>
              <a:buClr>
                <a:schemeClr val="dk1"/>
              </a:buClr>
              <a:buFont typeface="Quattrocento Sans"/>
              <a:buNone/>
            </a:pPr>
            <a:endParaRPr sz="2200" b="0" i="0" u="none" strike="noStrike" cap="none" baseline="0">
              <a:solidFill>
                <a:schemeClr val="dk1"/>
              </a:solidFill>
              <a:latin typeface="Quattrocento Sans"/>
              <a:ea typeface="Quattrocento Sans"/>
              <a:cs typeface="Quattrocento Sans"/>
              <a:sym typeface="Quattrocento Sans"/>
            </a:endParaRPr>
          </a:p>
          <a:p>
            <a:pPr marL="0" marR="0" lvl="0" indent="0" algn="l" rtl="0">
              <a:spcBef>
                <a:spcPts val="440"/>
              </a:spcBef>
              <a:spcAft>
                <a:spcPts val="0"/>
              </a:spcAft>
              <a:buClr>
                <a:schemeClr val="dk1"/>
              </a:buClr>
              <a:buFont typeface="Quattrocento Sans"/>
              <a:buNone/>
            </a:pPr>
            <a:endParaRPr sz="2200" b="0" i="0" u="none" strike="noStrike" cap="none" baseline="0">
              <a:solidFill>
                <a:schemeClr val="dk1"/>
              </a:solidFill>
              <a:latin typeface="Quattrocento Sans"/>
              <a:ea typeface="Quattrocento Sans"/>
              <a:cs typeface="Quattrocento Sans"/>
              <a:sym typeface="Quattrocento Sans"/>
            </a:endParaRPr>
          </a:p>
          <a:p>
            <a:pPr marL="0" marR="0" lvl="0" indent="0" algn="l" rtl="0">
              <a:spcBef>
                <a:spcPts val="440"/>
              </a:spcBef>
              <a:spcAft>
                <a:spcPts val="0"/>
              </a:spcAft>
              <a:buClr>
                <a:schemeClr val="dk1"/>
              </a:buClr>
              <a:buFont typeface="Quattrocento Sans"/>
              <a:buNone/>
            </a:pPr>
            <a:endParaRPr sz="2200" b="0" i="0" u="none" strike="noStrike" cap="none" baseline="0">
              <a:solidFill>
                <a:schemeClr val="dk1"/>
              </a:solidFill>
              <a:latin typeface="Quattrocento Sans"/>
              <a:ea typeface="Quattrocento Sans"/>
              <a:cs typeface="Quattrocento Sans"/>
              <a:sym typeface="Quattrocento Sans"/>
            </a:endParaRPr>
          </a:p>
          <a:p>
            <a:pPr marL="342900" marR="0" lvl="0" indent="-203200" algn="l" rtl="0">
              <a:spcBef>
                <a:spcPts val="440"/>
              </a:spcBef>
              <a:spcAft>
                <a:spcPts val="0"/>
              </a:spcAft>
              <a:buClr>
                <a:schemeClr val="dk1"/>
              </a:buClr>
              <a:buFont typeface="Quattrocento Sans"/>
              <a:buNone/>
            </a:pPr>
            <a:endParaRPr sz="2200" b="0" i="0" u="none" strike="noStrike" cap="none" baseline="0">
              <a:solidFill>
                <a:schemeClr val="dk1"/>
              </a:solidFill>
              <a:latin typeface="Quattrocento Sans"/>
              <a:ea typeface="Quattrocento Sans"/>
              <a:cs typeface="Quattrocento Sans"/>
              <a:sym typeface="Quattrocento Sans"/>
            </a:endParaRPr>
          </a:p>
        </p:txBody>
      </p:sp>
      <p:pic>
        <p:nvPicPr>
          <p:cNvPr id="80" name="Shape 80"/>
          <p:cNvPicPr preferRelativeResize="0"/>
          <p:nvPr/>
        </p:nvPicPr>
        <p:blipFill rotWithShape="1">
          <a:blip r:embed="rId3">
            <a:alphaModFix/>
          </a:blip>
          <a:srcRect/>
          <a:stretch/>
        </p:blipFill>
        <p:spPr>
          <a:xfrm>
            <a:off x="3943926" y="841888"/>
            <a:ext cx="4971015" cy="5785201"/>
          </a:xfrm>
          <a:prstGeom prst="rect">
            <a:avLst/>
          </a:prstGeom>
          <a:noFill/>
          <a:ln>
            <a:noFill/>
          </a:ln>
        </p:spPr>
      </p:pic>
    </p:spTree>
    <p:extLst>
      <p:ext uri="{BB962C8B-B14F-4D97-AF65-F5344CB8AC3E}">
        <p14:creationId xmlns:p14="http://schemas.microsoft.com/office/powerpoint/2010/main" val="2565513625"/>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0"/>
                                        </p:tgtEl>
                                        <p:attrNameLst>
                                          <p:attrName>style.visibility</p:attrName>
                                        </p:attrNameLst>
                                      </p:cBhvr>
                                      <p:to>
                                        <p:strVal val="visible"/>
                                      </p:to>
                                    </p:set>
                                    <p:animEffect transition="in" filter="fade">
                                      <p:cBhvr>
                                        <p:cTn id="7" dur="1"/>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pic>
        <p:nvPicPr>
          <p:cNvPr id="85" name="Shape 85"/>
          <p:cNvPicPr preferRelativeResize="0">
            <a:picLocks noGrp="1"/>
          </p:cNvPicPr>
          <p:nvPr>
            <p:ph type="body" idx="4294967295"/>
          </p:nvPr>
        </p:nvPicPr>
        <p:blipFill rotWithShape="1">
          <a:blip r:embed="rId3">
            <a:alphaModFix/>
          </a:blip>
          <a:srcRect/>
          <a:stretch/>
        </p:blipFill>
        <p:spPr>
          <a:xfrm>
            <a:off x="164584" y="1450507"/>
            <a:ext cx="3914774" cy="4973013"/>
          </a:xfrm>
          <a:prstGeom prst="rect">
            <a:avLst/>
          </a:prstGeom>
          <a:noFill/>
          <a:ln>
            <a:noFill/>
          </a:ln>
        </p:spPr>
      </p:pic>
      <p:sp>
        <p:nvSpPr>
          <p:cNvPr id="86" name="Shape 86"/>
          <p:cNvSpPr txBox="1">
            <a:spLocks noGrp="1"/>
          </p:cNvSpPr>
          <p:nvPr>
            <p:ph type="title"/>
          </p:nvPr>
        </p:nvSpPr>
        <p:spPr>
          <a:xfrm>
            <a:off x="739620" y="371689"/>
            <a:ext cx="7543260" cy="817021"/>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i="0" u="none" strike="noStrike" cap="none" baseline="0" dirty="0" err="1" smtClean="0">
                <a:solidFill>
                  <a:schemeClr val="dk2"/>
                </a:solidFill>
                <a:latin typeface="Quattrocento Sans"/>
                <a:ea typeface="Quattrocento Sans"/>
                <a:cs typeface="Quattrocento Sans"/>
                <a:sym typeface="Quattrocento Sans"/>
              </a:rPr>
              <a:t>Fysiologie</a:t>
            </a:r>
            <a:r>
              <a:rPr lang="en-GB" sz="2800" b="1" i="0" u="none" strike="noStrike" cap="none" baseline="0" dirty="0" smtClean="0">
                <a:solidFill>
                  <a:schemeClr val="dk2"/>
                </a:solidFill>
                <a:latin typeface="Quattrocento Sans"/>
                <a:ea typeface="Quattrocento Sans"/>
                <a:cs typeface="Quattrocento Sans"/>
                <a:sym typeface="Quattrocento Sans"/>
              </a:rPr>
              <a:t> </a:t>
            </a:r>
            <a:r>
              <a:rPr lang="en-GB" sz="2800" b="1" i="0" u="none" strike="noStrike" cap="none" baseline="0" dirty="0" err="1" smtClean="0">
                <a:solidFill>
                  <a:schemeClr val="dk2"/>
                </a:solidFill>
                <a:latin typeface="Quattrocento Sans"/>
                <a:ea typeface="Quattrocento Sans"/>
                <a:cs typeface="Quattrocento Sans"/>
                <a:sym typeface="Quattrocento Sans"/>
              </a:rPr>
              <a:t>schildklier</a:t>
            </a:r>
            <a:endParaRPr lang="en-GB" sz="2800" b="1" i="0" u="none" strike="noStrike" cap="none" baseline="0" dirty="0">
              <a:solidFill>
                <a:schemeClr val="dk2"/>
              </a:solidFill>
              <a:latin typeface="Quattrocento Sans"/>
              <a:ea typeface="Quattrocento Sans"/>
              <a:cs typeface="Quattrocento Sans"/>
              <a:sym typeface="Quattrocento Sans"/>
            </a:endParaRPr>
          </a:p>
        </p:txBody>
      </p:sp>
      <p:sp>
        <p:nvSpPr>
          <p:cNvPr id="87" name="Shape 87"/>
          <p:cNvSpPr txBox="1"/>
          <p:nvPr/>
        </p:nvSpPr>
        <p:spPr>
          <a:xfrm>
            <a:off x="4079360" y="797364"/>
            <a:ext cx="4847823" cy="8217633"/>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Calibri"/>
              <a:buChar char="•"/>
            </a:pPr>
            <a:r>
              <a:rPr lang="en-GB" sz="2400" b="0" i="0" u="none" strike="noStrike" cap="none" baseline="0" dirty="0" err="1">
                <a:solidFill>
                  <a:schemeClr val="dk1"/>
                </a:solidFill>
                <a:latin typeface="Calibri"/>
                <a:ea typeface="Calibri"/>
                <a:cs typeface="Calibri"/>
                <a:sym typeface="Calibri"/>
              </a:rPr>
              <a:t>Welk</a:t>
            </a:r>
            <a:r>
              <a:rPr lang="en-GB" sz="2400" b="0" i="0" u="none" strike="noStrike" cap="none" baseline="0" dirty="0">
                <a:solidFill>
                  <a:schemeClr val="dk1"/>
                </a:solidFill>
                <a:latin typeface="Calibri"/>
                <a:ea typeface="Calibri"/>
                <a:cs typeface="Calibri"/>
                <a:sym typeface="Calibri"/>
              </a:rPr>
              <a:t> </a:t>
            </a:r>
            <a:r>
              <a:rPr lang="en-GB" sz="2400" b="0" i="0" u="none" strike="noStrike" cap="none" baseline="0" dirty="0" err="1">
                <a:solidFill>
                  <a:schemeClr val="dk1"/>
                </a:solidFill>
                <a:latin typeface="Calibri"/>
                <a:ea typeface="Calibri"/>
                <a:cs typeface="Calibri"/>
                <a:sym typeface="Calibri"/>
              </a:rPr>
              <a:t>hormoon</a:t>
            </a:r>
            <a:r>
              <a:rPr lang="en-GB" sz="2400" b="0" i="0" u="none" strike="noStrike" cap="none" baseline="0" dirty="0">
                <a:solidFill>
                  <a:schemeClr val="dk1"/>
                </a:solidFill>
                <a:latin typeface="Calibri"/>
                <a:ea typeface="Calibri"/>
                <a:cs typeface="Calibri"/>
                <a:sym typeface="Calibri"/>
              </a:rPr>
              <a:t> </a:t>
            </a:r>
            <a:r>
              <a:rPr lang="en-GB" sz="2400" b="0" i="0" u="none" strike="noStrike" cap="none" baseline="0" dirty="0" err="1">
                <a:solidFill>
                  <a:schemeClr val="dk1"/>
                </a:solidFill>
                <a:latin typeface="Calibri"/>
                <a:ea typeface="Calibri"/>
                <a:cs typeface="Calibri"/>
                <a:sym typeface="Calibri"/>
              </a:rPr>
              <a:t>aangemaakt</a:t>
            </a:r>
            <a:r>
              <a:rPr lang="en-GB" sz="2400" b="0" i="0" u="none" strike="noStrike" cap="none" baseline="0" dirty="0">
                <a:solidFill>
                  <a:schemeClr val="dk1"/>
                </a:solidFill>
                <a:latin typeface="Calibri"/>
                <a:ea typeface="Calibri"/>
                <a:cs typeface="Calibri"/>
                <a:sym typeface="Calibri"/>
              </a:rPr>
              <a:t> door de hypothalamus </a:t>
            </a:r>
            <a:r>
              <a:rPr lang="en-GB" sz="2400" b="0" i="0" u="none" strike="noStrike" cap="none" baseline="0" dirty="0" err="1">
                <a:solidFill>
                  <a:schemeClr val="dk1"/>
                </a:solidFill>
                <a:latin typeface="Calibri"/>
                <a:ea typeface="Calibri"/>
                <a:cs typeface="Calibri"/>
                <a:sym typeface="Calibri"/>
              </a:rPr>
              <a:t>remt</a:t>
            </a:r>
            <a:r>
              <a:rPr lang="en-GB" sz="2400" b="0" i="0" u="none" strike="noStrike" cap="none" baseline="0" dirty="0">
                <a:solidFill>
                  <a:schemeClr val="dk1"/>
                </a:solidFill>
                <a:latin typeface="Calibri"/>
                <a:ea typeface="Calibri"/>
                <a:cs typeface="Calibri"/>
                <a:sym typeface="Calibri"/>
              </a:rPr>
              <a:t> de TSH </a:t>
            </a:r>
            <a:r>
              <a:rPr lang="en-GB" sz="2400" b="0" i="0" u="none" strike="noStrike" cap="none" baseline="0" dirty="0" err="1">
                <a:solidFill>
                  <a:schemeClr val="dk1"/>
                </a:solidFill>
                <a:latin typeface="Calibri"/>
                <a:ea typeface="Calibri"/>
                <a:cs typeface="Calibri"/>
                <a:sym typeface="Calibri"/>
              </a:rPr>
              <a:t>secretie</a:t>
            </a:r>
            <a:r>
              <a:rPr lang="en-GB" sz="2400" b="0" i="0" u="none" strike="noStrike" cap="none" baseline="0" dirty="0">
                <a:solidFill>
                  <a:schemeClr val="dk1"/>
                </a:solidFill>
                <a:latin typeface="Calibri"/>
                <a:ea typeface="Calibri"/>
                <a:cs typeface="Calibri"/>
                <a:sym typeface="Calibri"/>
              </a:rPr>
              <a:t>?   </a:t>
            </a:r>
          </a:p>
          <a:p>
            <a:pPr marL="342900" marR="0" lvl="0" indent="-342900" algn="l" rtl="0">
              <a:spcBef>
                <a:spcPts val="0"/>
              </a:spcBef>
              <a:spcAft>
                <a:spcPts val="0"/>
              </a:spcAft>
              <a:buClr>
                <a:schemeClr val="lt1"/>
              </a:buClr>
              <a:buSzPct val="100000"/>
              <a:buFont typeface="Calibri"/>
              <a:buChar char="•"/>
            </a:pPr>
            <a:r>
              <a:rPr lang="en-GB" sz="2400" b="1" i="0" u="none" strike="noStrike" cap="none" baseline="0" dirty="0" err="1">
                <a:solidFill>
                  <a:srgbClr val="9C0B2B"/>
                </a:solidFill>
                <a:latin typeface="Calibri"/>
                <a:ea typeface="Calibri"/>
                <a:cs typeface="Calibri"/>
                <a:sym typeface="Calibri"/>
              </a:rPr>
              <a:t>Somatostatine</a:t>
            </a:r>
            <a:endParaRPr lang="en-GB" sz="2400" b="1" i="0" u="none" strike="noStrike" cap="none" baseline="0" dirty="0">
              <a:solidFill>
                <a:srgbClr val="9C0B2B"/>
              </a:solidFill>
              <a:latin typeface="Calibri"/>
              <a:ea typeface="Calibri"/>
              <a:cs typeface="Calibri"/>
              <a:sym typeface="Calibri"/>
            </a:endParaRPr>
          </a:p>
          <a:p>
            <a:pPr marL="342900" marR="0" lvl="0" indent="-190500" algn="l" rtl="0">
              <a:spcBef>
                <a:spcPts val="0"/>
              </a:spcBef>
              <a:spcAft>
                <a:spcPts val="0"/>
              </a:spcAft>
              <a:buClr>
                <a:schemeClr val="dk1"/>
              </a:buClr>
              <a:buFont typeface="Calibri"/>
              <a:buNone/>
            </a:pPr>
            <a:endParaRPr sz="2400" b="0" i="0" u="none" strike="noStrike" cap="none" baseline="0" dirty="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ct val="100000"/>
              <a:buFont typeface="Calibri"/>
              <a:buChar char="•"/>
            </a:pPr>
            <a:r>
              <a:rPr lang="en-GB" sz="2400" b="0" i="0" u="none" strike="noStrike" cap="none" baseline="0" dirty="0" err="1">
                <a:solidFill>
                  <a:schemeClr val="dk1"/>
                </a:solidFill>
                <a:latin typeface="Calibri"/>
                <a:ea typeface="Calibri"/>
                <a:cs typeface="Calibri"/>
                <a:sym typeface="Calibri"/>
              </a:rPr>
              <a:t>Welk</a:t>
            </a:r>
            <a:r>
              <a:rPr lang="en-GB" sz="2400" b="0" i="0" u="none" strike="noStrike" cap="none" baseline="0" dirty="0">
                <a:solidFill>
                  <a:schemeClr val="dk1"/>
                </a:solidFill>
                <a:latin typeface="Calibri"/>
                <a:ea typeface="Calibri"/>
                <a:cs typeface="Calibri"/>
                <a:sym typeface="Calibri"/>
              </a:rPr>
              <a:t> </a:t>
            </a:r>
            <a:r>
              <a:rPr lang="en-GB" sz="2400" b="0" i="0" u="none" strike="noStrike" cap="none" baseline="0" dirty="0" err="1">
                <a:solidFill>
                  <a:schemeClr val="dk1"/>
                </a:solidFill>
                <a:latin typeface="Calibri"/>
                <a:ea typeface="Calibri"/>
                <a:cs typeface="Calibri"/>
                <a:sym typeface="Calibri"/>
              </a:rPr>
              <a:t>medicijn</a:t>
            </a:r>
            <a:r>
              <a:rPr lang="en-GB" sz="2400" b="0" i="0" u="none" strike="noStrike" cap="none" baseline="0" dirty="0">
                <a:solidFill>
                  <a:schemeClr val="dk1"/>
                </a:solidFill>
                <a:latin typeface="Calibri"/>
                <a:ea typeface="Calibri"/>
                <a:cs typeface="Calibri"/>
                <a:sym typeface="Calibri"/>
              </a:rPr>
              <a:t> </a:t>
            </a:r>
            <a:r>
              <a:rPr lang="en-GB" sz="2400" b="0" i="0" u="none" strike="noStrike" cap="none" baseline="0" dirty="0" err="1">
                <a:solidFill>
                  <a:schemeClr val="dk1"/>
                </a:solidFill>
                <a:latin typeface="Calibri"/>
                <a:ea typeface="Calibri"/>
                <a:cs typeface="Calibri"/>
                <a:sym typeface="Calibri"/>
              </a:rPr>
              <a:t>remt</a:t>
            </a:r>
            <a:r>
              <a:rPr lang="en-GB" sz="2400" b="0" i="0" u="none" strike="noStrike" cap="none" baseline="0" dirty="0">
                <a:solidFill>
                  <a:schemeClr val="dk1"/>
                </a:solidFill>
                <a:latin typeface="Calibri"/>
                <a:ea typeface="Calibri"/>
                <a:cs typeface="Calibri"/>
                <a:sym typeface="Calibri"/>
              </a:rPr>
              <a:t> de </a:t>
            </a:r>
            <a:r>
              <a:rPr lang="en-GB" sz="2400" b="0" i="0" u="none" strike="noStrike" cap="none" baseline="0" dirty="0" err="1">
                <a:solidFill>
                  <a:schemeClr val="dk1"/>
                </a:solidFill>
                <a:latin typeface="Calibri"/>
                <a:ea typeface="Calibri"/>
                <a:cs typeface="Calibri"/>
                <a:sym typeface="Calibri"/>
              </a:rPr>
              <a:t>secretie</a:t>
            </a:r>
            <a:r>
              <a:rPr lang="en-GB" sz="2400" b="0" i="0" u="none" strike="noStrike" cap="none" baseline="0" dirty="0">
                <a:solidFill>
                  <a:schemeClr val="dk1"/>
                </a:solidFill>
                <a:latin typeface="Calibri"/>
                <a:ea typeface="Calibri"/>
                <a:cs typeface="Calibri"/>
                <a:sym typeface="Calibri"/>
              </a:rPr>
              <a:t> van TSH en de </a:t>
            </a:r>
            <a:r>
              <a:rPr lang="en-GB" sz="2400" b="0" i="0" u="none" strike="noStrike" cap="none" baseline="0" dirty="0" err="1">
                <a:solidFill>
                  <a:schemeClr val="dk1"/>
                </a:solidFill>
                <a:latin typeface="Calibri"/>
                <a:ea typeface="Calibri"/>
                <a:cs typeface="Calibri"/>
                <a:sym typeface="Calibri"/>
              </a:rPr>
              <a:t>omzetting</a:t>
            </a:r>
            <a:r>
              <a:rPr lang="en-GB" sz="2400" b="0" i="0" u="none" strike="noStrike" cap="none" baseline="0" dirty="0">
                <a:solidFill>
                  <a:schemeClr val="dk1"/>
                </a:solidFill>
                <a:latin typeface="Calibri"/>
                <a:ea typeface="Calibri"/>
                <a:cs typeface="Calibri"/>
                <a:sym typeface="Calibri"/>
              </a:rPr>
              <a:t> van T4 in T3?  </a:t>
            </a:r>
          </a:p>
          <a:p>
            <a:pPr marL="342900" marR="0" lvl="0" indent="-342900" algn="l" rtl="0">
              <a:spcBef>
                <a:spcPts val="0"/>
              </a:spcBef>
              <a:spcAft>
                <a:spcPts val="0"/>
              </a:spcAft>
              <a:buClr>
                <a:schemeClr val="lt1"/>
              </a:buClr>
              <a:buSzPct val="100000"/>
              <a:buFont typeface="Calibri"/>
              <a:buChar char="•"/>
            </a:pPr>
            <a:r>
              <a:rPr lang="en-GB" sz="2400" b="1" i="0" u="none" strike="noStrike" cap="none" baseline="0" dirty="0" err="1">
                <a:solidFill>
                  <a:srgbClr val="9C0B2B"/>
                </a:solidFill>
                <a:latin typeface="Calibri"/>
                <a:ea typeface="Calibri"/>
                <a:cs typeface="Calibri"/>
                <a:sym typeface="Calibri"/>
              </a:rPr>
              <a:t>Glucocorticoïden</a:t>
            </a:r>
            <a:r>
              <a:rPr lang="en-GB" sz="2400" b="0" i="0" u="none" strike="noStrike" cap="none" baseline="0" dirty="0">
                <a:solidFill>
                  <a:schemeClr val="dk1"/>
                </a:solidFill>
                <a:latin typeface="Calibri"/>
                <a:ea typeface="Calibri"/>
                <a:cs typeface="Calibri"/>
                <a:sym typeface="Calibri"/>
              </a:rPr>
              <a:t> </a:t>
            </a:r>
          </a:p>
          <a:p>
            <a:pPr marL="342900" marR="0" lvl="0" indent="-190500" algn="l" rtl="0">
              <a:spcBef>
                <a:spcPts val="0"/>
              </a:spcBef>
              <a:spcAft>
                <a:spcPts val="0"/>
              </a:spcAft>
              <a:buClr>
                <a:schemeClr val="lt1"/>
              </a:buClr>
              <a:buFont typeface="Calibri"/>
              <a:buNone/>
            </a:pPr>
            <a:endParaRPr sz="2400" b="0" i="0" u="none" strike="noStrike" cap="none" baseline="0" dirty="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ct val="100000"/>
              <a:buFont typeface="Calibri"/>
              <a:buChar char="•"/>
            </a:pPr>
            <a:r>
              <a:rPr lang="en-GB" sz="2400" b="0" i="0" u="none" strike="noStrike" cap="none" baseline="0" dirty="0" err="1">
                <a:solidFill>
                  <a:schemeClr val="dk1"/>
                </a:solidFill>
                <a:latin typeface="Calibri"/>
                <a:ea typeface="Calibri"/>
                <a:cs typeface="Calibri"/>
                <a:sym typeface="Calibri"/>
              </a:rPr>
              <a:t>Wordt</a:t>
            </a:r>
            <a:r>
              <a:rPr lang="en-GB" sz="2400" b="0" i="0" u="none" strike="noStrike" cap="none" baseline="0" dirty="0">
                <a:solidFill>
                  <a:schemeClr val="dk1"/>
                </a:solidFill>
                <a:latin typeface="Calibri"/>
                <a:ea typeface="Calibri"/>
                <a:cs typeface="Calibri"/>
                <a:sym typeface="Calibri"/>
              </a:rPr>
              <a:t> </a:t>
            </a:r>
            <a:r>
              <a:rPr lang="en-GB" sz="2400" b="0" i="0" u="none" strike="noStrike" cap="none" baseline="0" dirty="0" err="1">
                <a:solidFill>
                  <a:schemeClr val="dk1"/>
                </a:solidFill>
                <a:latin typeface="Calibri"/>
                <a:ea typeface="Calibri"/>
                <a:cs typeface="Calibri"/>
                <a:sym typeface="Calibri"/>
              </a:rPr>
              <a:t>er</a:t>
            </a:r>
            <a:r>
              <a:rPr lang="en-GB" sz="2400" b="0" i="0" u="none" strike="noStrike" cap="none" baseline="0" dirty="0">
                <a:solidFill>
                  <a:schemeClr val="dk1"/>
                </a:solidFill>
                <a:latin typeface="Calibri"/>
                <a:ea typeface="Calibri"/>
                <a:cs typeface="Calibri"/>
                <a:sym typeface="Calibri"/>
              </a:rPr>
              <a:t> </a:t>
            </a:r>
            <a:r>
              <a:rPr lang="en-GB" sz="2400" b="0" i="0" u="none" strike="noStrike" cap="none" baseline="0" dirty="0" err="1">
                <a:solidFill>
                  <a:schemeClr val="dk1"/>
                </a:solidFill>
                <a:latin typeface="Calibri"/>
                <a:ea typeface="Calibri"/>
                <a:cs typeface="Calibri"/>
                <a:sym typeface="Calibri"/>
              </a:rPr>
              <a:t>meer</a:t>
            </a:r>
            <a:r>
              <a:rPr lang="en-GB" sz="2400" b="0" i="0" u="none" strike="noStrike" cap="none" baseline="0" dirty="0">
                <a:solidFill>
                  <a:schemeClr val="dk1"/>
                </a:solidFill>
                <a:latin typeface="Calibri"/>
                <a:ea typeface="Calibri"/>
                <a:cs typeface="Calibri"/>
                <a:sym typeface="Calibri"/>
              </a:rPr>
              <a:t> T4 of T3 </a:t>
            </a:r>
            <a:r>
              <a:rPr lang="en-GB" sz="2400" b="0" i="0" u="none" strike="noStrike" cap="none" baseline="0" dirty="0" err="1">
                <a:solidFill>
                  <a:schemeClr val="dk1"/>
                </a:solidFill>
                <a:latin typeface="Calibri"/>
                <a:ea typeface="Calibri"/>
                <a:cs typeface="Calibri"/>
                <a:sym typeface="Calibri"/>
              </a:rPr>
              <a:t>geproduceerd</a:t>
            </a:r>
            <a:r>
              <a:rPr lang="en-GB" sz="2400" b="0" i="0" u="none" strike="noStrike" cap="none" baseline="0" dirty="0">
                <a:solidFill>
                  <a:schemeClr val="dk1"/>
                </a:solidFill>
                <a:latin typeface="Calibri"/>
                <a:ea typeface="Calibri"/>
                <a:cs typeface="Calibri"/>
                <a:sym typeface="Calibri"/>
              </a:rPr>
              <a:t>?</a:t>
            </a:r>
          </a:p>
          <a:p>
            <a:pPr marL="342900" marR="0" lvl="0" indent="-342900" algn="l" rtl="0">
              <a:spcBef>
                <a:spcPts val="0"/>
              </a:spcBef>
              <a:spcAft>
                <a:spcPts val="0"/>
              </a:spcAft>
              <a:buClr>
                <a:schemeClr val="lt1"/>
              </a:buClr>
              <a:buSzPct val="100000"/>
              <a:buFont typeface="Calibri"/>
              <a:buChar char="•"/>
            </a:pPr>
            <a:r>
              <a:rPr lang="en-GB" sz="2400" b="1" i="0" u="none" strike="noStrike" cap="none" baseline="0" dirty="0">
                <a:solidFill>
                  <a:srgbClr val="9C0B2B"/>
                </a:solidFill>
                <a:latin typeface="Calibri"/>
                <a:ea typeface="Calibri"/>
                <a:cs typeface="Calibri"/>
                <a:sym typeface="Calibri"/>
              </a:rPr>
              <a:t>10-20x </a:t>
            </a:r>
            <a:r>
              <a:rPr lang="en-GB" sz="2400" b="1" i="0" u="none" strike="noStrike" cap="none" baseline="0" dirty="0" err="1">
                <a:solidFill>
                  <a:srgbClr val="9C0B2B"/>
                </a:solidFill>
                <a:latin typeface="Calibri"/>
                <a:ea typeface="Calibri"/>
                <a:cs typeface="Calibri"/>
                <a:sym typeface="Calibri"/>
              </a:rPr>
              <a:t>meer</a:t>
            </a:r>
            <a:r>
              <a:rPr lang="en-GB" sz="2400" b="1" i="0" u="none" strike="noStrike" cap="none" baseline="0" dirty="0">
                <a:solidFill>
                  <a:srgbClr val="9C0B2B"/>
                </a:solidFill>
                <a:latin typeface="Calibri"/>
                <a:ea typeface="Calibri"/>
                <a:cs typeface="Calibri"/>
                <a:sym typeface="Calibri"/>
              </a:rPr>
              <a:t> T4. </a:t>
            </a:r>
            <a:r>
              <a:rPr lang="en-GB" sz="2400" b="1" i="0" u="none" strike="noStrike" cap="none" baseline="0" dirty="0" err="1">
                <a:solidFill>
                  <a:srgbClr val="9C0B2B"/>
                </a:solidFill>
                <a:latin typeface="Calibri"/>
                <a:ea typeface="Calibri"/>
                <a:cs typeface="Calibri"/>
                <a:sym typeface="Calibri"/>
              </a:rPr>
              <a:t>Wordt</a:t>
            </a:r>
            <a:r>
              <a:rPr lang="en-GB" sz="2400" b="1" i="0" u="none" strike="noStrike" cap="none" baseline="0" dirty="0">
                <a:solidFill>
                  <a:srgbClr val="9C0B2B"/>
                </a:solidFill>
                <a:latin typeface="Calibri"/>
                <a:ea typeface="Calibri"/>
                <a:cs typeface="Calibri"/>
                <a:sym typeface="Calibri"/>
              </a:rPr>
              <a:t> </a:t>
            </a:r>
            <a:r>
              <a:rPr lang="en-GB" sz="2400" b="1" i="0" u="none" strike="noStrike" cap="none" baseline="0" dirty="0" err="1">
                <a:solidFill>
                  <a:srgbClr val="9C0B2B"/>
                </a:solidFill>
                <a:latin typeface="Calibri"/>
                <a:ea typeface="Calibri"/>
                <a:cs typeface="Calibri"/>
                <a:sym typeface="Calibri"/>
              </a:rPr>
              <a:t>m.n</a:t>
            </a:r>
            <a:r>
              <a:rPr lang="en-GB" sz="2400" b="1" i="0" u="none" strike="noStrike" cap="none" baseline="0" dirty="0">
                <a:solidFill>
                  <a:srgbClr val="9C0B2B"/>
                </a:solidFill>
                <a:latin typeface="Calibri"/>
                <a:ea typeface="Calibri"/>
                <a:cs typeface="Calibri"/>
                <a:sym typeface="Calibri"/>
              </a:rPr>
              <a:t>. in de lever </a:t>
            </a:r>
            <a:r>
              <a:rPr lang="en-GB" sz="2400" b="1" i="0" u="none" strike="noStrike" cap="none" baseline="0" dirty="0" err="1">
                <a:solidFill>
                  <a:srgbClr val="9C0B2B"/>
                </a:solidFill>
                <a:latin typeface="Calibri"/>
                <a:ea typeface="Calibri"/>
                <a:cs typeface="Calibri"/>
                <a:sym typeface="Calibri"/>
              </a:rPr>
              <a:t>omgezet</a:t>
            </a:r>
            <a:r>
              <a:rPr lang="en-GB" sz="2400" b="1" i="0" u="none" strike="noStrike" cap="none" baseline="0" dirty="0">
                <a:solidFill>
                  <a:srgbClr val="9C0B2B"/>
                </a:solidFill>
                <a:latin typeface="Calibri"/>
                <a:ea typeface="Calibri"/>
                <a:cs typeface="Calibri"/>
                <a:sym typeface="Calibri"/>
              </a:rPr>
              <a:t> in het </a:t>
            </a:r>
            <a:r>
              <a:rPr lang="en-GB" sz="2400" b="1" i="0" u="none" strike="noStrike" cap="none" baseline="0" dirty="0" err="1">
                <a:solidFill>
                  <a:srgbClr val="9C0B2B"/>
                </a:solidFill>
                <a:latin typeface="Calibri"/>
                <a:ea typeface="Calibri"/>
                <a:cs typeface="Calibri"/>
                <a:sym typeface="Calibri"/>
              </a:rPr>
              <a:t>actieve</a:t>
            </a:r>
            <a:r>
              <a:rPr lang="en-GB" sz="2400" b="1" i="0" u="none" strike="noStrike" cap="none" baseline="0" dirty="0">
                <a:solidFill>
                  <a:srgbClr val="9C0B2B"/>
                </a:solidFill>
                <a:latin typeface="Calibri"/>
                <a:ea typeface="Calibri"/>
                <a:cs typeface="Calibri"/>
                <a:sym typeface="Calibri"/>
              </a:rPr>
              <a:t> T3.</a:t>
            </a:r>
          </a:p>
          <a:p>
            <a:pPr marL="342900" marR="0" lvl="0" indent="-190500" algn="l" rtl="0">
              <a:spcBef>
                <a:spcPts val="0"/>
              </a:spcBef>
              <a:spcAft>
                <a:spcPts val="0"/>
              </a:spcAft>
              <a:buClr>
                <a:schemeClr val="lt1"/>
              </a:buClr>
              <a:buFont typeface="Calibri"/>
              <a:buNone/>
            </a:pPr>
            <a:endParaRPr sz="2400" b="0" i="0" u="none" strike="noStrike" cap="none" baseline="0" dirty="0">
              <a:solidFill>
                <a:schemeClr val="dk1"/>
              </a:solidFill>
              <a:latin typeface="Calibri"/>
              <a:ea typeface="Calibri"/>
              <a:cs typeface="Calibri"/>
              <a:sym typeface="Calibri"/>
            </a:endParaRPr>
          </a:p>
          <a:p>
            <a:pPr marL="342900" marR="0" lvl="0" indent="-190500" algn="l" rtl="0">
              <a:spcBef>
                <a:spcPts val="0"/>
              </a:spcBef>
              <a:spcAft>
                <a:spcPts val="0"/>
              </a:spcAft>
              <a:buClr>
                <a:schemeClr val="dk1"/>
              </a:buClr>
              <a:buFont typeface="Calibri"/>
              <a:buNone/>
            </a:pPr>
            <a:endParaRPr sz="2400" b="0" i="0" u="none" strike="noStrike" cap="none" baseline="0" dirty="0">
              <a:solidFill>
                <a:schemeClr val="dk1"/>
              </a:solidFill>
              <a:latin typeface="Calibri"/>
              <a:ea typeface="Calibri"/>
              <a:cs typeface="Calibri"/>
              <a:sym typeface="Calibri"/>
            </a:endParaRPr>
          </a:p>
          <a:p>
            <a:pPr marL="342900" marR="0" lvl="0" indent="-190500" algn="l" rtl="0">
              <a:spcBef>
                <a:spcPts val="0"/>
              </a:spcBef>
              <a:spcAft>
                <a:spcPts val="0"/>
              </a:spcAft>
              <a:buClr>
                <a:schemeClr val="dk1"/>
              </a:buClr>
              <a:buFont typeface="Calibri"/>
              <a:buNone/>
            </a:pPr>
            <a:endParaRPr sz="2400" b="0" i="0" u="none" strike="noStrike" cap="none" baseline="0" dirty="0">
              <a:solidFill>
                <a:schemeClr val="dk1"/>
              </a:solidFill>
              <a:latin typeface="Calibri"/>
              <a:ea typeface="Calibri"/>
              <a:cs typeface="Calibri"/>
              <a:sym typeface="Calibri"/>
            </a:endParaRPr>
          </a:p>
          <a:p>
            <a:pPr marL="342900" marR="0" lvl="0" indent="-190500" algn="l" rtl="0">
              <a:spcBef>
                <a:spcPts val="0"/>
              </a:spcBef>
              <a:spcAft>
                <a:spcPts val="0"/>
              </a:spcAft>
              <a:buClr>
                <a:schemeClr val="dk1"/>
              </a:buClr>
              <a:buFont typeface="Calibri"/>
              <a:buNone/>
            </a:pPr>
            <a:endParaRPr sz="2400" b="0" i="0" u="none" strike="noStrike" cap="none" baseline="0" dirty="0">
              <a:solidFill>
                <a:schemeClr val="dk1"/>
              </a:solidFill>
              <a:latin typeface="Calibri"/>
              <a:ea typeface="Calibri"/>
              <a:cs typeface="Calibri"/>
              <a:sym typeface="Calibri"/>
            </a:endParaRPr>
          </a:p>
          <a:p>
            <a:pPr marL="342900" marR="0" lvl="0" indent="-190500" algn="l" rtl="0">
              <a:spcBef>
                <a:spcPts val="0"/>
              </a:spcBef>
              <a:spcAft>
                <a:spcPts val="0"/>
              </a:spcAft>
              <a:buClr>
                <a:schemeClr val="dk1"/>
              </a:buClr>
              <a:buFont typeface="Calibri"/>
              <a:buNone/>
            </a:pPr>
            <a:endParaRPr sz="2400" b="0" i="0" u="none" strike="noStrike" cap="none" baseline="0" dirty="0">
              <a:solidFill>
                <a:schemeClr val="dk1"/>
              </a:solidFill>
              <a:latin typeface="Calibri"/>
              <a:ea typeface="Calibri"/>
              <a:cs typeface="Calibri"/>
              <a:sym typeface="Calibri"/>
            </a:endParaRPr>
          </a:p>
          <a:p>
            <a:pPr marL="342900" marR="0" lvl="0" indent="-190500" algn="l" rtl="0">
              <a:spcBef>
                <a:spcPts val="0"/>
              </a:spcBef>
              <a:spcAft>
                <a:spcPts val="0"/>
              </a:spcAft>
              <a:buClr>
                <a:schemeClr val="dk1"/>
              </a:buClr>
              <a:buFont typeface="Calibri"/>
              <a:buNone/>
            </a:pPr>
            <a:endParaRPr sz="2400" b="0" i="0" u="none" strike="noStrike" cap="none" baseline="0" dirty="0">
              <a:solidFill>
                <a:schemeClr val="dk1"/>
              </a:solidFill>
              <a:latin typeface="Calibri"/>
              <a:ea typeface="Calibri"/>
              <a:cs typeface="Calibri"/>
              <a:sym typeface="Calibri"/>
            </a:endParaRPr>
          </a:p>
          <a:p>
            <a:pPr marL="0" marR="0" lvl="0" indent="0" algn="l" rtl="0">
              <a:spcBef>
                <a:spcPts val="0"/>
              </a:spcBef>
              <a:spcAft>
                <a:spcPts val="0"/>
              </a:spcAft>
              <a:buNone/>
            </a:pPr>
            <a:endParaRPr sz="2400" b="0" i="0" u="none" strike="noStrike" cap="none" baseline="0" dirty="0">
              <a:solidFill>
                <a:schemeClr val="dk1"/>
              </a:solidFill>
              <a:latin typeface="Calibri"/>
              <a:ea typeface="Calibri"/>
              <a:cs typeface="Calibri"/>
              <a:sym typeface="Calibri"/>
            </a:endParaRPr>
          </a:p>
          <a:p>
            <a:pPr marL="0" marR="0" lvl="0" indent="0" algn="l" rtl="0">
              <a:spcBef>
                <a:spcPts val="0"/>
              </a:spcBef>
              <a:spcAft>
                <a:spcPts val="0"/>
              </a:spcAft>
              <a:buNone/>
            </a:pPr>
            <a:endParaRPr sz="2400" b="0" i="0" u="none" strike="noStrike" cap="none" baseline="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31268373"/>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7">
                                            <p:txEl>
                                              <p:pRg st="0" end="0"/>
                                            </p:txEl>
                                          </p:spTgt>
                                        </p:tgtEl>
                                        <p:attrNameLst>
                                          <p:attrName>style.visibility</p:attrName>
                                        </p:attrNameLst>
                                      </p:cBhvr>
                                      <p:to>
                                        <p:strVal val="visible"/>
                                      </p:to>
                                    </p:set>
                                    <p:animEffect transition="in" filter="fade">
                                      <p:cBhvr>
                                        <p:cTn id="7" dur="1"/>
                                        <p:tgtEl>
                                          <p:spTgt spid="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7">
                                            <p:txEl>
                                              <p:pRg st="1" end="1"/>
                                            </p:txEl>
                                          </p:spTgt>
                                        </p:tgtEl>
                                        <p:attrNameLst>
                                          <p:attrName>style.visibility</p:attrName>
                                        </p:attrNameLst>
                                      </p:cBhvr>
                                      <p:to>
                                        <p:strVal val="visible"/>
                                      </p:to>
                                    </p:set>
                                    <p:animEffect transition="in" filter="fade">
                                      <p:cBhvr>
                                        <p:cTn id="12" dur="1"/>
                                        <p:tgtEl>
                                          <p:spTgt spid="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7">
                                            <p:txEl>
                                              <p:pRg st="2" end="2"/>
                                            </p:txEl>
                                          </p:spTgt>
                                        </p:tgtEl>
                                        <p:attrNameLst>
                                          <p:attrName>style.visibility</p:attrName>
                                        </p:attrNameLst>
                                      </p:cBhvr>
                                      <p:to>
                                        <p:strVal val="visible"/>
                                      </p:to>
                                    </p:set>
                                    <p:animEffect transition="in" filter="fade">
                                      <p:cBhvr>
                                        <p:cTn id="17" dur="1"/>
                                        <p:tgtEl>
                                          <p:spTgt spid="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7">
                                            <p:txEl>
                                              <p:pRg st="3" end="3"/>
                                            </p:txEl>
                                          </p:spTgt>
                                        </p:tgtEl>
                                        <p:attrNameLst>
                                          <p:attrName>style.visibility</p:attrName>
                                        </p:attrNameLst>
                                      </p:cBhvr>
                                      <p:to>
                                        <p:strVal val="visible"/>
                                      </p:to>
                                    </p:set>
                                    <p:animEffect transition="in" filter="fade">
                                      <p:cBhvr>
                                        <p:cTn id="22" dur="1"/>
                                        <p:tgtEl>
                                          <p:spTgt spid="8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7">
                                            <p:txEl>
                                              <p:pRg st="4" end="4"/>
                                            </p:txEl>
                                          </p:spTgt>
                                        </p:tgtEl>
                                        <p:attrNameLst>
                                          <p:attrName>style.visibility</p:attrName>
                                        </p:attrNameLst>
                                      </p:cBhvr>
                                      <p:to>
                                        <p:strVal val="visible"/>
                                      </p:to>
                                    </p:set>
                                    <p:animEffect transition="in" filter="fade">
                                      <p:cBhvr>
                                        <p:cTn id="27" dur="1"/>
                                        <p:tgtEl>
                                          <p:spTgt spid="8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7">
                                            <p:txEl>
                                              <p:pRg st="5" end="5"/>
                                            </p:txEl>
                                          </p:spTgt>
                                        </p:tgtEl>
                                        <p:attrNameLst>
                                          <p:attrName>style.visibility</p:attrName>
                                        </p:attrNameLst>
                                      </p:cBhvr>
                                      <p:to>
                                        <p:strVal val="visible"/>
                                      </p:to>
                                    </p:set>
                                    <p:animEffect transition="in" filter="fade">
                                      <p:cBhvr>
                                        <p:cTn id="32" dur="1"/>
                                        <p:tgtEl>
                                          <p:spTgt spid="8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7">
                                            <p:txEl>
                                              <p:pRg st="6" end="6"/>
                                            </p:txEl>
                                          </p:spTgt>
                                        </p:tgtEl>
                                        <p:attrNameLst>
                                          <p:attrName>style.visibility</p:attrName>
                                        </p:attrNameLst>
                                      </p:cBhvr>
                                      <p:to>
                                        <p:strVal val="visible"/>
                                      </p:to>
                                    </p:set>
                                    <p:animEffect transition="in" filter="fade">
                                      <p:cBhvr>
                                        <p:cTn id="37" dur="1"/>
                                        <p:tgtEl>
                                          <p:spTgt spid="8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7">
                                            <p:txEl>
                                              <p:pRg st="7" end="7"/>
                                            </p:txEl>
                                          </p:spTgt>
                                        </p:tgtEl>
                                        <p:attrNameLst>
                                          <p:attrName>style.visibility</p:attrName>
                                        </p:attrNameLst>
                                      </p:cBhvr>
                                      <p:to>
                                        <p:strVal val="visible"/>
                                      </p:to>
                                    </p:set>
                                    <p:animEffect transition="in" filter="fade">
                                      <p:cBhvr>
                                        <p:cTn id="42" dur="1"/>
                                        <p:tgtEl>
                                          <p:spTgt spid="8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7">
                                            <p:txEl>
                                              <p:pRg st="8" end="8"/>
                                            </p:txEl>
                                          </p:spTgt>
                                        </p:tgtEl>
                                        <p:attrNameLst>
                                          <p:attrName>style.visibility</p:attrName>
                                        </p:attrNameLst>
                                      </p:cBhvr>
                                      <p:to>
                                        <p:strVal val="visible"/>
                                      </p:to>
                                    </p:set>
                                    <p:animEffect transition="in" filter="fade">
                                      <p:cBhvr>
                                        <p:cTn id="47" dur="1"/>
                                        <p:tgtEl>
                                          <p:spTgt spid="8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87">
                                            <p:txEl>
                                              <p:pRg st="9" end="9"/>
                                            </p:txEl>
                                          </p:spTgt>
                                        </p:tgtEl>
                                        <p:attrNameLst>
                                          <p:attrName>style.visibility</p:attrName>
                                        </p:attrNameLst>
                                      </p:cBhvr>
                                      <p:to>
                                        <p:strVal val="visible"/>
                                      </p:to>
                                    </p:set>
                                    <p:animEffect transition="in" filter="fade">
                                      <p:cBhvr>
                                        <p:cTn id="52" dur="1"/>
                                        <p:tgtEl>
                                          <p:spTgt spid="87">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87">
                                            <p:txEl>
                                              <p:pRg st="10" end="10"/>
                                            </p:txEl>
                                          </p:spTgt>
                                        </p:tgtEl>
                                        <p:attrNameLst>
                                          <p:attrName>style.visibility</p:attrName>
                                        </p:attrNameLst>
                                      </p:cBhvr>
                                      <p:to>
                                        <p:strVal val="visible"/>
                                      </p:to>
                                    </p:set>
                                    <p:animEffect transition="in" filter="fade">
                                      <p:cBhvr>
                                        <p:cTn id="57" dur="1"/>
                                        <p:tgtEl>
                                          <p:spTgt spid="87">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87">
                                            <p:txEl>
                                              <p:pRg st="11" end="11"/>
                                            </p:txEl>
                                          </p:spTgt>
                                        </p:tgtEl>
                                        <p:attrNameLst>
                                          <p:attrName>style.visibility</p:attrName>
                                        </p:attrNameLst>
                                      </p:cBhvr>
                                      <p:to>
                                        <p:strVal val="visible"/>
                                      </p:to>
                                    </p:set>
                                    <p:animEffect transition="in" filter="fade">
                                      <p:cBhvr>
                                        <p:cTn id="62" dur="1"/>
                                        <p:tgtEl>
                                          <p:spTgt spid="87">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87">
                                            <p:txEl>
                                              <p:pRg st="12" end="12"/>
                                            </p:txEl>
                                          </p:spTgt>
                                        </p:tgtEl>
                                        <p:attrNameLst>
                                          <p:attrName>style.visibility</p:attrName>
                                        </p:attrNameLst>
                                      </p:cBhvr>
                                      <p:to>
                                        <p:strVal val="visible"/>
                                      </p:to>
                                    </p:set>
                                    <p:animEffect transition="in" filter="fade">
                                      <p:cBhvr>
                                        <p:cTn id="67" dur="1"/>
                                        <p:tgtEl>
                                          <p:spTgt spid="87">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87">
                                            <p:txEl>
                                              <p:pRg st="13" end="13"/>
                                            </p:txEl>
                                          </p:spTgt>
                                        </p:tgtEl>
                                        <p:attrNameLst>
                                          <p:attrName>style.visibility</p:attrName>
                                        </p:attrNameLst>
                                      </p:cBhvr>
                                      <p:to>
                                        <p:strVal val="visible"/>
                                      </p:to>
                                    </p:set>
                                    <p:animEffect transition="in" filter="fade">
                                      <p:cBhvr>
                                        <p:cTn id="72" dur="1"/>
                                        <p:tgtEl>
                                          <p:spTgt spid="87">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87">
                                            <p:txEl>
                                              <p:pRg st="14" end="14"/>
                                            </p:txEl>
                                          </p:spTgt>
                                        </p:tgtEl>
                                        <p:attrNameLst>
                                          <p:attrName>style.visibility</p:attrName>
                                        </p:attrNameLst>
                                      </p:cBhvr>
                                      <p:to>
                                        <p:strVal val="visible"/>
                                      </p:to>
                                    </p:set>
                                    <p:animEffect transition="in" filter="fade">
                                      <p:cBhvr>
                                        <p:cTn id="77" dur="1"/>
                                        <p:tgtEl>
                                          <p:spTgt spid="87">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87">
                                            <p:txEl>
                                              <p:pRg st="15" end="15"/>
                                            </p:txEl>
                                          </p:spTgt>
                                        </p:tgtEl>
                                        <p:attrNameLst>
                                          <p:attrName>style.visibility</p:attrName>
                                        </p:attrNameLst>
                                      </p:cBhvr>
                                      <p:to>
                                        <p:strVal val="visible"/>
                                      </p:to>
                                    </p:set>
                                    <p:animEffect transition="in" filter="fade">
                                      <p:cBhvr>
                                        <p:cTn id="82" dur="1"/>
                                        <p:tgtEl>
                                          <p:spTgt spid="87">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739620" y="371689"/>
            <a:ext cx="7543260" cy="817021"/>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i="0" u="none" strike="noStrike" cap="none" baseline="0">
                <a:solidFill>
                  <a:schemeClr val="dk2"/>
                </a:solidFill>
                <a:latin typeface="Quattrocento Sans"/>
                <a:ea typeface="Quattrocento Sans"/>
                <a:cs typeface="Quattrocento Sans"/>
                <a:sym typeface="Quattrocento Sans"/>
              </a:rPr>
              <a:t>Schildklierhormoon</a:t>
            </a:r>
          </a:p>
        </p:txBody>
      </p:sp>
      <p:sp>
        <p:nvSpPr>
          <p:cNvPr id="94" name="Shape 94"/>
          <p:cNvSpPr txBox="1">
            <a:spLocks noGrp="1"/>
          </p:cNvSpPr>
          <p:nvPr>
            <p:ph type="body" idx="1"/>
          </p:nvPr>
        </p:nvSpPr>
        <p:spPr>
          <a:xfrm>
            <a:off x="739620" y="1291082"/>
            <a:ext cx="7543260" cy="4236396"/>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dk1"/>
              </a:buClr>
              <a:buFont typeface="Quattrocento Sans"/>
              <a:buNone/>
            </a:pPr>
            <a:endParaRPr sz="2200" b="0" i="0" u="none" strike="noStrike" cap="none" baseline="0">
              <a:solidFill>
                <a:schemeClr val="dk1"/>
              </a:solidFill>
              <a:latin typeface="Quattrocento Sans"/>
              <a:ea typeface="Quattrocento Sans"/>
              <a:cs typeface="Quattrocento Sans"/>
              <a:sym typeface="Quattrocento Sans"/>
            </a:endParaRPr>
          </a:p>
          <a:p>
            <a:pPr marL="342900" marR="0" lvl="0" indent="-203200" algn="l" rtl="0">
              <a:spcBef>
                <a:spcPts val="440"/>
              </a:spcBef>
              <a:spcAft>
                <a:spcPts val="0"/>
              </a:spcAft>
              <a:buClr>
                <a:schemeClr val="dk1"/>
              </a:buClr>
              <a:buFont typeface="Quattrocento Sans"/>
              <a:buNone/>
            </a:pPr>
            <a:endParaRPr sz="2200" b="0" i="0" u="none" strike="noStrike" cap="none" baseline="0">
              <a:solidFill>
                <a:schemeClr val="dk1"/>
              </a:solidFill>
              <a:latin typeface="Quattrocento Sans"/>
              <a:ea typeface="Quattrocento Sans"/>
              <a:cs typeface="Quattrocento Sans"/>
              <a:sym typeface="Quattrocento Sans"/>
            </a:endParaRPr>
          </a:p>
        </p:txBody>
      </p:sp>
      <p:grpSp>
        <p:nvGrpSpPr>
          <p:cNvPr id="95" name="Shape 95"/>
          <p:cNvGrpSpPr/>
          <p:nvPr/>
        </p:nvGrpSpPr>
        <p:grpSpPr>
          <a:xfrm>
            <a:off x="1480457" y="1561459"/>
            <a:ext cx="5551713" cy="3965315"/>
            <a:chOff x="0" y="700"/>
            <a:chExt cx="5551713" cy="3965315"/>
          </a:xfrm>
        </p:grpSpPr>
        <p:sp>
          <p:nvSpPr>
            <p:cNvPr id="96" name="Shape 96"/>
            <p:cNvSpPr/>
            <p:nvPr/>
          </p:nvSpPr>
          <p:spPr>
            <a:xfrm>
              <a:off x="0" y="2985958"/>
              <a:ext cx="5551713" cy="980057"/>
            </a:xfrm>
            <a:prstGeom prst="rect">
              <a:avLst/>
            </a:prstGeom>
            <a:solidFill>
              <a:srgbClr val="2225A9"/>
            </a:solid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97" name="Shape 97"/>
            <p:cNvSpPr txBox="1"/>
            <p:nvPr/>
          </p:nvSpPr>
          <p:spPr>
            <a:xfrm>
              <a:off x="0" y="2985958"/>
              <a:ext cx="5551713" cy="529230"/>
            </a:xfrm>
            <a:prstGeom prst="rect">
              <a:avLst/>
            </a:prstGeom>
            <a:noFill/>
            <a:ln>
              <a:noFill/>
            </a:ln>
          </p:spPr>
          <p:txBody>
            <a:bodyPr lIns="170675" tIns="170675" rIns="170675" bIns="170675" anchor="ctr" anchorCtr="0">
              <a:noAutofit/>
            </a:bodyPr>
            <a:lstStyle/>
            <a:p>
              <a:pPr marL="0" marR="0" lvl="0" indent="0" algn="ctr" rtl="0">
                <a:lnSpc>
                  <a:spcPct val="90000"/>
                </a:lnSpc>
                <a:spcBef>
                  <a:spcPts val="0"/>
                </a:spcBef>
                <a:spcAft>
                  <a:spcPts val="840"/>
                </a:spcAft>
                <a:buSzPct val="25000"/>
                <a:buNone/>
              </a:pPr>
              <a:r>
                <a:rPr lang="en-GB" sz="2400" b="0" i="0" u="none" strike="noStrike" cap="none" baseline="0">
                  <a:solidFill>
                    <a:schemeClr val="lt1"/>
                  </a:solidFill>
                  <a:latin typeface="Calibri"/>
                  <a:ea typeface="Calibri"/>
                  <a:cs typeface="Calibri"/>
                  <a:sym typeface="Calibri"/>
                </a:rPr>
                <a:t>Invloed op metabolisme in het lichaam </a:t>
              </a:r>
            </a:p>
          </p:txBody>
        </p:sp>
        <p:sp>
          <p:nvSpPr>
            <p:cNvPr id="98" name="Shape 98"/>
            <p:cNvSpPr/>
            <p:nvPr/>
          </p:nvSpPr>
          <p:spPr>
            <a:xfrm>
              <a:off x="0" y="3495589"/>
              <a:ext cx="5551713" cy="450826"/>
            </a:xfrm>
            <a:prstGeom prst="rect">
              <a:avLst/>
            </a:prstGeom>
            <a:solidFill>
              <a:srgbClr val="D1D3ED">
                <a:alpha val="89803"/>
              </a:srgbClr>
            </a:solidFill>
            <a:ln w="25400" cap="flat">
              <a:solidFill>
                <a:srgbClr val="D1D3ED">
                  <a:alpha val="89803"/>
                </a:srgbClr>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99" name="Shape 99"/>
            <p:cNvSpPr txBox="1"/>
            <p:nvPr/>
          </p:nvSpPr>
          <p:spPr>
            <a:xfrm>
              <a:off x="0" y="3495589"/>
              <a:ext cx="5551713" cy="450826"/>
            </a:xfrm>
            <a:prstGeom prst="rect">
              <a:avLst/>
            </a:prstGeom>
            <a:noFill/>
            <a:ln>
              <a:noFill/>
            </a:ln>
          </p:spPr>
          <p:txBody>
            <a:bodyPr lIns="177800" tIns="31750" rIns="177800" bIns="31750" anchor="ctr" anchorCtr="0">
              <a:noAutofit/>
            </a:bodyPr>
            <a:lstStyle/>
            <a:p>
              <a:pPr marL="0" marR="0" lvl="0" indent="0" algn="ctr" rtl="0">
                <a:lnSpc>
                  <a:spcPct val="90000"/>
                </a:lnSpc>
                <a:spcBef>
                  <a:spcPts val="0"/>
                </a:spcBef>
                <a:spcAft>
                  <a:spcPts val="875"/>
                </a:spcAft>
                <a:buSzPct val="25000"/>
                <a:buNone/>
              </a:pPr>
              <a:r>
                <a:rPr lang="en-GB" sz="2400" b="0" i="0" u="none" strike="noStrike" cap="none" baseline="0" dirty="0" err="1">
                  <a:solidFill>
                    <a:schemeClr val="dk1"/>
                  </a:solidFill>
                  <a:latin typeface="Calibri"/>
                  <a:ea typeface="Calibri"/>
                  <a:cs typeface="Calibri"/>
                  <a:sym typeface="Calibri"/>
                </a:rPr>
                <a:t>Algemeen</a:t>
              </a:r>
              <a:r>
                <a:rPr lang="en-GB" sz="2400" b="0" i="0" u="none" strike="noStrike" cap="none" baseline="0" dirty="0">
                  <a:solidFill>
                    <a:schemeClr val="dk1"/>
                  </a:solidFill>
                  <a:latin typeface="Calibri"/>
                  <a:ea typeface="Calibri"/>
                  <a:cs typeface="Calibri"/>
                  <a:sym typeface="Calibri"/>
                </a:rPr>
                <a:t>: </a:t>
              </a:r>
              <a:r>
                <a:rPr lang="en-GB" sz="2400" b="0" i="0" u="none" strike="noStrike" cap="none" baseline="0" dirty="0" err="1">
                  <a:solidFill>
                    <a:schemeClr val="dk1"/>
                  </a:solidFill>
                  <a:latin typeface="Calibri"/>
                  <a:ea typeface="Calibri"/>
                  <a:cs typeface="Calibri"/>
                  <a:sym typeface="Calibri"/>
                </a:rPr>
                <a:t>Verhoogt</a:t>
              </a:r>
              <a:r>
                <a:rPr lang="en-GB" sz="2400" b="0" i="0" u="none" strike="noStrike" cap="none" baseline="0" dirty="0">
                  <a:solidFill>
                    <a:schemeClr val="dk1"/>
                  </a:solidFill>
                  <a:latin typeface="Calibri"/>
                  <a:ea typeface="Calibri"/>
                  <a:cs typeface="Calibri"/>
                  <a:sym typeface="Calibri"/>
                </a:rPr>
                <a:t> </a:t>
              </a:r>
              <a:r>
                <a:rPr lang="en-GB" sz="2400" b="0" i="0" u="none" strike="noStrike" cap="none" baseline="0" dirty="0" err="1">
                  <a:solidFill>
                    <a:schemeClr val="dk1"/>
                  </a:solidFill>
                  <a:latin typeface="Calibri"/>
                  <a:ea typeface="Calibri"/>
                  <a:cs typeface="Calibri"/>
                  <a:sym typeface="Calibri"/>
                </a:rPr>
                <a:t>energieverbruik</a:t>
              </a:r>
              <a:r>
                <a:rPr lang="en-GB" sz="2400" b="0" i="0" u="none" strike="noStrike" cap="none" baseline="0" dirty="0">
                  <a:solidFill>
                    <a:schemeClr val="dk1"/>
                  </a:solidFill>
                  <a:latin typeface="Calibri"/>
                  <a:ea typeface="Calibri"/>
                  <a:cs typeface="Calibri"/>
                  <a:sym typeface="Calibri"/>
                </a:rPr>
                <a:t> </a:t>
              </a:r>
              <a:r>
                <a:rPr lang="en-GB" sz="2400" b="0" i="0" u="none" strike="noStrike" cap="none" baseline="0" dirty="0" err="1">
                  <a:solidFill>
                    <a:schemeClr val="dk1"/>
                  </a:solidFill>
                  <a:latin typeface="Calibri"/>
                  <a:ea typeface="Calibri"/>
                  <a:cs typeface="Calibri"/>
                  <a:sym typeface="Calibri"/>
                </a:rPr>
                <a:t>cel</a:t>
              </a:r>
              <a:endParaRPr lang="en-GB" sz="2400" b="0" i="0" u="none" strike="noStrike" cap="none" baseline="0" dirty="0">
                <a:solidFill>
                  <a:schemeClr val="dk1"/>
                </a:solidFill>
                <a:latin typeface="Calibri"/>
                <a:ea typeface="Calibri"/>
                <a:cs typeface="Calibri"/>
                <a:sym typeface="Calibri"/>
              </a:endParaRPr>
            </a:p>
          </p:txBody>
        </p:sp>
        <p:sp>
          <p:nvSpPr>
            <p:cNvPr id="100" name="Shape 100"/>
            <p:cNvSpPr/>
            <p:nvPr/>
          </p:nvSpPr>
          <p:spPr>
            <a:xfrm rot="10800000">
              <a:off x="435863" y="1493329"/>
              <a:ext cx="4679983" cy="1507329"/>
            </a:xfrm>
            <a:prstGeom prst="upArrowCallout">
              <a:avLst>
                <a:gd name="adj1" fmla="val 25000"/>
                <a:gd name="adj2" fmla="val 25000"/>
                <a:gd name="adj3" fmla="val 25000"/>
                <a:gd name="adj4" fmla="val 64977"/>
              </a:avLst>
            </a:prstGeom>
            <a:solidFill>
              <a:srgbClr val="2225A9"/>
            </a:solid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01" name="Shape 101"/>
            <p:cNvSpPr txBox="1"/>
            <p:nvPr/>
          </p:nvSpPr>
          <p:spPr>
            <a:xfrm>
              <a:off x="435864" y="1493329"/>
              <a:ext cx="4679983" cy="979417"/>
            </a:xfrm>
            <a:prstGeom prst="rect">
              <a:avLst/>
            </a:prstGeom>
            <a:noFill/>
            <a:ln>
              <a:noFill/>
            </a:ln>
          </p:spPr>
          <p:txBody>
            <a:bodyPr lIns="170675" tIns="170675" rIns="170675" bIns="170675" anchor="ctr" anchorCtr="0">
              <a:noAutofit/>
            </a:bodyPr>
            <a:lstStyle/>
            <a:p>
              <a:pPr marL="0" marR="0" lvl="0" indent="0" algn="ctr" rtl="0">
                <a:lnSpc>
                  <a:spcPct val="90000"/>
                </a:lnSpc>
                <a:spcBef>
                  <a:spcPts val="0"/>
                </a:spcBef>
                <a:spcAft>
                  <a:spcPts val="840"/>
                </a:spcAft>
                <a:buSzPct val="25000"/>
                <a:buNone/>
              </a:pPr>
              <a:r>
                <a:rPr lang="en-GB" sz="2400" b="0" i="0" u="none" strike="noStrike" cap="none" baseline="0">
                  <a:solidFill>
                    <a:schemeClr val="lt1"/>
                  </a:solidFill>
                  <a:latin typeface="Calibri"/>
                  <a:ea typeface="Calibri"/>
                  <a:cs typeface="Calibri"/>
                  <a:sym typeface="Calibri"/>
                </a:rPr>
                <a:t>Synthese van diverse enzymen</a:t>
              </a:r>
            </a:p>
          </p:txBody>
        </p:sp>
        <p:sp>
          <p:nvSpPr>
            <p:cNvPr id="102" name="Shape 102"/>
            <p:cNvSpPr/>
            <p:nvPr/>
          </p:nvSpPr>
          <p:spPr>
            <a:xfrm rot="10800000">
              <a:off x="688218" y="700"/>
              <a:ext cx="4175276" cy="1507329"/>
            </a:xfrm>
            <a:prstGeom prst="upArrowCallout">
              <a:avLst>
                <a:gd name="adj1" fmla="val 25000"/>
                <a:gd name="adj2" fmla="val 25000"/>
                <a:gd name="adj3" fmla="val 25000"/>
                <a:gd name="adj4" fmla="val 64977"/>
              </a:avLst>
            </a:prstGeom>
            <a:solidFill>
              <a:srgbClr val="2225A9"/>
            </a:solid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03" name="Shape 103"/>
            <p:cNvSpPr txBox="1"/>
            <p:nvPr/>
          </p:nvSpPr>
          <p:spPr>
            <a:xfrm>
              <a:off x="688218" y="701"/>
              <a:ext cx="4175276" cy="979417"/>
            </a:xfrm>
            <a:prstGeom prst="rect">
              <a:avLst/>
            </a:prstGeom>
            <a:noFill/>
            <a:ln>
              <a:noFill/>
            </a:ln>
          </p:spPr>
          <p:txBody>
            <a:bodyPr lIns="170675" tIns="170675" rIns="170675" bIns="170675" anchor="ctr" anchorCtr="0">
              <a:noAutofit/>
            </a:bodyPr>
            <a:lstStyle/>
            <a:p>
              <a:pPr marL="0" marR="0" lvl="0" indent="0" algn="ctr" rtl="0">
                <a:lnSpc>
                  <a:spcPct val="90000"/>
                </a:lnSpc>
                <a:spcBef>
                  <a:spcPts val="0"/>
                </a:spcBef>
                <a:spcAft>
                  <a:spcPts val="840"/>
                </a:spcAft>
                <a:buSzPct val="25000"/>
                <a:buNone/>
              </a:pPr>
              <a:r>
                <a:rPr lang="en-GB" sz="2400" b="0" i="0" u="none" strike="noStrike" cap="none" baseline="0">
                  <a:solidFill>
                    <a:schemeClr val="lt1"/>
                  </a:solidFill>
                  <a:latin typeface="Calibri"/>
                  <a:ea typeface="Calibri"/>
                  <a:cs typeface="Calibri"/>
                  <a:sym typeface="Calibri"/>
                </a:rPr>
                <a:t>T3 stimuleert synthese RNA</a:t>
              </a:r>
            </a:p>
          </p:txBody>
        </p:sp>
      </p:grpSp>
    </p:spTree>
    <p:extLst>
      <p:ext uri="{BB962C8B-B14F-4D97-AF65-F5344CB8AC3E}">
        <p14:creationId xmlns:p14="http://schemas.microsoft.com/office/powerpoint/2010/main" val="3590383025"/>
      </p:ext>
    </p:extLst>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title"/>
          </p:nvPr>
        </p:nvSpPr>
        <p:spPr>
          <a:xfrm>
            <a:off x="739620" y="371689"/>
            <a:ext cx="7543260" cy="817021"/>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i="0" u="none" strike="noStrike" cap="none" baseline="0">
                <a:solidFill>
                  <a:schemeClr val="dk2"/>
                </a:solidFill>
                <a:latin typeface="Quattrocento Sans"/>
                <a:ea typeface="Quattrocento Sans"/>
                <a:cs typeface="Quattrocento Sans"/>
                <a:sym typeface="Quattrocento Sans"/>
              </a:rPr>
              <a:t>Schildklierhormoon</a:t>
            </a:r>
          </a:p>
        </p:txBody>
      </p:sp>
      <p:sp>
        <p:nvSpPr>
          <p:cNvPr id="110" name="Shape 110"/>
          <p:cNvSpPr txBox="1">
            <a:spLocks noGrp="1"/>
          </p:cNvSpPr>
          <p:nvPr>
            <p:ph type="body" idx="1"/>
          </p:nvPr>
        </p:nvSpPr>
        <p:spPr>
          <a:xfrm>
            <a:off x="739620" y="1291082"/>
            <a:ext cx="7543260" cy="4236396"/>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dk1"/>
              </a:buClr>
              <a:buSzPct val="25000"/>
              <a:buFont typeface="Quattrocento Sans"/>
              <a:buNone/>
            </a:pPr>
            <a:r>
              <a:rPr lang="en-GB" sz="2200" b="0" i="0" u="none" strike="noStrike" cap="none" baseline="0">
                <a:solidFill>
                  <a:schemeClr val="dk1"/>
                </a:solidFill>
                <a:latin typeface="Quattrocento Sans"/>
                <a:ea typeface="Quattrocento Sans"/>
                <a:cs typeface="Quattrocento Sans"/>
                <a:sym typeface="Quattrocento Sans"/>
              </a:rPr>
              <a:t>Invloed op vele processen in het lichaam</a:t>
            </a:r>
          </a:p>
          <a:p>
            <a:pPr marL="0" marR="0" lvl="0" indent="0" algn="l" rtl="0">
              <a:spcBef>
                <a:spcPts val="440"/>
              </a:spcBef>
              <a:spcAft>
                <a:spcPts val="0"/>
              </a:spcAft>
              <a:buClr>
                <a:schemeClr val="dk1"/>
              </a:buClr>
              <a:buSzPct val="25000"/>
              <a:buFont typeface="Quattrocento Sans"/>
              <a:buNone/>
            </a:pPr>
            <a:r>
              <a:rPr lang="en-GB" sz="2200" b="0" i="0" u="none" strike="noStrike" cap="none" baseline="0">
                <a:solidFill>
                  <a:schemeClr val="dk1"/>
                </a:solidFill>
                <a:latin typeface="Quattrocento Sans"/>
                <a:ea typeface="Quattrocento Sans"/>
                <a:cs typeface="Quattrocento Sans"/>
                <a:sym typeface="Quattrocento Sans"/>
              </a:rPr>
              <a:t>Niet op een specifiek orgaan. </a:t>
            </a:r>
          </a:p>
        </p:txBody>
      </p:sp>
      <p:grpSp>
        <p:nvGrpSpPr>
          <p:cNvPr id="111" name="Shape 111"/>
          <p:cNvGrpSpPr/>
          <p:nvPr/>
        </p:nvGrpSpPr>
        <p:grpSpPr>
          <a:xfrm>
            <a:off x="1012370" y="2519414"/>
            <a:ext cx="6013973" cy="4061626"/>
            <a:chOff x="0" y="1185"/>
            <a:chExt cx="6013973" cy="4061626"/>
          </a:xfrm>
        </p:grpSpPr>
        <p:sp>
          <p:nvSpPr>
            <p:cNvPr id="112" name="Shape 112"/>
            <p:cNvSpPr/>
            <p:nvPr/>
          </p:nvSpPr>
          <p:spPr>
            <a:xfrm rot="5400000">
              <a:off x="2786417" y="99053"/>
              <a:ext cx="1505644" cy="1309909"/>
            </a:xfrm>
            <a:prstGeom prst="hexagon">
              <a:avLst>
                <a:gd name="adj" fmla="val 25000"/>
                <a:gd name="vf" fmla="val 115470"/>
              </a:avLst>
            </a:prstGeom>
            <a:solidFill>
              <a:srgbClr val="2225A9"/>
            </a:solid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13" name="Shape 113"/>
            <p:cNvSpPr txBox="1"/>
            <p:nvPr/>
          </p:nvSpPr>
          <p:spPr>
            <a:xfrm>
              <a:off x="3088413" y="235816"/>
              <a:ext cx="901653" cy="1036384"/>
            </a:xfrm>
            <a:prstGeom prst="rect">
              <a:avLst/>
            </a:prstGeom>
            <a:noFill/>
            <a:ln>
              <a:noFill/>
            </a:ln>
          </p:spPr>
          <p:txBody>
            <a:bodyPr lIns="121900" tIns="121900" rIns="121900" bIns="121900" anchor="ctr" anchorCtr="0">
              <a:noAutofit/>
            </a:bodyPr>
            <a:lstStyle/>
            <a:p>
              <a:pPr marL="0" marR="0" lvl="0" indent="0" algn="ctr" rtl="0">
                <a:lnSpc>
                  <a:spcPct val="90000"/>
                </a:lnSpc>
                <a:spcBef>
                  <a:spcPts val="0"/>
                </a:spcBef>
                <a:spcAft>
                  <a:spcPts val="1120"/>
                </a:spcAft>
                <a:buSzPct val="25000"/>
                <a:buNone/>
              </a:pPr>
              <a:r>
                <a:rPr lang="en-GB" sz="3200" b="0" i="0" u="none" strike="noStrike" cap="none" baseline="0">
                  <a:solidFill>
                    <a:schemeClr val="lt1"/>
                  </a:solidFill>
                  <a:latin typeface="Calibri"/>
                  <a:ea typeface="Calibri"/>
                  <a:cs typeface="Calibri"/>
                  <a:sym typeface="Calibri"/>
                </a:rPr>
                <a:t>°C</a:t>
              </a:r>
            </a:p>
          </p:txBody>
        </p:sp>
        <p:sp>
          <p:nvSpPr>
            <p:cNvPr id="114" name="Shape 114"/>
            <p:cNvSpPr/>
            <p:nvPr/>
          </p:nvSpPr>
          <p:spPr>
            <a:xfrm>
              <a:off x="0" y="1564363"/>
              <a:ext cx="2079218" cy="903385"/>
            </a:xfrm>
            <a:prstGeom prst="rect">
              <a:avLst/>
            </a:prstGeom>
            <a:noFill/>
            <a:ln>
              <a:noFill/>
            </a:ln>
          </p:spPr>
          <p:txBody>
            <a:bodyPr lIns="91425" tIns="91425" rIns="91425" bIns="91425" anchor="ctr" anchorCtr="0">
              <a:noAutofit/>
            </a:bodyPr>
            <a:lstStyle/>
            <a:p>
              <a:pPr>
                <a:spcBef>
                  <a:spcPts val="0"/>
                </a:spcBef>
                <a:buNone/>
              </a:pPr>
              <a:endParaRPr/>
            </a:p>
          </p:txBody>
        </p:sp>
        <p:sp>
          <p:nvSpPr>
            <p:cNvPr id="115" name="Shape 115"/>
            <p:cNvSpPr txBox="1"/>
            <p:nvPr/>
          </p:nvSpPr>
          <p:spPr>
            <a:xfrm>
              <a:off x="0" y="1564363"/>
              <a:ext cx="2079218" cy="903385"/>
            </a:xfrm>
            <a:prstGeom prst="rect">
              <a:avLst/>
            </a:prstGeom>
            <a:noFill/>
            <a:ln>
              <a:noFill/>
            </a:ln>
          </p:spPr>
          <p:txBody>
            <a:bodyPr lIns="95250" tIns="95250" rIns="95250" bIns="95250" anchor="ctr" anchorCtr="0">
              <a:noAutofit/>
            </a:bodyPr>
            <a:lstStyle/>
            <a:p>
              <a:pPr marL="0" marR="0" lvl="0" indent="0" algn="l" rtl="0">
                <a:lnSpc>
                  <a:spcPct val="90000"/>
                </a:lnSpc>
                <a:spcBef>
                  <a:spcPts val="0"/>
                </a:spcBef>
                <a:spcAft>
                  <a:spcPts val="875"/>
                </a:spcAft>
                <a:buSzPct val="25000"/>
                <a:buNone/>
              </a:pPr>
              <a:r>
                <a:rPr lang="en-GB" sz="2500" b="0" i="0" u="none" strike="noStrike" cap="none" baseline="0">
                  <a:solidFill>
                    <a:schemeClr val="dk1"/>
                  </a:solidFill>
                  <a:latin typeface="Calibri"/>
                  <a:ea typeface="Calibri"/>
                  <a:cs typeface="Calibri"/>
                  <a:sym typeface="Calibri"/>
                </a:rPr>
                <a:t>Voorbeelden van invloeden</a:t>
              </a:r>
            </a:p>
          </p:txBody>
        </p:sp>
        <p:sp>
          <p:nvSpPr>
            <p:cNvPr id="116" name="Shape 116"/>
            <p:cNvSpPr/>
            <p:nvPr/>
          </p:nvSpPr>
          <p:spPr>
            <a:xfrm rot="5400000">
              <a:off x="1371714" y="99053"/>
              <a:ext cx="1505644" cy="1309909"/>
            </a:xfrm>
            <a:prstGeom prst="hexagon">
              <a:avLst>
                <a:gd name="adj" fmla="val 25000"/>
                <a:gd name="vf" fmla="val 115470"/>
              </a:avLst>
            </a:prstGeom>
            <a:solidFill>
              <a:srgbClr val="2225A9"/>
            </a:solid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17" name="Shape 117"/>
            <p:cNvSpPr txBox="1"/>
            <p:nvPr/>
          </p:nvSpPr>
          <p:spPr>
            <a:xfrm>
              <a:off x="1673709" y="235816"/>
              <a:ext cx="901653" cy="1036384"/>
            </a:xfrm>
            <a:prstGeom prst="rect">
              <a:avLst/>
            </a:prstGeom>
            <a:noFill/>
            <a:ln>
              <a:noFill/>
            </a:ln>
          </p:spPr>
          <p:txBody>
            <a:bodyPr lIns="0" tIns="0" rIns="0" bIns="0" anchor="ctr" anchorCtr="0">
              <a:noAutofit/>
            </a:bodyPr>
            <a:lstStyle/>
            <a:p>
              <a:pPr marL="0" marR="0" lvl="0" indent="0" algn="ctr" rtl="0">
                <a:lnSpc>
                  <a:spcPct val="90000"/>
                </a:lnSpc>
                <a:spcBef>
                  <a:spcPts val="0"/>
                </a:spcBef>
                <a:spcAft>
                  <a:spcPts val="1120"/>
                </a:spcAft>
                <a:buSzPct val="25000"/>
                <a:buNone/>
              </a:pPr>
              <a:r>
                <a:rPr lang="en-GB" sz="3200" b="0" i="0" u="none" strike="noStrike" cap="none" baseline="0">
                  <a:solidFill>
                    <a:schemeClr val="lt1"/>
                  </a:solidFill>
                  <a:latin typeface="Calibri"/>
                  <a:ea typeface="Calibri"/>
                  <a:cs typeface="Calibri"/>
                  <a:sym typeface="Calibri"/>
                </a:rPr>
                <a:t>pols</a:t>
              </a:r>
            </a:p>
          </p:txBody>
        </p:sp>
        <p:sp>
          <p:nvSpPr>
            <p:cNvPr id="118" name="Shape 118"/>
            <p:cNvSpPr/>
            <p:nvPr/>
          </p:nvSpPr>
          <p:spPr>
            <a:xfrm rot="5400000">
              <a:off x="2121686" y="1155735"/>
              <a:ext cx="1505644" cy="1752529"/>
            </a:xfrm>
            <a:prstGeom prst="hexagon">
              <a:avLst>
                <a:gd name="adj" fmla="val 25000"/>
                <a:gd name="vf" fmla="val 115470"/>
              </a:avLst>
            </a:prstGeom>
            <a:solidFill>
              <a:srgbClr val="2225A9"/>
            </a:solid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19" name="Shape 119"/>
            <p:cNvSpPr txBox="1"/>
            <p:nvPr/>
          </p:nvSpPr>
          <p:spPr>
            <a:xfrm>
              <a:off x="2290332" y="1530117"/>
              <a:ext cx="1168352" cy="1003762"/>
            </a:xfrm>
            <a:prstGeom prst="rect">
              <a:avLst/>
            </a:prstGeom>
            <a:noFill/>
            <a:ln>
              <a:noFill/>
            </a:ln>
          </p:spPr>
          <p:txBody>
            <a:bodyPr lIns="91425" tIns="91425" rIns="91425" bIns="91425" anchor="ctr" anchorCtr="0">
              <a:noAutofit/>
            </a:bodyPr>
            <a:lstStyle/>
            <a:p>
              <a:pPr marL="0" marR="0" lvl="0" indent="0" algn="ctr" rtl="0">
                <a:lnSpc>
                  <a:spcPct val="90000"/>
                </a:lnSpc>
                <a:spcBef>
                  <a:spcPts val="0"/>
                </a:spcBef>
                <a:spcAft>
                  <a:spcPts val="840"/>
                </a:spcAft>
                <a:buSzPct val="25000"/>
                <a:buNone/>
              </a:pPr>
              <a:r>
                <a:rPr lang="en-GB" sz="2400" b="0" i="0" u="none" strike="noStrike" cap="none" baseline="0">
                  <a:solidFill>
                    <a:schemeClr val="lt1"/>
                  </a:solidFill>
                  <a:latin typeface="Calibri"/>
                  <a:ea typeface="Calibri"/>
                  <a:cs typeface="Calibri"/>
                  <a:sym typeface="Calibri"/>
                </a:rPr>
                <a:t>Energie</a:t>
              </a:r>
            </a:p>
          </p:txBody>
        </p:sp>
        <p:sp>
          <p:nvSpPr>
            <p:cNvPr id="120" name="Shape 120"/>
            <p:cNvSpPr/>
            <p:nvPr/>
          </p:nvSpPr>
          <p:spPr>
            <a:xfrm>
              <a:off x="593654" y="1580305"/>
              <a:ext cx="1626096" cy="903385"/>
            </a:xfrm>
            <a:prstGeom prst="rect">
              <a:avLst/>
            </a:prstGeom>
            <a:noFill/>
            <a:ln>
              <a:noFill/>
            </a:ln>
          </p:spPr>
          <p:txBody>
            <a:bodyPr lIns="91425" tIns="91425" rIns="91425" bIns="91425" anchor="ctr" anchorCtr="0">
              <a:noAutofit/>
            </a:bodyPr>
            <a:lstStyle/>
            <a:p>
              <a:pPr>
                <a:spcBef>
                  <a:spcPts val="0"/>
                </a:spcBef>
                <a:buNone/>
              </a:pPr>
              <a:endParaRPr/>
            </a:p>
          </p:txBody>
        </p:sp>
        <p:sp>
          <p:nvSpPr>
            <p:cNvPr id="121" name="Shape 121"/>
            <p:cNvSpPr txBox="1"/>
            <p:nvPr/>
          </p:nvSpPr>
          <p:spPr>
            <a:xfrm>
              <a:off x="593654" y="1580305"/>
              <a:ext cx="1626096" cy="903385"/>
            </a:xfrm>
            <a:prstGeom prst="rect">
              <a:avLst/>
            </a:prstGeom>
            <a:noFill/>
            <a:ln>
              <a:noFill/>
            </a:ln>
          </p:spPr>
          <p:txBody>
            <a:bodyPr lIns="95250" tIns="95250" rIns="95250" bIns="95250" anchor="ctr" anchorCtr="0">
              <a:noAutofit/>
            </a:bodyPr>
            <a:lstStyle/>
            <a:p>
              <a:pPr marL="0" marR="0" lvl="0" indent="0" algn="r" rtl="0">
                <a:lnSpc>
                  <a:spcPct val="90000"/>
                </a:lnSpc>
                <a:spcBef>
                  <a:spcPts val="0"/>
                </a:spcBef>
                <a:spcAft>
                  <a:spcPts val="875"/>
                </a:spcAft>
                <a:buNone/>
              </a:pPr>
              <a:endParaRPr sz="2500" b="0" i="0" u="none" strike="noStrike" cap="none" baseline="0">
                <a:solidFill>
                  <a:schemeClr val="dk1"/>
                </a:solidFill>
                <a:latin typeface="Calibri"/>
                <a:ea typeface="Calibri"/>
                <a:cs typeface="Calibri"/>
                <a:sym typeface="Calibri"/>
              </a:endParaRPr>
            </a:p>
          </p:txBody>
        </p:sp>
        <p:sp>
          <p:nvSpPr>
            <p:cNvPr id="122" name="Shape 122"/>
            <p:cNvSpPr/>
            <p:nvPr/>
          </p:nvSpPr>
          <p:spPr>
            <a:xfrm rot="5400000">
              <a:off x="3688705" y="1377044"/>
              <a:ext cx="1505644" cy="1309909"/>
            </a:xfrm>
            <a:prstGeom prst="hexagon">
              <a:avLst>
                <a:gd name="adj" fmla="val 25000"/>
                <a:gd name="vf" fmla="val 115470"/>
              </a:avLst>
            </a:prstGeom>
            <a:solidFill>
              <a:srgbClr val="2225A9"/>
            </a:solid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23" name="Shape 123"/>
            <p:cNvSpPr txBox="1"/>
            <p:nvPr/>
          </p:nvSpPr>
          <p:spPr>
            <a:xfrm>
              <a:off x="3990701" y="1513808"/>
              <a:ext cx="901653" cy="1036384"/>
            </a:xfrm>
            <a:prstGeom prst="rect">
              <a:avLst/>
            </a:prstGeom>
            <a:noFill/>
            <a:ln>
              <a:noFill/>
            </a:ln>
          </p:spPr>
          <p:txBody>
            <a:bodyPr lIns="0" tIns="0" rIns="0" bIns="0" anchor="ctr" anchorCtr="0">
              <a:noAutofit/>
            </a:bodyPr>
            <a:lstStyle/>
            <a:p>
              <a:pPr marL="0" marR="0" lvl="0" indent="0" algn="ctr" rtl="0">
                <a:lnSpc>
                  <a:spcPct val="90000"/>
                </a:lnSpc>
                <a:spcBef>
                  <a:spcPts val="0"/>
                </a:spcBef>
                <a:spcAft>
                  <a:spcPts val="1120"/>
                </a:spcAft>
                <a:buSzPct val="25000"/>
                <a:buNone/>
              </a:pPr>
              <a:r>
                <a:rPr lang="en-GB" sz="3200" b="0" i="0" u="none" strike="noStrike" cap="none" baseline="0">
                  <a:solidFill>
                    <a:schemeClr val="lt1"/>
                  </a:solidFill>
                  <a:latin typeface="Calibri"/>
                  <a:ea typeface="Calibri"/>
                  <a:cs typeface="Calibri"/>
                  <a:sym typeface="Calibri"/>
                </a:rPr>
                <a:t>RR</a:t>
              </a:r>
            </a:p>
          </p:txBody>
        </p:sp>
        <p:sp>
          <p:nvSpPr>
            <p:cNvPr id="124" name="Shape 124"/>
            <p:cNvSpPr/>
            <p:nvPr/>
          </p:nvSpPr>
          <p:spPr>
            <a:xfrm rot="5400000">
              <a:off x="2886147" y="2655035"/>
              <a:ext cx="1505644" cy="1309909"/>
            </a:xfrm>
            <a:prstGeom prst="hexagon">
              <a:avLst>
                <a:gd name="adj" fmla="val 25000"/>
                <a:gd name="vf" fmla="val 115470"/>
              </a:avLst>
            </a:prstGeom>
            <a:solidFill>
              <a:srgbClr val="2225A9"/>
            </a:solid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25" name="Shape 125"/>
            <p:cNvSpPr txBox="1"/>
            <p:nvPr/>
          </p:nvSpPr>
          <p:spPr>
            <a:xfrm>
              <a:off x="3188142" y="2791799"/>
              <a:ext cx="901653" cy="1036384"/>
            </a:xfrm>
            <a:prstGeom prst="rect">
              <a:avLst/>
            </a:prstGeom>
            <a:noFill/>
            <a:ln>
              <a:noFill/>
            </a:ln>
          </p:spPr>
          <p:txBody>
            <a:bodyPr lIns="91425" tIns="91425" rIns="91425" bIns="91425" anchor="ctr" anchorCtr="0">
              <a:noAutofit/>
            </a:bodyPr>
            <a:lstStyle/>
            <a:p>
              <a:pPr marL="0" marR="0" lvl="0" indent="0" algn="ctr" rtl="0">
                <a:lnSpc>
                  <a:spcPct val="90000"/>
                </a:lnSpc>
                <a:spcBef>
                  <a:spcPts val="0"/>
                </a:spcBef>
                <a:spcAft>
                  <a:spcPts val="840"/>
                </a:spcAft>
                <a:buSzPct val="25000"/>
                <a:buNone/>
              </a:pPr>
              <a:r>
                <a:rPr lang="en-GB" sz="2400" b="0" i="0" u="none" strike="noStrike" cap="none" baseline="0">
                  <a:solidFill>
                    <a:schemeClr val="lt1"/>
                  </a:solidFill>
                  <a:latin typeface="Calibri"/>
                  <a:ea typeface="Calibri"/>
                  <a:cs typeface="Calibri"/>
                  <a:sym typeface="Calibri"/>
                </a:rPr>
                <a:t>Groei</a:t>
              </a:r>
            </a:p>
          </p:txBody>
        </p:sp>
        <p:sp>
          <p:nvSpPr>
            <p:cNvPr id="126" name="Shape 126"/>
            <p:cNvSpPr/>
            <p:nvPr/>
          </p:nvSpPr>
          <p:spPr>
            <a:xfrm>
              <a:off x="4333675" y="2858297"/>
              <a:ext cx="1680298" cy="903385"/>
            </a:xfrm>
            <a:prstGeom prst="rect">
              <a:avLst/>
            </a:prstGeom>
            <a:noFill/>
            <a:ln>
              <a:noFill/>
            </a:ln>
          </p:spPr>
          <p:txBody>
            <a:bodyPr lIns="91425" tIns="91425" rIns="91425" bIns="91425" anchor="ctr" anchorCtr="0">
              <a:noAutofit/>
            </a:bodyPr>
            <a:lstStyle/>
            <a:p>
              <a:pPr>
                <a:spcBef>
                  <a:spcPts val="0"/>
                </a:spcBef>
                <a:buNone/>
              </a:pPr>
              <a:endParaRPr/>
            </a:p>
          </p:txBody>
        </p:sp>
        <p:sp>
          <p:nvSpPr>
            <p:cNvPr id="127" name="Shape 127"/>
            <p:cNvSpPr txBox="1"/>
            <p:nvPr/>
          </p:nvSpPr>
          <p:spPr>
            <a:xfrm>
              <a:off x="4333675" y="2858297"/>
              <a:ext cx="1680298" cy="903385"/>
            </a:xfrm>
            <a:prstGeom prst="rect">
              <a:avLst/>
            </a:prstGeom>
            <a:noFill/>
            <a:ln>
              <a:noFill/>
            </a:ln>
          </p:spPr>
          <p:txBody>
            <a:bodyPr lIns="95250" tIns="95250" rIns="95250" bIns="95250" anchor="ctr" anchorCtr="0">
              <a:noAutofit/>
            </a:bodyPr>
            <a:lstStyle/>
            <a:p>
              <a:pPr marL="0" marR="0" lvl="0" indent="0" algn="l" rtl="0">
                <a:lnSpc>
                  <a:spcPct val="90000"/>
                </a:lnSpc>
                <a:spcBef>
                  <a:spcPts val="0"/>
                </a:spcBef>
                <a:spcAft>
                  <a:spcPts val="875"/>
                </a:spcAft>
                <a:buNone/>
              </a:pPr>
              <a:endParaRPr sz="2500" b="0" i="0" u="none" strike="noStrike" cap="none" baseline="0">
                <a:solidFill>
                  <a:schemeClr val="dk1"/>
                </a:solidFill>
                <a:latin typeface="Calibri"/>
                <a:ea typeface="Calibri"/>
                <a:cs typeface="Calibri"/>
                <a:sym typeface="Calibri"/>
              </a:endParaRPr>
            </a:p>
          </p:txBody>
        </p:sp>
        <p:sp>
          <p:nvSpPr>
            <p:cNvPr id="128" name="Shape 128"/>
            <p:cNvSpPr/>
            <p:nvPr/>
          </p:nvSpPr>
          <p:spPr>
            <a:xfrm rot="5400000">
              <a:off x="1471444" y="2655035"/>
              <a:ext cx="1505644" cy="1309909"/>
            </a:xfrm>
            <a:prstGeom prst="hexagon">
              <a:avLst>
                <a:gd name="adj" fmla="val 25000"/>
                <a:gd name="vf" fmla="val 115470"/>
              </a:avLst>
            </a:prstGeom>
            <a:solidFill>
              <a:srgbClr val="2225A9"/>
            </a:solid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29" name="Shape 129"/>
            <p:cNvSpPr txBox="1"/>
            <p:nvPr/>
          </p:nvSpPr>
          <p:spPr>
            <a:xfrm>
              <a:off x="1773439" y="2791799"/>
              <a:ext cx="901653" cy="1036384"/>
            </a:xfrm>
            <a:prstGeom prst="rect">
              <a:avLst/>
            </a:prstGeom>
            <a:noFill/>
            <a:ln>
              <a:noFill/>
            </a:ln>
          </p:spPr>
          <p:txBody>
            <a:bodyPr lIns="0" tIns="0" rIns="0" bIns="0" anchor="ctr" anchorCtr="0">
              <a:noAutofit/>
            </a:bodyPr>
            <a:lstStyle/>
            <a:p>
              <a:pPr marL="0" marR="0" lvl="0" indent="0" algn="ctr" rtl="0">
                <a:lnSpc>
                  <a:spcPct val="90000"/>
                </a:lnSpc>
                <a:spcBef>
                  <a:spcPts val="0"/>
                </a:spcBef>
                <a:spcAft>
                  <a:spcPts val="875"/>
                </a:spcAft>
                <a:buSzPct val="25000"/>
                <a:buNone/>
              </a:pPr>
              <a:r>
                <a:rPr lang="en-GB" sz="2500" b="0" i="0" u="none" strike="noStrike" cap="none" baseline="0">
                  <a:solidFill>
                    <a:schemeClr val="lt1"/>
                  </a:solidFill>
                  <a:latin typeface="Calibri"/>
                  <a:ea typeface="Calibri"/>
                  <a:cs typeface="Calibri"/>
                  <a:sym typeface="Calibri"/>
                </a:rPr>
                <a:t>Psyche</a:t>
              </a:r>
            </a:p>
          </p:txBody>
        </p:sp>
      </p:grpSp>
    </p:spTree>
    <p:extLst>
      <p:ext uri="{BB962C8B-B14F-4D97-AF65-F5344CB8AC3E}">
        <p14:creationId xmlns:p14="http://schemas.microsoft.com/office/powerpoint/2010/main" val="2249176706"/>
      </p:ext>
    </p:extLst>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title"/>
          </p:nvPr>
        </p:nvSpPr>
        <p:spPr>
          <a:xfrm>
            <a:off x="739620" y="371689"/>
            <a:ext cx="7543260" cy="817021"/>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GB" sz="2800" b="1" i="0" u="none" strike="noStrike" cap="none" baseline="0">
                <a:solidFill>
                  <a:schemeClr val="dk2"/>
                </a:solidFill>
                <a:latin typeface="Quattrocento Sans"/>
                <a:ea typeface="Quattrocento Sans"/>
                <a:cs typeface="Quattrocento Sans"/>
                <a:sym typeface="Quattrocento Sans"/>
              </a:rPr>
              <a:t>Klachtenpatroon aspecifiek</a:t>
            </a:r>
          </a:p>
        </p:txBody>
      </p:sp>
      <p:grpSp>
        <p:nvGrpSpPr>
          <p:cNvPr id="136" name="Shape 136"/>
          <p:cNvGrpSpPr/>
          <p:nvPr/>
        </p:nvGrpSpPr>
        <p:grpSpPr>
          <a:xfrm>
            <a:off x="1305652" y="1221369"/>
            <a:ext cx="6350531" cy="5159680"/>
            <a:chOff x="206804" y="0"/>
            <a:chExt cx="6350531" cy="5159680"/>
          </a:xfrm>
        </p:grpSpPr>
        <p:sp>
          <p:nvSpPr>
            <p:cNvPr id="137" name="Shape 137"/>
            <p:cNvSpPr/>
            <p:nvPr/>
          </p:nvSpPr>
          <p:spPr>
            <a:xfrm>
              <a:off x="613100" y="444139"/>
              <a:ext cx="5537935" cy="1319340"/>
            </a:xfrm>
            <a:prstGeom prst="roundRect">
              <a:avLst>
                <a:gd name="adj" fmla="val 10000"/>
              </a:avLst>
            </a:prstGeom>
            <a:solidFill>
              <a:srgbClr val="D1D3ED">
                <a:alpha val="89803"/>
              </a:srgbClr>
            </a:solidFill>
            <a:ln w="25400" cap="flat">
              <a:solidFill>
                <a:srgbClr val="D1D3ED">
                  <a:alpha val="89803"/>
                </a:srgbClr>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38" name="Shape 138"/>
            <p:cNvSpPr/>
            <p:nvPr/>
          </p:nvSpPr>
          <p:spPr>
            <a:xfrm>
              <a:off x="206804" y="40495"/>
              <a:ext cx="3024061" cy="1618923"/>
            </a:xfrm>
            <a:prstGeom prst="roundRect">
              <a:avLst>
                <a:gd name="adj" fmla="val 10000"/>
              </a:avLst>
            </a:prstGeom>
            <a:blipFill rotWithShape="1">
              <a:blip r:embed="rId3">
                <a:alphaModFix/>
              </a:blip>
              <a:stretch>
                <a:fillRect t="-28996" b="-28996"/>
              </a:stretch>
            </a:blip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39" name="Shape 139"/>
            <p:cNvSpPr/>
            <p:nvPr/>
          </p:nvSpPr>
          <p:spPr>
            <a:xfrm rot="10800000">
              <a:off x="217690" y="1446059"/>
              <a:ext cx="3024061" cy="3713621"/>
            </a:xfrm>
            <a:prstGeom prst="round2SameRect">
              <a:avLst>
                <a:gd name="adj1" fmla="val 10500"/>
                <a:gd name="adj2" fmla="val 0"/>
              </a:avLst>
            </a:prstGeom>
            <a:solidFill>
              <a:srgbClr val="2225A9"/>
            </a:solid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40" name="Shape 140"/>
            <p:cNvSpPr txBox="1"/>
            <p:nvPr/>
          </p:nvSpPr>
          <p:spPr>
            <a:xfrm>
              <a:off x="310689" y="1446059"/>
              <a:ext cx="2838061" cy="3620620"/>
            </a:xfrm>
            <a:prstGeom prst="rect">
              <a:avLst/>
            </a:prstGeom>
            <a:noFill/>
            <a:ln>
              <a:noFill/>
            </a:ln>
          </p:spPr>
          <p:txBody>
            <a:bodyPr lIns="142225" tIns="142225" rIns="142225" bIns="142225" anchor="t" anchorCtr="0">
              <a:noAutofit/>
            </a:bodyPr>
            <a:lstStyle/>
            <a:p>
              <a:pPr marL="0" marR="0" lvl="0" indent="0" algn="l" rtl="0">
                <a:lnSpc>
                  <a:spcPct val="90000"/>
                </a:lnSpc>
                <a:spcBef>
                  <a:spcPts val="0"/>
                </a:spcBef>
                <a:spcAft>
                  <a:spcPts val="0"/>
                </a:spcAft>
                <a:buSzPct val="25000"/>
                <a:buNone/>
              </a:pPr>
              <a:r>
                <a:rPr lang="en-GB" sz="2000" b="0" i="0" u="none" strike="noStrike" cap="none" baseline="0">
                  <a:solidFill>
                    <a:schemeClr val="lt1"/>
                  </a:solidFill>
                  <a:latin typeface="Calibri"/>
                  <a:ea typeface="Calibri"/>
                  <a:cs typeface="Calibri"/>
                  <a:sym typeface="Calibri"/>
                </a:rPr>
                <a:t>Moeheid</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Gewichtstoename</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Kouwelijkheid</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Haaruitval</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Obstipatie</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Bradycardie</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Myxoedeem </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Traagheid</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Menstruatiestoornissen</a:t>
              </a:r>
            </a:p>
            <a:p>
              <a:pPr marL="0" marR="0" lvl="0" indent="0" algn="l" rtl="0">
                <a:lnSpc>
                  <a:spcPct val="90000"/>
                </a:lnSpc>
                <a:spcBef>
                  <a:spcPts val="700"/>
                </a:spcBef>
                <a:spcAft>
                  <a:spcPts val="0"/>
                </a:spcAft>
                <a:buNone/>
              </a:pPr>
              <a:endParaRPr sz="2000" b="0" i="0" u="none" strike="noStrike" cap="none" baseline="0">
                <a:solidFill>
                  <a:schemeClr val="lt1"/>
                </a:solidFill>
                <a:latin typeface="Calibri"/>
                <a:ea typeface="Calibri"/>
                <a:cs typeface="Calibri"/>
                <a:sym typeface="Calibri"/>
              </a:endParaRPr>
            </a:p>
            <a:p>
              <a:pPr marL="0" marR="0" lvl="0" indent="0" algn="l" rtl="0">
                <a:lnSpc>
                  <a:spcPct val="90000"/>
                </a:lnSpc>
                <a:spcBef>
                  <a:spcPts val="700"/>
                </a:spcBef>
                <a:spcAft>
                  <a:spcPts val="0"/>
                </a:spcAft>
                <a:buNone/>
              </a:pPr>
              <a:endParaRPr sz="2000" b="0" i="0" u="none" strike="noStrike" cap="none" baseline="0">
                <a:solidFill>
                  <a:schemeClr val="lt1"/>
                </a:solidFill>
                <a:latin typeface="Calibri"/>
                <a:ea typeface="Calibri"/>
                <a:cs typeface="Calibri"/>
                <a:sym typeface="Calibri"/>
              </a:endParaRPr>
            </a:p>
            <a:p>
              <a:pPr marL="0" marR="0" lvl="0" indent="0" algn="l" rtl="0">
                <a:lnSpc>
                  <a:spcPct val="90000"/>
                </a:lnSpc>
                <a:spcBef>
                  <a:spcPts val="700"/>
                </a:spcBef>
                <a:spcAft>
                  <a:spcPts val="0"/>
                </a:spcAft>
                <a:buNone/>
              </a:pPr>
              <a:endParaRPr sz="2000" b="0" i="0" u="none" strike="noStrike" cap="none" baseline="0">
                <a:solidFill>
                  <a:schemeClr val="lt1"/>
                </a:solidFill>
                <a:latin typeface="Calibri"/>
                <a:ea typeface="Calibri"/>
                <a:cs typeface="Calibri"/>
                <a:sym typeface="Calibri"/>
              </a:endParaRPr>
            </a:p>
            <a:p>
              <a:pPr marL="0" marR="0" lvl="0" indent="0" algn="l" rtl="0">
                <a:lnSpc>
                  <a:spcPct val="90000"/>
                </a:lnSpc>
                <a:spcBef>
                  <a:spcPts val="700"/>
                </a:spcBef>
                <a:spcAft>
                  <a:spcPts val="700"/>
                </a:spcAft>
                <a:buNone/>
              </a:pPr>
              <a:endParaRPr sz="2000" b="0" i="0" u="none" strike="noStrike" cap="none" baseline="0">
                <a:solidFill>
                  <a:schemeClr val="lt1"/>
                </a:solidFill>
                <a:latin typeface="Calibri"/>
                <a:ea typeface="Calibri"/>
                <a:cs typeface="Calibri"/>
                <a:sym typeface="Calibri"/>
              </a:endParaRPr>
            </a:p>
          </p:txBody>
        </p:sp>
        <p:sp>
          <p:nvSpPr>
            <p:cNvPr id="141" name="Shape 141"/>
            <p:cNvSpPr/>
            <p:nvPr/>
          </p:nvSpPr>
          <p:spPr>
            <a:xfrm>
              <a:off x="3538307" y="0"/>
              <a:ext cx="2948732" cy="1559702"/>
            </a:xfrm>
            <a:prstGeom prst="roundRect">
              <a:avLst>
                <a:gd name="adj" fmla="val 10000"/>
              </a:avLst>
            </a:prstGeom>
            <a:blipFill rotWithShape="1">
              <a:blip r:embed="rId4">
                <a:alphaModFix/>
              </a:blip>
              <a:stretch>
                <a:fillRect t="-13997" b="-13999"/>
              </a:stretch>
            </a:blip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42" name="Shape 142"/>
            <p:cNvSpPr/>
            <p:nvPr/>
          </p:nvSpPr>
          <p:spPr>
            <a:xfrm rot="10800000">
              <a:off x="3533273" y="1448347"/>
              <a:ext cx="3024061" cy="3710571"/>
            </a:xfrm>
            <a:prstGeom prst="round2SameRect">
              <a:avLst>
                <a:gd name="adj1" fmla="val 10500"/>
                <a:gd name="adj2" fmla="val 0"/>
              </a:avLst>
            </a:prstGeom>
            <a:solidFill>
              <a:srgbClr val="2225A9"/>
            </a:solidFill>
            <a:ln w="25400" cap="flat">
              <a:solidFill>
                <a:schemeClr val="lt1"/>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43" name="Shape 143"/>
            <p:cNvSpPr txBox="1"/>
            <p:nvPr/>
          </p:nvSpPr>
          <p:spPr>
            <a:xfrm>
              <a:off x="3626273" y="1448346"/>
              <a:ext cx="2838061" cy="3617571"/>
            </a:xfrm>
            <a:prstGeom prst="rect">
              <a:avLst/>
            </a:prstGeom>
            <a:noFill/>
            <a:ln>
              <a:noFill/>
            </a:ln>
          </p:spPr>
          <p:txBody>
            <a:bodyPr lIns="142225" tIns="142225" rIns="142225" bIns="142225" anchor="t" anchorCtr="0">
              <a:noAutofit/>
            </a:bodyPr>
            <a:lstStyle/>
            <a:p>
              <a:pPr marL="0" marR="0" lvl="0" indent="0" algn="l" rtl="0">
                <a:lnSpc>
                  <a:spcPct val="90000"/>
                </a:lnSpc>
                <a:spcBef>
                  <a:spcPts val="0"/>
                </a:spcBef>
                <a:spcAft>
                  <a:spcPts val="0"/>
                </a:spcAft>
                <a:buSzPct val="25000"/>
                <a:buNone/>
              </a:pPr>
              <a:r>
                <a:rPr lang="en-GB" sz="2000" b="0" i="0" u="none" strike="noStrike" cap="none" baseline="0">
                  <a:solidFill>
                    <a:schemeClr val="lt1"/>
                  </a:solidFill>
                  <a:latin typeface="Calibri"/>
                  <a:ea typeface="Calibri"/>
                  <a:cs typeface="Calibri"/>
                  <a:sym typeface="Calibri"/>
                </a:rPr>
                <a:t>Moeheid</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Gewichtsafname</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Diarree</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Nervositeit</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Oftalmopathie</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Hartkloppingen</a:t>
              </a:r>
            </a:p>
            <a:p>
              <a:pPr marL="0" marR="0" lvl="0" indent="0" algn="l" rtl="0">
                <a:lnSpc>
                  <a:spcPct val="90000"/>
                </a:lnSpc>
                <a:spcBef>
                  <a:spcPts val="700"/>
                </a:spcBef>
                <a:spcAft>
                  <a:spcPts val="0"/>
                </a:spcAft>
                <a:buSzPct val="25000"/>
                <a:buNone/>
              </a:pPr>
              <a:r>
                <a:rPr lang="en-GB" sz="2000" b="0" i="0" u="none" strike="noStrike" cap="none" baseline="0">
                  <a:solidFill>
                    <a:schemeClr val="lt1"/>
                  </a:solidFill>
                  <a:latin typeface="Calibri"/>
                  <a:ea typeface="Calibri"/>
                  <a:cs typeface="Calibri"/>
                  <a:sym typeface="Calibri"/>
                </a:rPr>
                <a:t>Menstruatiestoornissen</a:t>
              </a:r>
            </a:p>
            <a:p>
              <a:pPr marL="0" marR="0" lvl="0" indent="0" algn="l" rtl="0">
                <a:lnSpc>
                  <a:spcPct val="90000"/>
                </a:lnSpc>
                <a:spcBef>
                  <a:spcPts val="700"/>
                </a:spcBef>
                <a:spcAft>
                  <a:spcPts val="0"/>
                </a:spcAft>
                <a:buSzPct val="25000"/>
                <a:buNone/>
              </a:pPr>
              <a:r>
                <a:rPr lang="en-GB" sz="2000">
                  <a:solidFill>
                    <a:schemeClr val="lt1"/>
                  </a:solidFill>
                  <a:latin typeface="Calibri"/>
                  <a:ea typeface="Calibri"/>
                  <a:cs typeface="Calibri"/>
                  <a:sym typeface="Calibri"/>
                </a:rPr>
                <a:t>...</a:t>
              </a:r>
            </a:p>
            <a:p>
              <a:pPr marL="0" marR="0" lvl="0" indent="0" algn="l" rtl="0">
                <a:lnSpc>
                  <a:spcPct val="90000"/>
                </a:lnSpc>
                <a:spcBef>
                  <a:spcPts val="700"/>
                </a:spcBef>
                <a:spcAft>
                  <a:spcPts val="700"/>
                </a:spcAft>
                <a:buNone/>
              </a:pPr>
              <a:endParaRPr sz="2000" b="0" i="0" u="none" strike="noStrike" cap="none" baseline="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4104460"/>
      </p:ext>
    </p:extLst>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ctrTitle"/>
          </p:nvPr>
        </p:nvSpPr>
        <p:spPr>
          <a:xfrm>
            <a:off x="914400" y="1326499"/>
            <a:ext cx="7402748" cy="962939"/>
          </a:xfrm>
        </p:spPr>
        <p:txBody>
          <a:bodyPr/>
          <a:lstStyle/>
          <a:p>
            <a:pPr algn="ctr"/>
            <a:r>
              <a:rPr lang="nl-NL" dirty="0" smtClean="0"/>
              <a:t>Ontregelde diabetes</a:t>
            </a:r>
            <a:endParaRPr lang="nl-NL" dirty="0"/>
          </a:p>
        </p:txBody>
      </p:sp>
      <p:sp>
        <p:nvSpPr>
          <p:cNvPr id="5" name="Ondertitel 4"/>
          <p:cNvSpPr>
            <a:spLocks noGrp="1"/>
          </p:cNvSpPr>
          <p:nvPr>
            <p:ph type="subTitle" idx="1"/>
          </p:nvPr>
        </p:nvSpPr>
        <p:spPr/>
        <p:txBody>
          <a:bodyPr/>
          <a:lstStyle/>
          <a:p>
            <a:endParaRPr lang="nl-NL" dirty="0"/>
          </a:p>
        </p:txBody>
      </p:sp>
      <p:pic>
        <p:nvPicPr>
          <p:cNvPr id="6" name="Picture 2" descr="Afbeelding hyper sympton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9562" y="2850722"/>
            <a:ext cx="2181225" cy="313964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Afbeelding hypo symptom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9950" y="2850722"/>
            <a:ext cx="2195089" cy="31396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0049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10084931-menselijke-spier-anatomie"/>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2813050" y="3203575"/>
            <a:ext cx="1612900" cy="158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3" descr="tl"/>
          <p:cNvPicPr>
            <a:picLocks noChangeAspect="1" noChangeArrowheads="1"/>
          </p:cNvPicPr>
          <p:nvPr/>
        </p:nvPicPr>
        <p:blipFill>
          <a:blip r:embed="rId4">
            <a:clrChange>
              <a:clrFrom>
                <a:srgbClr val="EFEFEE"/>
              </a:clrFrom>
              <a:clrTo>
                <a:srgbClr val="EFEFEE">
                  <a:alpha val="0"/>
                </a:srgbClr>
              </a:clrTo>
            </a:clrChange>
            <a:extLst>
              <a:ext uri="{28A0092B-C50C-407E-A947-70E740481C1C}">
                <a14:useLocalDpi xmlns:a14="http://schemas.microsoft.com/office/drawing/2010/main" val="0"/>
              </a:ext>
            </a:extLst>
          </a:blip>
          <a:srcRect/>
          <a:stretch>
            <a:fillRect/>
          </a:stretch>
        </p:blipFill>
        <p:spPr bwMode="auto">
          <a:xfrm>
            <a:off x="2505075" y="5170488"/>
            <a:ext cx="2044700" cy="168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4" descr="nier-thumb5562692"/>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68725" y="1212850"/>
            <a:ext cx="1909763" cy="190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Rectangle 5"/>
          <p:cNvSpPr>
            <a:spLocks noGrp="1"/>
          </p:cNvSpPr>
          <p:nvPr>
            <p:ph type="title"/>
          </p:nvPr>
        </p:nvSpPr>
        <p:spPr/>
        <p:txBody>
          <a:bodyPr/>
          <a:lstStyle/>
          <a:p>
            <a:pPr eaLnBrk="1" hangingPunct="1"/>
            <a:r>
              <a:rPr lang="en-US" altLang="nl-NL" sz="2000" dirty="0" err="1" smtClean="0">
                <a:ea typeface="ＭＳ Ｐゴシック" pitchFamily="34" charset="-128"/>
              </a:rPr>
              <a:t>Hyperosmolair</a:t>
            </a:r>
            <a:r>
              <a:rPr lang="en-US" altLang="nl-NL" sz="2000" dirty="0" smtClean="0">
                <a:ea typeface="ＭＳ Ｐゴシック" pitchFamily="34" charset="-128"/>
              </a:rPr>
              <a:t> </a:t>
            </a:r>
            <a:r>
              <a:rPr lang="en-US" altLang="nl-NL" sz="2000" dirty="0" err="1" smtClean="0">
                <a:ea typeface="ＭＳ Ｐゴシック" pitchFamily="34" charset="-128"/>
              </a:rPr>
              <a:t>hyperglycaemisch</a:t>
            </a:r>
            <a:r>
              <a:rPr lang="en-US" altLang="nl-NL" sz="2000" dirty="0" smtClean="0">
                <a:ea typeface="ＭＳ Ｐゴシック" pitchFamily="34" charset="-128"/>
              </a:rPr>
              <a:t> non-</a:t>
            </a:r>
            <a:r>
              <a:rPr lang="en-US" altLang="nl-NL" sz="2000" dirty="0" err="1" smtClean="0">
                <a:ea typeface="ＭＳ Ｐゴシック" pitchFamily="34" charset="-128"/>
              </a:rPr>
              <a:t>ketotische</a:t>
            </a:r>
            <a:r>
              <a:rPr lang="en-US" altLang="nl-NL" sz="2000" dirty="0" smtClean="0">
                <a:ea typeface="ＭＳ Ｐゴシック" pitchFamily="34" charset="-128"/>
              </a:rPr>
              <a:t> </a:t>
            </a:r>
            <a:r>
              <a:rPr lang="en-US" altLang="nl-NL" sz="2000" dirty="0" err="1" smtClean="0">
                <a:ea typeface="ＭＳ Ｐゴシック" pitchFamily="34" charset="-128"/>
              </a:rPr>
              <a:t>ontregeling</a:t>
            </a:r>
            <a:endParaRPr lang="nl-NL" altLang="nl-NL" sz="2000" dirty="0" smtClean="0">
              <a:ea typeface="ＭＳ Ｐゴシック" pitchFamily="34" charset="-128"/>
            </a:endParaRPr>
          </a:p>
        </p:txBody>
      </p:sp>
      <p:sp>
        <p:nvSpPr>
          <p:cNvPr id="6150" name="Text Box 6"/>
          <p:cNvSpPr txBox="1">
            <a:spLocks noChangeArrowheads="1"/>
          </p:cNvSpPr>
          <p:nvPr/>
        </p:nvSpPr>
        <p:spPr bwMode="auto">
          <a:xfrm>
            <a:off x="133350" y="3805238"/>
            <a:ext cx="1846263" cy="74295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Glucosetekort </a:t>
            </a:r>
          </a:p>
          <a:p>
            <a:pPr eaLnBrk="1" hangingPunct="1">
              <a:spcBef>
                <a:spcPct val="50000"/>
              </a:spcBef>
            </a:pPr>
            <a:r>
              <a:rPr lang="nl-NL" altLang="nl-NL"/>
              <a:t>in cellen</a:t>
            </a:r>
          </a:p>
        </p:txBody>
      </p:sp>
      <p:sp>
        <p:nvSpPr>
          <p:cNvPr id="6151" name="Text Box 8"/>
          <p:cNvSpPr txBox="1">
            <a:spLocks noChangeArrowheads="1"/>
          </p:cNvSpPr>
          <p:nvPr/>
        </p:nvSpPr>
        <p:spPr bwMode="auto">
          <a:xfrm>
            <a:off x="644525" y="2620963"/>
            <a:ext cx="2168525" cy="74295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Glycogenolyse</a:t>
            </a:r>
          </a:p>
          <a:p>
            <a:pPr eaLnBrk="1" hangingPunct="1">
              <a:spcBef>
                <a:spcPct val="50000"/>
              </a:spcBef>
            </a:pPr>
            <a:r>
              <a:rPr lang="nl-NL" altLang="nl-NL"/>
              <a:t>(spier en lever)</a:t>
            </a:r>
          </a:p>
        </p:txBody>
      </p:sp>
      <p:sp>
        <p:nvSpPr>
          <p:cNvPr id="6152" name="Text Box 9"/>
          <p:cNvSpPr txBox="1">
            <a:spLocks noChangeArrowheads="1"/>
          </p:cNvSpPr>
          <p:nvPr/>
        </p:nvSpPr>
        <p:spPr bwMode="auto">
          <a:xfrm>
            <a:off x="3556000" y="3952875"/>
            <a:ext cx="1882775"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Eiwitafbraak</a:t>
            </a:r>
          </a:p>
        </p:txBody>
      </p:sp>
      <p:sp>
        <p:nvSpPr>
          <p:cNvPr id="6153" name="Text Box 10"/>
          <p:cNvSpPr txBox="1">
            <a:spLocks noChangeArrowheads="1"/>
          </p:cNvSpPr>
          <p:nvPr/>
        </p:nvSpPr>
        <p:spPr bwMode="auto">
          <a:xfrm>
            <a:off x="3768725" y="6115050"/>
            <a:ext cx="2159000"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Gluconeogenese</a:t>
            </a:r>
          </a:p>
        </p:txBody>
      </p:sp>
      <p:sp>
        <p:nvSpPr>
          <p:cNvPr id="6154" name="Text Box 11"/>
          <p:cNvSpPr txBox="1">
            <a:spLocks noChangeArrowheads="1"/>
          </p:cNvSpPr>
          <p:nvPr/>
        </p:nvSpPr>
        <p:spPr bwMode="auto">
          <a:xfrm>
            <a:off x="1377950" y="1624013"/>
            <a:ext cx="2149475"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dirty="0"/>
              <a:t>Hyperglycaemie</a:t>
            </a:r>
          </a:p>
        </p:txBody>
      </p:sp>
      <p:sp>
        <p:nvSpPr>
          <p:cNvPr id="6155" name="Text Box 14"/>
          <p:cNvSpPr txBox="1">
            <a:spLocks noChangeArrowheads="1"/>
          </p:cNvSpPr>
          <p:nvPr/>
        </p:nvSpPr>
        <p:spPr bwMode="auto">
          <a:xfrm>
            <a:off x="5176838" y="1797050"/>
            <a:ext cx="1601787"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Glucosurie</a:t>
            </a:r>
          </a:p>
        </p:txBody>
      </p:sp>
      <p:sp>
        <p:nvSpPr>
          <p:cNvPr id="6156" name="Text Box 17"/>
          <p:cNvSpPr txBox="1">
            <a:spLocks noChangeArrowheads="1"/>
          </p:cNvSpPr>
          <p:nvPr/>
        </p:nvSpPr>
        <p:spPr bwMode="auto">
          <a:xfrm>
            <a:off x="5087938" y="2603500"/>
            <a:ext cx="1181100"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Polyurie </a:t>
            </a:r>
          </a:p>
        </p:txBody>
      </p:sp>
      <p:sp>
        <p:nvSpPr>
          <p:cNvPr id="6157" name="Text Box 20"/>
          <p:cNvSpPr txBox="1">
            <a:spLocks noChangeArrowheads="1"/>
          </p:cNvSpPr>
          <p:nvPr/>
        </p:nvSpPr>
        <p:spPr bwMode="auto">
          <a:xfrm>
            <a:off x="7164388" y="1970088"/>
            <a:ext cx="1485900"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Dehydratie</a:t>
            </a:r>
          </a:p>
        </p:txBody>
      </p:sp>
      <p:sp>
        <p:nvSpPr>
          <p:cNvPr id="6158" name="Line 22"/>
          <p:cNvSpPr>
            <a:spLocks noChangeShapeType="1"/>
          </p:cNvSpPr>
          <p:nvPr/>
        </p:nvSpPr>
        <p:spPr bwMode="auto">
          <a:xfrm flipV="1">
            <a:off x="1033463" y="3363913"/>
            <a:ext cx="687387" cy="441325"/>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6159" name="Line 23"/>
          <p:cNvSpPr>
            <a:spLocks noChangeShapeType="1"/>
          </p:cNvSpPr>
          <p:nvPr/>
        </p:nvSpPr>
        <p:spPr bwMode="auto">
          <a:xfrm flipV="1">
            <a:off x="1720850" y="1970088"/>
            <a:ext cx="784225" cy="633412"/>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6160" name="Line 24"/>
          <p:cNvSpPr>
            <a:spLocks noChangeShapeType="1"/>
          </p:cNvSpPr>
          <p:nvPr/>
        </p:nvSpPr>
        <p:spPr bwMode="auto">
          <a:xfrm>
            <a:off x="1979613" y="4151313"/>
            <a:ext cx="1576387" cy="0"/>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6161" name="Line 25"/>
          <p:cNvSpPr>
            <a:spLocks noChangeShapeType="1"/>
          </p:cNvSpPr>
          <p:nvPr/>
        </p:nvSpPr>
        <p:spPr bwMode="auto">
          <a:xfrm flipH="1">
            <a:off x="3556000" y="4298950"/>
            <a:ext cx="869950" cy="1217613"/>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6162" name="Line 30"/>
          <p:cNvSpPr>
            <a:spLocks noChangeShapeType="1"/>
          </p:cNvSpPr>
          <p:nvPr/>
        </p:nvSpPr>
        <p:spPr bwMode="auto">
          <a:xfrm>
            <a:off x="3527425" y="1797050"/>
            <a:ext cx="688975" cy="198438"/>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6163" name="Line 31"/>
          <p:cNvSpPr>
            <a:spLocks noChangeShapeType="1"/>
          </p:cNvSpPr>
          <p:nvPr/>
        </p:nvSpPr>
        <p:spPr bwMode="auto">
          <a:xfrm flipV="1">
            <a:off x="6269038" y="2143125"/>
            <a:ext cx="895350" cy="622300"/>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6164" name="Line 35"/>
          <p:cNvSpPr>
            <a:spLocks noChangeShapeType="1"/>
          </p:cNvSpPr>
          <p:nvPr/>
        </p:nvSpPr>
        <p:spPr bwMode="auto">
          <a:xfrm>
            <a:off x="5927725" y="6292850"/>
            <a:ext cx="1236663" cy="0"/>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6165" name="Line 36"/>
          <p:cNvSpPr>
            <a:spLocks noChangeShapeType="1"/>
          </p:cNvSpPr>
          <p:nvPr/>
        </p:nvSpPr>
        <p:spPr bwMode="auto">
          <a:xfrm flipH="1" flipV="1">
            <a:off x="2903538" y="1970088"/>
            <a:ext cx="4260850" cy="4297362"/>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6166" name="Text Box 37"/>
          <p:cNvSpPr txBox="1">
            <a:spLocks noChangeArrowheads="1"/>
          </p:cNvSpPr>
          <p:nvPr/>
        </p:nvSpPr>
        <p:spPr bwMode="auto">
          <a:xfrm>
            <a:off x="6778625" y="3030538"/>
            <a:ext cx="2017713"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Hypernatriemie</a:t>
            </a:r>
          </a:p>
        </p:txBody>
      </p:sp>
      <p:sp>
        <p:nvSpPr>
          <p:cNvPr id="6167" name="Line 38"/>
          <p:cNvSpPr>
            <a:spLocks noChangeShapeType="1"/>
          </p:cNvSpPr>
          <p:nvPr/>
        </p:nvSpPr>
        <p:spPr bwMode="auto">
          <a:xfrm>
            <a:off x="6269038" y="2765425"/>
            <a:ext cx="509587" cy="438150"/>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Tree>
    <p:extLst>
      <p:ext uri="{BB962C8B-B14F-4D97-AF65-F5344CB8AC3E}">
        <p14:creationId xmlns:p14="http://schemas.microsoft.com/office/powerpoint/2010/main" val="454861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0" descr="10084931-menselijke-spier-anatomie"/>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2813050" y="3203575"/>
            <a:ext cx="1612900" cy="158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7" descr="tl"/>
          <p:cNvPicPr>
            <a:picLocks noChangeAspect="1" noChangeArrowheads="1"/>
          </p:cNvPicPr>
          <p:nvPr/>
        </p:nvPicPr>
        <p:blipFill>
          <a:blip r:embed="rId4">
            <a:clrChange>
              <a:clrFrom>
                <a:srgbClr val="EFEFEE"/>
              </a:clrFrom>
              <a:clrTo>
                <a:srgbClr val="EFEFEE">
                  <a:alpha val="0"/>
                </a:srgbClr>
              </a:clrTo>
            </a:clrChange>
            <a:extLst>
              <a:ext uri="{28A0092B-C50C-407E-A947-70E740481C1C}">
                <a14:useLocalDpi xmlns:a14="http://schemas.microsoft.com/office/drawing/2010/main" val="0"/>
              </a:ext>
            </a:extLst>
          </a:blip>
          <a:srcRect/>
          <a:stretch>
            <a:fillRect/>
          </a:stretch>
        </p:blipFill>
        <p:spPr bwMode="auto">
          <a:xfrm>
            <a:off x="2505075" y="5170488"/>
            <a:ext cx="2044700" cy="168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5" descr="nier-thumb5562692"/>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68725" y="1212850"/>
            <a:ext cx="1909763" cy="190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Rectangle 2"/>
          <p:cNvSpPr>
            <a:spLocks noGrp="1"/>
          </p:cNvSpPr>
          <p:nvPr>
            <p:ph type="title"/>
          </p:nvPr>
        </p:nvSpPr>
        <p:spPr/>
        <p:txBody>
          <a:bodyPr/>
          <a:lstStyle/>
          <a:p>
            <a:pPr eaLnBrk="1" hangingPunct="1"/>
            <a:r>
              <a:rPr lang="nl-NL" altLang="nl-NL" sz="2000" dirty="0" smtClean="0">
                <a:ea typeface="ＭＳ Ｐゴシック" pitchFamily="34" charset="-128"/>
              </a:rPr>
              <a:t>Diabetische ontregeling (</a:t>
            </a:r>
            <a:r>
              <a:rPr lang="nl-NL" altLang="nl-NL" sz="2000" dirty="0" err="1" smtClean="0">
                <a:ea typeface="ＭＳ Ｐゴシック" pitchFamily="34" charset="-128"/>
              </a:rPr>
              <a:t>keto-acidotisch</a:t>
            </a:r>
            <a:r>
              <a:rPr lang="nl-NL" altLang="nl-NL" sz="2000" dirty="0" smtClean="0">
                <a:ea typeface="ＭＳ Ｐゴシック" pitchFamily="34" charset="-128"/>
              </a:rPr>
              <a:t> coma)</a:t>
            </a:r>
          </a:p>
        </p:txBody>
      </p:sp>
      <p:sp>
        <p:nvSpPr>
          <p:cNvPr id="4102" name="Text Box 4"/>
          <p:cNvSpPr txBox="1">
            <a:spLocks noChangeArrowheads="1"/>
          </p:cNvSpPr>
          <p:nvPr/>
        </p:nvSpPr>
        <p:spPr bwMode="auto">
          <a:xfrm>
            <a:off x="133350" y="3805238"/>
            <a:ext cx="1846263" cy="74295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Glucosetekort </a:t>
            </a:r>
          </a:p>
          <a:p>
            <a:pPr eaLnBrk="1" hangingPunct="1">
              <a:spcBef>
                <a:spcPct val="50000"/>
              </a:spcBef>
            </a:pPr>
            <a:r>
              <a:rPr lang="nl-NL" altLang="nl-NL"/>
              <a:t>in cellen</a:t>
            </a:r>
          </a:p>
        </p:txBody>
      </p:sp>
      <p:sp>
        <p:nvSpPr>
          <p:cNvPr id="4103" name="Text Box 6"/>
          <p:cNvSpPr txBox="1">
            <a:spLocks noChangeArrowheads="1"/>
          </p:cNvSpPr>
          <p:nvPr/>
        </p:nvSpPr>
        <p:spPr bwMode="auto">
          <a:xfrm>
            <a:off x="865188" y="5102225"/>
            <a:ext cx="1401762"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Lipolyse</a:t>
            </a:r>
          </a:p>
        </p:txBody>
      </p:sp>
      <p:sp>
        <p:nvSpPr>
          <p:cNvPr id="4104" name="Text Box 7"/>
          <p:cNvSpPr txBox="1">
            <a:spLocks noChangeArrowheads="1"/>
          </p:cNvSpPr>
          <p:nvPr/>
        </p:nvSpPr>
        <p:spPr bwMode="auto">
          <a:xfrm>
            <a:off x="644525" y="2620963"/>
            <a:ext cx="2168525" cy="74295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Glycogenolyse</a:t>
            </a:r>
          </a:p>
          <a:p>
            <a:pPr eaLnBrk="1" hangingPunct="1">
              <a:spcBef>
                <a:spcPct val="50000"/>
              </a:spcBef>
            </a:pPr>
            <a:r>
              <a:rPr lang="nl-NL" altLang="nl-NL"/>
              <a:t>(spier  en lever)</a:t>
            </a:r>
          </a:p>
        </p:txBody>
      </p:sp>
      <p:sp>
        <p:nvSpPr>
          <p:cNvPr id="4105" name="Text Box 8"/>
          <p:cNvSpPr txBox="1">
            <a:spLocks noChangeArrowheads="1"/>
          </p:cNvSpPr>
          <p:nvPr/>
        </p:nvSpPr>
        <p:spPr bwMode="auto">
          <a:xfrm>
            <a:off x="3556000" y="3952875"/>
            <a:ext cx="1882775"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Eiwitafbraak</a:t>
            </a:r>
          </a:p>
        </p:txBody>
      </p:sp>
      <p:sp>
        <p:nvSpPr>
          <p:cNvPr id="4106" name="Text Box 9"/>
          <p:cNvSpPr txBox="1">
            <a:spLocks noChangeArrowheads="1"/>
          </p:cNvSpPr>
          <p:nvPr/>
        </p:nvSpPr>
        <p:spPr bwMode="auto">
          <a:xfrm>
            <a:off x="3768725" y="6115050"/>
            <a:ext cx="2159000"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Gluconeogenese</a:t>
            </a:r>
          </a:p>
        </p:txBody>
      </p:sp>
      <p:sp>
        <p:nvSpPr>
          <p:cNvPr id="4107" name="Text Box 10"/>
          <p:cNvSpPr txBox="1">
            <a:spLocks noChangeArrowheads="1"/>
          </p:cNvSpPr>
          <p:nvPr/>
        </p:nvSpPr>
        <p:spPr bwMode="auto">
          <a:xfrm>
            <a:off x="1377950" y="1624013"/>
            <a:ext cx="2149475"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Hyperglycaemie</a:t>
            </a:r>
          </a:p>
        </p:txBody>
      </p:sp>
      <p:sp>
        <p:nvSpPr>
          <p:cNvPr id="4108" name="Text Box 11"/>
          <p:cNvSpPr txBox="1">
            <a:spLocks noChangeArrowheads="1"/>
          </p:cNvSpPr>
          <p:nvPr/>
        </p:nvSpPr>
        <p:spPr bwMode="auto">
          <a:xfrm>
            <a:off x="4722813" y="5170488"/>
            <a:ext cx="1090612"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Ketose</a:t>
            </a:r>
          </a:p>
        </p:txBody>
      </p:sp>
      <p:sp>
        <p:nvSpPr>
          <p:cNvPr id="4109" name="Text Box 12"/>
          <p:cNvSpPr txBox="1">
            <a:spLocks noChangeArrowheads="1"/>
          </p:cNvSpPr>
          <p:nvPr/>
        </p:nvSpPr>
        <p:spPr bwMode="auto">
          <a:xfrm>
            <a:off x="7456488" y="3805238"/>
            <a:ext cx="1122362"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Acidose</a:t>
            </a:r>
          </a:p>
        </p:txBody>
      </p:sp>
      <p:sp>
        <p:nvSpPr>
          <p:cNvPr id="4110" name="Text Box 13"/>
          <p:cNvSpPr txBox="1">
            <a:spLocks noChangeArrowheads="1"/>
          </p:cNvSpPr>
          <p:nvPr/>
        </p:nvSpPr>
        <p:spPr bwMode="auto">
          <a:xfrm>
            <a:off x="5176838" y="1797050"/>
            <a:ext cx="1601787"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Glucosurie</a:t>
            </a:r>
          </a:p>
        </p:txBody>
      </p:sp>
      <p:sp>
        <p:nvSpPr>
          <p:cNvPr id="4111" name="Text Box 22"/>
          <p:cNvSpPr txBox="1">
            <a:spLocks noChangeArrowheads="1"/>
          </p:cNvSpPr>
          <p:nvPr/>
        </p:nvSpPr>
        <p:spPr bwMode="auto">
          <a:xfrm>
            <a:off x="7456488" y="2949575"/>
            <a:ext cx="998537"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Coma</a:t>
            </a:r>
          </a:p>
        </p:txBody>
      </p:sp>
      <p:sp>
        <p:nvSpPr>
          <p:cNvPr id="4112" name="Text Box 23"/>
          <p:cNvSpPr txBox="1">
            <a:spLocks noChangeArrowheads="1"/>
          </p:cNvSpPr>
          <p:nvPr/>
        </p:nvSpPr>
        <p:spPr bwMode="auto">
          <a:xfrm>
            <a:off x="6778625" y="4929188"/>
            <a:ext cx="2046288"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Hyperventilatie</a:t>
            </a:r>
          </a:p>
        </p:txBody>
      </p:sp>
      <p:sp>
        <p:nvSpPr>
          <p:cNvPr id="4113" name="Text Box 24"/>
          <p:cNvSpPr txBox="1">
            <a:spLocks noChangeArrowheads="1"/>
          </p:cNvSpPr>
          <p:nvPr/>
        </p:nvSpPr>
        <p:spPr bwMode="auto">
          <a:xfrm>
            <a:off x="5087938" y="2603500"/>
            <a:ext cx="1181100"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Polyurie </a:t>
            </a:r>
          </a:p>
        </p:txBody>
      </p:sp>
      <p:sp>
        <p:nvSpPr>
          <p:cNvPr id="4114" name="Text Box 27"/>
          <p:cNvSpPr txBox="1">
            <a:spLocks noChangeArrowheads="1"/>
          </p:cNvSpPr>
          <p:nvPr/>
        </p:nvSpPr>
        <p:spPr bwMode="auto">
          <a:xfrm>
            <a:off x="7164388" y="1970088"/>
            <a:ext cx="1485900" cy="346075"/>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spcBef>
                <a:spcPct val="50000"/>
              </a:spcBef>
            </a:pPr>
            <a:r>
              <a:rPr lang="nl-NL" altLang="nl-NL"/>
              <a:t>Dehydratie</a:t>
            </a:r>
          </a:p>
        </p:txBody>
      </p:sp>
      <p:sp>
        <p:nvSpPr>
          <p:cNvPr id="4115" name="Line 33"/>
          <p:cNvSpPr>
            <a:spLocks noChangeShapeType="1"/>
          </p:cNvSpPr>
          <p:nvPr/>
        </p:nvSpPr>
        <p:spPr bwMode="auto">
          <a:xfrm>
            <a:off x="1033463" y="4548188"/>
            <a:ext cx="504825" cy="554037"/>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16" name="Line 34"/>
          <p:cNvSpPr>
            <a:spLocks noChangeShapeType="1"/>
          </p:cNvSpPr>
          <p:nvPr/>
        </p:nvSpPr>
        <p:spPr bwMode="auto">
          <a:xfrm flipV="1">
            <a:off x="1033463" y="3363913"/>
            <a:ext cx="687387" cy="441325"/>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17" name="Line 35"/>
          <p:cNvSpPr>
            <a:spLocks noChangeShapeType="1"/>
          </p:cNvSpPr>
          <p:nvPr/>
        </p:nvSpPr>
        <p:spPr bwMode="auto">
          <a:xfrm flipV="1">
            <a:off x="1720850" y="1970088"/>
            <a:ext cx="784225" cy="633412"/>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18" name="Line 36"/>
          <p:cNvSpPr>
            <a:spLocks noChangeShapeType="1"/>
          </p:cNvSpPr>
          <p:nvPr/>
        </p:nvSpPr>
        <p:spPr bwMode="auto">
          <a:xfrm>
            <a:off x="1979613" y="4151313"/>
            <a:ext cx="1576387" cy="0"/>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19" name="Line 37"/>
          <p:cNvSpPr>
            <a:spLocks noChangeShapeType="1"/>
          </p:cNvSpPr>
          <p:nvPr/>
        </p:nvSpPr>
        <p:spPr bwMode="auto">
          <a:xfrm flipH="1">
            <a:off x="3556000" y="4298950"/>
            <a:ext cx="869950" cy="1217613"/>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20" name="Line 38"/>
          <p:cNvSpPr>
            <a:spLocks noChangeShapeType="1"/>
          </p:cNvSpPr>
          <p:nvPr/>
        </p:nvSpPr>
        <p:spPr bwMode="auto">
          <a:xfrm>
            <a:off x="1538288" y="5448300"/>
            <a:ext cx="1274762" cy="457200"/>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21" name="Line 39"/>
          <p:cNvSpPr>
            <a:spLocks noChangeShapeType="1"/>
          </p:cNvSpPr>
          <p:nvPr/>
        </p:nvSpPr>
        <p:spPr bwMode="auto">
          <a:xfrm flipV="1">
            <a:off x="2813050" y="5448300"/>
            <a:ext cx="1909763" cy="457200"/>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22" name="Line 40"/>
          <p:cNvSpPr>
            <a:spLocks noChangeShapeType="1"/>
          </p:cNvSpPr>
          <p:nvPr/>
        </p:nvSpPr>
        <p:spPr bwMode="auto">
          <a:xfrm flipV="1">
            <a:off x="5813425" y="3952875"/>
            <a:ext cx="1643063" cy="1322388"/>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23" name="Line 41"/>
          <p:cNvSpPr>
            <a:spLocks noChangeShapeType="1"/>
          </p:cNvSpPr>
          <p:nvPr/>
        </p:nvSpPr>
        <p:spPr bwMode="auto">
          <a:xfrm flipV="1">
            <a:off x="5268913" y="2949575"/>
            <a:ext cx="658812" cy="2220913"/>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24" name="Line 42"/>
          <p:cNvSpPr>
            <a:spLocks noChangeShapeType="1"/>
          </p:cNvSpPr>
          <p:nvPr/>
        </p:nvSpPr>
        <p:spPr bwMode="auto">
          <a:xfrm>
            <a:off x="3527425" y="1797050"/>
            <a:ext cx="688975" cy="198438"/>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25" name="Line 43"/>
          <p:cNvSpPr>
            <a:spLocks noChangeShapeType="1"/>
          </p:cNvSpPr>
          <p:nvPr/>
        </p:nvSpPr>
        <p:spPr bwMode="auto">
          <a:xfrm flipV="1">
            <a:off x="6269038" y="2143125"/>
            <a:ext cx="895350" cy="622300"/>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26" name="Line 44"/>
          <p:cNvSpPr>
            <a:spLocks noChangeShapeType="1"/>
          </p:cNvSpPr>
          <p:nvPr/>
        </p:nvSpPr>
        <p:spPr bwMode="auto">
          <a:xfrm>
            <a:off x="7961313" y="2341563"/>
            <a:ext cx="0" cy="608012"/>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27" name="Line 45"/>
          <p:cNvSpPr>
            <a:spLocks noChangeShapeType="1"/>
          </p:cNvSpPr>
          <p:nvPr/>
        </p:nvSpPr>
        <p:spPr bwMode="auto">
          <a:xfrm flipV="1">
            <a:off x="7961313" y="3295650"/>
            <a:ext cx="0" cy="509588"/>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28" name="Line 46"/>
          <p:cNvSpPr>
            <a:spLocks noChangeShapeType="1"/>
          </p:cNvSpPr>
          <p:nvPr/>
        </p:nvSpPr>
        <p:spPr bwMode="auto">
          <a:xfrm>
            <a:off x="7961313" y="4151313"/>
            <a:ext cx="0" cy="777875"/>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29" name="Line 47"/>
          <p:cNvSpPr>
            <a:spLocks noChangeShapeType="1"/>
          </p:cNvSpPr>
          <p:nvPr/>
        </p:nvSpPr>
        <p:spPr bwMode="auto">
          <a:xfrm>
            <a:off x="5927725" y="6292850"/>
            <a:ext cx="1236663" cy="0"/>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4130" name="Line 48"/>
          <p:cNvSpPr>
            <a:spLocks noChangeShapeType="1"/>
          </p:cNvSpPr>
          <p:nvPr/>
        </p:nvSpPr>
        <p:spPr bwMode="auto">
          <a:xfrm flipH="1" flipV="1">
            <a:off x="2903538" y="1970088"/>
            <a:ext cx="4260850" cy="4297362"/>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cxnSp>
        <p:nvCxnSpPr>
          <p:cNvPr id="3" name="Rechte verbindingslijn met pijl 2"/>
          <p:cNvCxnSpPr>
            <a:stCxn id="4121" idx="0"/>
          </p:cNvCxnSpPr>
          <p:nvPr/>
        </p:nvCxnSpPr>
        <p:spPr>
          <a:xfrm>
            <a:off x="2813050" y="5905500"/>
            <a:ext cx="954088" cy="382588"/>
          </a:xfrm>
          <a:prstGeom prst="straightConnector1">
            <a:avLst/>
          </a:prstGeom>
          <a:ln w="12700">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5" name="Rechte verbindingslijn met pijl 4"/>
          <p:cNvCxnSpPr/>
          <p:nvPr/>
        </p:nvCxnSpPr>
        <p:spPr>
          <a:xfrm>
            <a:off x="3556000" y="5516563"/>
            <a:ext cx="211138" cy="750887"/>
          </a:xfrm>
          <a:prstGeom prst="straightConnector1">
            <a:avLst/>
          </a:prstGeom>
          <a:ln w="12700">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88793607"/>
      </p:ext>
    </p:extLst>
  </p:cSld>
  <p:clrMapOvr>
    <a:masterClrMapping/>
  </p:clrMapOvr>
  <p:timing>
    <p:tnLst>
      <p:par>
        <p:cTn id="1" dur="indefinite" restart="never" nodeType="tmRoot"/>
      </p:par>
    </p:tnLst>
  </p:timing>
</p:sld>
</file>

<file path=ppt/theme/theme1.xml><?xml version="1.0" encoding="utf-8"?>
<a:theme xmlns:a="http://schemas.openxmlformats.org/drawingml/2006/main" name="UMC groen Onderwijs_NED">
  <a:themeElements>
    <a:clrScheme name="Aangepast 2">
      <a:dk1>
        <a:srgbClr val="1C1C1C"/>
      </a:dk1>
      <a:lt1>
        <a:sysClr val="window" lastClr="FFFFFF"/>
      </a:lt1>
      <a:dk2>
        <a:srgbClr val="1961AB"/>
      </a:dk2>
      <a:lt2>
        <a:srgbClr val="EEECE1"/>
      </a:lt2>
      <a:accent1>
        <a:srgbClr val="2526A9"/>
      </a:accent1>
      <a:accent2>
        <a:srgbClr val="D0103A"/>
      </a:accent2>
      <a:accent3>
        <a:srgbClr val="79B829"/>
      </a:accent3>
      <a:accent4>
        <a:srgbClr val="0F84C9"/>
      </a:accent4>
      <a:accent5>
        <a:srgbClr val="FF6319"/>
      </a:accent5>
      <a:accent6>
        <a:srgbClr val="B7B1A9"/>
      </a:accent6>
      <a:hlink>
        <a:srgbClr val="2526A9"/>
      </a:hlink>
      <a:folHlink>
        <a:srgbClr val="B7B1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ustomProperties xmlns="http://www.documentaal.nl/CustomProperties"/>
</file>

<file path=customXml/itemProps1.xml><?xml version="1.0" encoding="utf-8"?>
<ds:datastoreItem xmlns:ds="http://schemas.openxmlformats.org/officeDocument/2006/customXml" ds:itemID="{D9F555A5-F414-4B85-8C54-F699AF2073F7}">
  <ds:schemaRefs>
    <ds:schemaRef ds:uri="http://www.documentaal.nl/CustomProperties"/>
  </ds:schemaRefs>
</ds:datastoreItem>
</file>

<file path=docProps/app.xml><?xml version="1.0" encoding="utf-8"?>
<Properties xmlns="http://schemas.openxmlformats.org/officeDocument/2006/extended-properties" xmlns:vt="http://schemas.openxmlformats.org/officeDocument/2006/docPropsVTypes">
  <Template/>
  <TotalTime>149</TotalTime>
  <Words>627</Words>
  <Application>Microsoft Office PowerPoint</Application>
  <PresentationFormat>Diavoorstelling (4:3)</PresentationFormat>
  <Paragraphs>119</Paragraphs>
  <Slides>12</Slides>
  <Notes>7</Notes>
  <HiddenSlides>0</HiddenSlides>
  <MMClips>0</MMClips>
  <ScaleCrop>false</ScaleCrop>
  <HeadingPairs>
    <vt:vector size="4" baseType="variant">
      <vt:variant>
        <vt:lpstr>Thema</vt:lpstr>
      </vt:variant>
      <vt:variant>
        <vt:i4>1</vt:i4>
      </vt:variant>
      <vt:variant>
        <vt:lpstr>Diatitels</vt:lpstr>
      </vt:variant>
      <vt:variant>
        <vt:i4>12</vt:i4>
      </vt:variant>
    </vt:vector>
  </HeadingPairs>
  <TitlesOfParts>
    <vt:vector size="13" baseType="lpstr">
      <vt:lpstr>UMC groen Onderwijs_NED</vt:lpstr>
      <vt:lpstr>(Patho)fysiologie endocriene  systemen</vt:lpstr>
      <vt:lpstr>Fysiologie schildklier</vt:lpstr>
      <vt:lpstr>Fysiologie schildklier</vt:lpstr>
      <vt:lpstr>Schildklierhormoon</vt:lpstr>
      <vt:lpstr>Schildklierhormoon</vt:lpstr>
      <vt:lpstr>Klachtenpatroon aspecifiek</vt:lpstr>
      <vt:lpstr>Ontregelde diabetes</vt:lpstr>
      <vt:lpstr>Hyperosmolair hyperglycaemisch non-ketotische ontregeling</vt:lpstr>
      <vt:lpstr>Diabetische ontregeling (keto-acidotisch coma)</vt:lpstr>
      <vt:lpstr>PowerPoint-presentatie</vt:lpstr>
      <vt:lpstr>Bijnieras</vt:lpstr>
      <vt:lpstr>Calcium metabolisme</vt:lpstr>
    </vt:vector>
  </TitlesOfParts>
  <Company>UMC Utrecht</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khoiting</dc:creator>
  <cp:lastModifiedBy>Klein-3-Meulenberg, J. de</cp:lastModifiedBy>
  <cp:revision>8</cp:revision>
  <dcterms:created xsi:type="dcterms:W3CDTF">2013-12-10T14:12:18Z</dcterms:created>
  <dcterms:modified xsi:type="dcterms:W3CDTF">2016-02-16T10:49:05Z</dcterms:modified>
</cp:coreProperties>
</file>