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trictFirstAndLastChars="0" saveSubsetFonts="1" autoCompressPictures="0">
  <p:sldMasterIdLst>
    <p:sldMasterId id="2147483657" r:id="rId1"/>
    <p:sldMasterId id="2147483658" r:id="rId2"/>
    <p:sldMasterId id="2147483659" r:id="rId3"/>
  </p:sldMasterIdLst>
  <p:notesMasterIdLst>
    <p:notesMasterId r:id="rId25"/>
  </p:notesMasterIdLst>
  <p:sldIdLst>
    <p:sldId id="256" r:id="rId4"/>
    <p:sldId id="257" r:id="rId5"/>
    <p:sldId id="264" r:id="rId6"/>
    <p:sldId id="324" r:id="rId7"/>
    <p:sldId id="322" r:id="rId8"/>
    <p:sldId id="323" r:id="rId9"/>
    <p:sldId id="319" r:id="rId10"/>
    <p:sldId id="326" r:id="rId11"/>
    <p:sldId id="327" r:id="rId12"/>
    <p:sldId id="320" r:id="rId13"/>
    <p:sldId id="321" r:id="rId14"/>
    <p:sldId id="316" r:id="rId15"/>
    <p:sldId id="318" r:id="rId16"/>
    <p:sldId id="268" r:id="rId17"/>
    <p:sldId id="274" r:id="rId18"/>
    <p:sldId id="276" r:id="rId19"/>
    <p:sldId id="265" r:id="rId20"/>
    <p:sldId id="280" r:id="rId21"/>
    <p:sldId id="282" r:id="rId22"/>
    <p:sldId id="285" r:id="rId23"/>
    <p:sldId id="325" r:id="rId24"/>
  </p:sldIdLst>
  <p:sldSz cx="9144000" cy="6858000" type="screen4x3"/>
  <p:notesSz cx="6808788" cy="9940925"/>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2039" autoAdjust="0"/>
  </p:normalViewPr>
  <p:slideViewPr>
    <p:cSldViewPr>
      <p:cViewPr>
        <p:scale>
          <a:sx n="107" d="100"/>
          <a:sy n="107" d="100"/>
        </p:scale>
        <p:origin x="-1734" y="3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
        <p:cNvGrpSpPr/>
        <p:nvPr/>
      </p:nvGrpSpPr>
      <p:grpSpPr>
        <a:xfrm>
          <a:off x="0" y="0"/>
          <a:ext cx="0" cy="0"/>
          <a:chOff x="0" y="0"/>
          <a:chExt cx="0" cy="0"/>
        </a:xfrm>
      </p:grpSpPr>
      <p:sp>
        <p:nvSpPr>
          <p:cNvPr id="2" name="Shape 2"/>
          <p:cNvSpPr txBox="1">
            <a:spLocks noGrp="1"/>
          </p:cNvSpPr>
          <p:nvPr>
            <p:ph type="hdr" idx="2"/>
          </p:nvPr>
        </p:nvSpPr>
        <p:spPr>
          <a:xfrm>
            <a:off x="0" y="0"/>
            <a:ext cx="2950474" cy="497046"/>
          </a:xfrm>
          <a:prstGeom prst="rect">
            <a:avLst/>
          </a:prstGeom>
          <a:noFill/>
          <a:ln>
            <a:noFill/>
          </a:ln>
        </p:spPr>
        <p:txBody>
          <a:bodyPr lIns="91425" tIns="91425" rIns="91425" bIns="91425" anchor="t" anchorCtr="0"/>
          <a:lstStyle>
            <a:lvl1pPr marL="0" marR="0" indent="0" algn="l" rtl="0">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3" name="Shape 3"/>
          <p:cNvSpPr txBox="1">
            <a:spLocks noGrp="1"/>
          </p:cNvSpPr>
          <p:nvPr>
            <p:ph type="dt" idx="10"/>
          </p:nvPr>
        </p:nvSpPr>
        <p:spPr>
          <a:xfrm>
            <a:off x="3856737" y="0"/>
            <a:ext cx="2950474" cy="497046"/>
          </a:xfrm>
          <a:prstGeom prst="rect">
            <a:avLst/>
          </a:prstGeom>
          <a:noFill/>
          <a:ln>
            <a:noFill/>
          </a:ln>
        </p:spPr>
        <p:txBody>
          <a:bodyPr lIns="91425" tIns="91425" rIns="91425" bIns="91425" anchor="t" anchorCtr="0"/>
          <a:lstStyle>
            <a:lvl1pPr marL="0" marR="0" indent="0" algn="r" rtl="0">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4" name="Shape 4"/>
          <p:cNvSpPr>
            <a:spLocks noGrp="1" noRot="1" noChangeAspect="1"/>
          </p:cNvSpPr>
          <p:nvPr>
            <p:ph type="sldImg" idx="3"/>
          </p:nvPr>
        </p:nvSpPr>
        <p:spPr>
          <a:xfrm>
            <a:off x="920750" y="746125"/>
            <a:ext cx="4967288" cy="372745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a:solidFill>
              <a:srgbClr val="000000"/>
            </a:solidFill>
            <a:prstDash val="solid"/>
            <a:round/>
            <a:headEnd type="none" w="med" len="med"/>
            <a:tailEnd type="none" w="med" len="med"/>
          </a:ln>
        </p:spPr>
      </p:sp>
      <p:sp>
        <p:nvSpPr>
          <p:cNvPr id="5" name="Shape 5"/>
          <p:cNvSpPr txBox="1">
            <a:spLocks noGrp="1"/>
          </p:cNvSpPr>
          <p:nvPr>
            <p:ph type="body" idx="1"/>
          </p:nvPr>
        </p:nvSpPr>
        <p:spPr>
          <a:xfrm>
            <a:off x="680880" y="4721940"/>
            <a:ext cx="5447029" cy="4473416"/>
          </a:xfrm>
          <a:prstGeom prst="rect">
            <a:avLst/>
          </a:prstGeom>
          <a:noFill/>
          <a:ln>
            <a:noFill/>
          </a:ln>
        </p:spPr>
        <p:txBody>
          <a:bodyPr lIns="91425" tIns="91425" rIns="91425" b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6" name="Shape 6"/>
          <p:cNvSpPr txBox="1">
            <a:spLocks noGrp="1"/>
          </p:cNvSpPr>
          <p:nvPr>
            <p:ph type="ftr" idx="11"/>
          </p:nvPr>
        </p:nvSpPr>
        <p:spPr>
          <a:xfrm>
            <a:off x="0" y="9442154"/>
            <a:ext cx="2950474" cy="497046"/>
          </a:xfrm>
          <a:prstGeom prst="rect">
            <a:avLst/>
          </a:prstGeom>
          <a:noFill/>
          <a:ln>
            <a:noFill/>
          </a:ln>
        </p:spPr>
        <p:txBody>
          <a:bodyPr lIns="91425" tIns="91425" rIns="91425" bIns="91425" anchor="b" anchorCtr="0"/>
          <a:lstStyle>
            <a:lvl1pPr marL="0" marR="0" indent="0" algn="l" rtl="0">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7" name="Shape 7"/>
          <p:cNvSpPr txBox="1">
            <a:spLocks noGrp="1"/>
          </p:cNvSpPr>
          <p:nvPr>
            <p:ph type="sldNum" idx="12"/>
          </p:nvPr>
        </p:nvSpPr>
        <p:spPr>
          <a:xfrm>
            <a:off x="3856737" y="9442154"/>
            <a:ext cx="2950474" cy="497046"/>
          </a:xfrm>
          <a:prstGeom prst="rect">
            <a:avLst/>
          </a:prstGeom>
          <a:noFill/>
          <a:ln>
            <a:noFill/>
          </a:ln>
        </p:spPr>
        <p:txBody>
          <a:bodyPr lIns="91425" tIns="91425" rIns="91425" bIns="91425" anchor="b" anchorCtr="0"/>
          <a:lstStyle>
            <a:lvl1pPr marL="0" marR="0" indent="0" algn="r" rtl="0">
              <a:spcBef>
                <a:spcPts val="0"/>
              </a:spcBef>
              <a:defRPr/>
            </a:lvl1pPr>
            <a:lvl2pPr marL="0" marR="0" indent="0" algn="l" rtl="0">
              <a:spcBef>
                <a:spcPts val="0"/>
              </a:spcBef>
              <a:defRPr/>
            </a:lvl2pPr>
            <a:lvl3pPr marL="0" marR="0" indent="0" algn="l" rtl="0">
              <a:spcBef>
                <a:spcPts val="0"/>
              </a:spcBef>
              <a:defRPr/>
            </a:lvl3pPr>
            <a:lvl4pPr marL="0" marR="0" indent="0" algn="l" rtl="0">
              <a:spcBef>
                <a:spcPts val="0"/>
              </a:spcBef>
              <a:defRPr/>
            </a:lvl4pPr>
            <a:lvl5pPr marL="0" marR="0" indent="0" algn="l" rtl="0">
              <a:spcBef>
                <a:spcPts val="0"/>
              </a:spcBef>
              <a:defRPr/>
            </a:lvl5pPr>
            <a:lvl6pPr marL="0" marR="0" indent="0" algn="l" rtl="0">
              <a:spcBef>
                <a:spcPts val="0"/>
              </a:spcBef>
              <a:defRPr/>
            </a:lvl6pPr>
            <a:lvl7pPr marL="0" marR="0" indent="0" algn="l" rtl="0">
              <a:spcBef>
                <a:spcPts val="0"/>
              </a:spcBef>
              <a:defRPr/>
            </a:lvl7pPr>
            <a:lvl8pPr marL="0" marR="0" indent="0" algn="l" rtl="0">
              <a:spcBef>
                <a:spcPts val="0"/>
              </a:spcBef>
              <a:defRPr/>
            </a:lvl8pPr>
            <a:lvl9pPr marL="0" marR="0" indent="0" algn="l" rtl="0">
              <a:spcBef>
                <a:spcPts val="0"/>
              </a:spcBef>
              <a:defRPr/>
            </a:lvl9pPr>
          </a:lstStyle>
          <a:p>
            <a:endParaRPr/>
          </a:p>
        </p:txBody>
      </p:sp>
    </p:spTree>
    <p:extLst>
      <p:ext uri="{BB962C8B-B14F-4D97-AF65-F5344CB8AC3E}">
        <p14:creationId xmlns:p14="http://schemas.microsoft.com/office/powerpoint/2010/main" val="2330703586"/>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Shape 63"/>
          <p:cNvSpPr txBox="1">
            <a:spLocks noGrp="1"/>
          </p:cNvSpPr>
          <p:nvPr>
            <p:ph type="body" idx="1"/>
          </p:nvPr>
        </p:nvSpPr>
        <p:spPr>
          <a:xfrm>
            <a:off x="680880" y="4721940"/>
            <a:ext cx="5447029" cy="4473416"/>
          </a:xfrm>
          <a:prstGeom prst="rect">
            <a:avLst/>
          </a:prstGeom>
        </p:spPr>
        <p:txBody>
          <a:bodyPr lIns="91425" tIns="91425" rIns="91425" bIns="91425" anchor="ctr" anchorCtr="0">
            <a:noAutofit/>
          </a:bodyPr>
          <a:lstStyle/>
          <a:p>
            <a:pPr>
              <a:spcBef>
                <a:spcPts val="0"/>
              </a:spcBef>
              <a:buNone/>
            </a:pPr>
            <a:endParaRPr/>
          </a:p>
        </p:txBody>
      </p:sp>
      <p:sp>
        <p:nvSpPr>
          <p:cNvPr id="64" name="Shape 64"/>
          <p:cNvSpPr>
            <a:spLocks noGrp="1" noRot="1" noChangeAspect="1"/>
          </p:cNvSpPr>
          <p:nvPr>
            <p:ph type="sldImg" idx="2"/>
          </p:nvPr>
        </p:nvSpPr>
        <p:spPr>
          <a:xfrm>
            <a:off x="920750" y="746125"/>
            <a:ext cx="4967288" cy="3727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a:lnSpc>
                <a:spcPct val="80000"/>
              </a:lnSpc>
            </a:pPr>
            <a:r>
              <a:rPr lang="nl-NL" altLang="nl-NL" sz="1200" dirty="0" smtClean="0"/>
              <a:t>Doel </a:t>
            </a:r>
            <a:r>
              <a:rPr lang="nl-NL" altLang="nl-NL" sz="1200" dirty="0" err="1" smtClean="0"/>
              <a:t>crise</a:t>
            </a:r>
            <a:r>
              <a:rPr lang="nl-NL" altLang="nl-NL" sz="1200" dirty="0" smtClean="0"/>
              <a:t>: </a:t>
            </a:r>
          </a:p>
          <a:p>
            <a:pPr>
              <a:lnSpc>
                <a:spcPct val="80000"/>
              </a:lnSpc>
              <a:buFont typeface="Wingdings" pitchFamily="2" charset="2"/>
              <a:buNone/>
            </a:pPr>
            <a:r>
              <a:rPr lang="nl-NL" altLang="nl-NL" sz="1200" dirty="0" smtClean="0"/>
              <a:t>opheffen cortisol tekort</a:t>
            </a:r>
          </a:p>
          <a:p>
            <a:pPr>
              <a:lnSpc>
                <a:spcPct val="80000"/>
              </a:lnSpc>
            </a:pPr>
            <a:endParaRPr lang="nl-NL" altLang="nl-NL" sz="1200" dirty="0" smtClean="0"/>
          </a:p>
          <a:p>
            <a:pPr>
              <a:lnSpc>
                <a:spcPct val="80000"/>
              </a:lnSpc>
            </a:pPr>
            <a:r>
              <a:rPr lang="nl-NL" altLang="nl-NL" sz="1200" dirty="0" smtClean="0"/>
              <a:t>Preventie substitutie cortisol: </a:t>
            </a:r>
          </a:p>
          <a:p>
            <a:pPr>
              <a:lnSpc>
                <a:spcPct val="80000"/>
              </a:lnSpc>
              <a:buFont typeface="Wingdings" pitchFamily="2" charset="2"/>
              <a:buNone/>
            </a:pPr>
            <a:r>
              <a:rPr lang="nl-NL" altLang="nl-NL" sz="1200" dirty="0" smtClean="0"/>
              <a:t>bij koorts de dosering dexamethason per graad </a:t>
            </a:r>
            <a:r>
              <a:rPr lang="nl-NL" altLang="nl-NL" sz="1200" dirty="0" err="1" smtClean="0"/>
              <a:t>temperatuursstijging</a:t>
            </a:r>
            <a:r>
              <a:rPr lang="nl-NL" altLang="nl-NL" sz="1200" dirty="0" smtClean="0"/>
              <a:t> op te hogen (38 ºC dosering verdubbelen;39 ºC verdriedubbelen, 40 ºC verviervoudigen), en bij stress zoals een rijexamen de dosering te verdriedubbelen.</a:t>
            </a:r>
            <a:br>
              <a:rPr lang="nl-NL" altLang="nl-NL" sz="1200" dirty="0" smtClean="0"/>
            </a:br>
            <a:endParaRPr lang="nl-NL" altLang="nl-NL" sz="1200" dirty="0" smtClean="0"/>
          </a:p>
          <a:p>
            <a:pPr>
              <a:lnSpc>
                <a:spcPct val="80000"/>
              </a:lnSpc>
            </a:pPr>
            <a:r>
              <a:rPr lang="nl-NL" altLang="nl-NL" sz="1200" dirty="0" smtClean="0"/>
              <a:t>Acute crisis:  </a:t>
            </a:r>
          </a:p>
          <a:p>
            <a:pPr>
              <a:lnSpc>
                <a:spcPct val="80000"/>
              </a:lnSpc>
              <a:buFont typeface="Wingdings" pitchFamily="2" charset="2"/>
              <a:buNone/>
            </a:pPr>
            <a:r>
              <a:rPr lang="nl-NL" altLang="nl-NL" sz="1200" dirty="0" smtClean="0"/>
              <a:t>hydrocortison 30 </a:t>
            </a:r>
            <a:r>
              <a:rPr lang="nl-NL" altLang="nl-NL" sz="1200" dirty="0" err="1" smtClean="0"/>
              <a:t>mgr</a:t>
            </a:r>
            <a:r>
              <a:rPr lang="nl-NL" altLang="nl-NL" sz="1200" dirty="0" smtClean="0"/>
              <a:t> = 7,5 mg prednison = 1 mg dexamethason </a:t>
            </a:r>
            <a:r>
              <a:rPr lang="nl-NL" altLang="nl-NL" sz="1200" dirty="0" err="1" smtClean="0"/>
              <a:t>im</a:t>
            </a:r>
            <a:r>
              <a:rPr lang="nl-NL" altLang="nl-NL" sz="1200" dirty="0" smtClean="0"/>
              <a:t> spuiten en insturen</a:t>
            </a:r>
          </a:p>
          <a:p>
            <a:pPr>
              <a:lnSpc>
                <a:spcPct val="80000"/>
              </a:lnSpc>
              <a:buFont typeface="Wingdings" pitchFamily="2" charset="2"/>
              <a:buNone/>
            </a:pPr>
            <a:endParaRPr lang="nl-NL" altLang="nl-NL" sz="1200" dirty="0" smtClean="0"/>
          </a:p>
          <a:p>
            <a:pPr>
              <a:lnSpc>
                <a:spcPct val="80000"/>
              </a:lnSpc>
              <a:buFont typeface="Wingdings" pitchFamily="2" charset="2"/>
              <a:buNone/>
            </a:pPr>
            <a:r>
              <a:rPr lang="nl-NL" altLang="nl-NL" sz="1200" dirty="0" smtClean="0"/>
              <a:t>Symptomen:</a:t>
            </a:r>
          </a:p>
          <a:p>
            <a:r>
              <a:rPr lang="nl-NL" altLang="nl-NL" dirty="0" smtClean="0"/>
              <a:t>ernstige misselijkheid; </a:t>
            </a:r>
          </a:p>
          <a:p>
            <a:r>
              <a:rPr lang="nl-NL" altLang="nl-NL" dirty="0" smtClean="0"/>
              <a:t>braken; </a:t>
            </a:r>
          </a:p>
          <a:p>
            <a:r>
              <a:rPr lang="nl-NL" altLang="nl-NL" dirty="0" smtClean="0"/>
              <a:t>diarree; </a:t>
            </a:r>
          </a:p>
          <a:p>
            <a:r>
              <a:rPr lang="nl-NL" altLang="nl-NL" dirty="0" smtClean="0"/>
              <a:t>spierkrampen; </a:t>
            </a:r>
          </a:p>
          <a:p>
            <a:r>
              <a:rPr lang="nl-NL" altLang="nl-NL" dirty="0" smtClean="0"/>
              <a:t>plotselinge ernstige pijn in de buikstreek, onderrug of benen; </a:t>
            </a:r>
          </a:p>
          <a:p>
            <a:r>
              <a:rPr lang="nl-NL" altLang="nl-NL" dirty="0" smtClean="0"/>
              <a:t>bloeddrukdaling met flauwvallen of bewusteloosheid. </a:t>
            </a:r>
          </a:p>
          <a:p>
            <a:pPr>
              <a:lnSpc>
                <a:spcPct val="80000"/>
              </a:lnSpc>
              <a:buFont typeface="Wingdings" pitchFamily="2" charset="2"/>
              <a:buNone/>
            </a:pPr>
            <a:endParaRPr lang="nl-NL" altLang="nl-NL" sz="1200" dirty="0" smtClean="0"/>
          </a:p>
          <a:p>
            <a:endParaRPr lang="nl-NL" dirty="0"/>
          </a:p>
        </p:txBody>
      </p:sp>
      <p:sp>
        <p:nvSpPr>
          <p:cNvPr id="4" name="Tijdelijke aanduiding voor dianummer 3"/>
          <p:cNvSpPr>
            <a:spLocks noGrp="1"/>
          </p:cNvSpPr>
          <p:nvPr>
            <p:ph type="sldNum" idx="10"/>
          </p:nvPr>
        </p:nvSpPr>
        <p:spPr/>
        <p:txBody>
          <a:bodyPr/>
          <a:lstStyle/>
          <a:p>
            <a:endParaRPr lang="nl-NL"/>
          </a:p>
        </p:txBody>
      </p:sp>
    </p:spTree>
    <p:extLst>
      <p:ext uri="{BB962C8B-B14F-4D97-AF65-F5344CB8AC3E}">
        <p14:creationId xmlns:p14="http://schemas.microsoft.com/office/powerpoint/2010/main" val="41958655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US" dirty="0" err="1" smtClean="0"/>
              <a:t>Onjuist</a:t>
            </a:r>
            <a:endParaRPr lang="en-US" dirty="0" smtClean="0"/>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smtClean="0"/>
              <a:t>Normaalwaarden</a:t>
            </a:r>
            <a:r>
              <a:rPr lang="en-US" dirty="0" smtClean="0"/>
              <a:t> 2,2-2,65. Van </a:t>
            </a:r>
            <a:r>
              <a:rPr lang="en-US" i="1" dirty="0" err="1" smtClean="0"/>
              <a:t>hypercalciëmie</a:t>
            </a:r>
            <a:r>
              <a:rPr lang="en-US" dirty="0" smtClean="0"/>
              <a:t> is </a:t>
            </a:r>
            <a:r>
              <a:rPr lang="en-US" dirty="0" err="1" smtClean="0"/>
              <a:t>sprake</a:t>
            </a:r>
            <a:r>
              <a:rPr lang="en-US" dirty="0" smtClean="0"/>
              <a:t> </a:t>
            </a:r>
            <a:r>
              <a:rPr lang="en-US" dirty="0" err="1" smtClean="0"/>
              <a:t>bij</a:t>
            </a:r>
            <a:r>
              <a:rPr lang="en-US" dirty="0" smtClean="0"/>
              <a:t> </a:t>
            </a:r>
            <a:r>
              <a:rPr lang="en-US" dirty="0" err="1" smtClean="0"/>
              <a:t>een</a:t>
            </a:r>
            <a:r>
              <a:rPr lang="en-US" dirty="0" smtClean="0"/>
              <a:t> </a:t>
            </a:r>
            <a:r>
              <a:rPr lang="en-US" dirty="0" err="1" smtClean="0"/>
              <a:t>calciumconcentratie</a:t>
            </a:r>
            <a:r>
              <a:rPr lang="en-US" dirty="0" smtClean="0"/>
              <a:t> </a:t>
            </a:r>
            <a:r>
              <a:rPr lang="en-US" dirty="0" err="1" smtClean="0"/>
              <a:t>boven</a:t>
            </a:r>
            <a:r>
              <a:rPr lang="en-US" dirty="0" smtClean="0"/>
              <a:t> 2,55 </a:t>
            </a:r>
            <a:r>
              <a:rPr lang="en-US" dirty="0" err="1" smtClean="0"/>
              <a:t>mmol</a:t>
            </a:r>
            <a:r>
              <a:rPr lang="en-US" dirty="0" smtClean="0"/>
              <a:t>/l; </a:t>
            </a:r>
            <a:r>
              <a:rPr lang="en-US" dirty="0" err="1" smtClean="0"/>
              <a:t>klachten</a:t>
            </a:r>
            <a:r>
              <a:rPr lang="en-US" dirty="0" smtClean="0"/>
              <a:t> </a:t>
            </a:r>
            <a:r>
              <a:rPr lang="en-US" dirty="0" err="1" smtClean="0"/>
              <a:t>ontwikkelen</a:t>
            </a:r>
            <a:r>
              <a:rPr lang="en-US" dirty="0" smtClean="0"/>
              <a:t> </a:t>
            </a:r>
            <a:r>
              <a:rPr lang="en-US" dirty="0" err="1" smtClean="0"/>
              <a:t>zich</a:t>
            </a:r>
            <a:r>
              <a:rPr lang="en-US" dirty="0" smtClean="0"/>
              <a:t> </a:t>
            </a:r>
            <a:r>
              <a:rPr lang="en-US" dirty="0" err="1" smtClean="0"/>
              <a:t>meestal</a:t>
            </a:r>
            <a:r>
              <a:rPr lang="en-US" dirty="0" smtClean="0"/>
              <a:t> pas </a:t>
            </a:r>
            <a:r>
              <a:rPr lang="en-US" dirty="0" err="1" smtClean="0"/>
              <a:t>bij</a:t>
            </a:r>
            <a:r>
              <a:rPr lang="en-US" dirty="0" smtClean="0"/>
              <a:t> </a:t>
            </a:r>
            <a:r>
              <a:rPr lang="en-US" dirty="0" err="1" smtClean="0"/>
              <a:t>een</a:t>
            </a:r>
            <a:r>
              <a:rPr lang="en-US" dirty="0" smtClean="0"/>
              <a:t> </a:t>
            </a:r>
            <a:r>
              <a:rPr lang="en-US" dirty="0" err="1" smtClean="0"/>
              <a:t>calciumconcentratie</a:t>
            </a:r>
            <a:r>
              <a:rPr lang="en-US" dirty="0" smtClean="0"/>
              <a:t> </a:t>
            </a:r>
            <a:r>
              <a:rPr lang="en-US" dirty="0" err="1" smtClean="0"/>
              <a:t>boven</a:t>
            </a:r>
            <a:r>
              <a:rPr lang="en-US" dirty="0" smtClean="0"/>
              <a:t> 3,00 </a:t>
            </a:r>
            <a:r>
              <a:rPr lang="en-US" dirty="0" err="1" smtClean="0"/>
              <a:t>mmol</a:t>
            </a:r>
            <a:r>
              <a:rPr lang="en-US" dirty="0" smtClean="0"/>
              <a:t>/l; </a:t>
            </a:r>
            <a:r>
              <a:rPr lang="en-US" dirty="0" err="1" smtClean="0"/>
              <a:t>boven</a:t>
            </a:r>
            <a:r>
              <a:rPr lang="en-US" dirty="0" smtClean="0"/>
              <a:t> 4,00 </a:t>
            </a:r>
            <a:r>
              <a:rPr lang="en-US" dirty="0" err="1" smtClean="0"/>
              <a:t>mmol</a:t>
            </a:r>
            <a:r>
              <a:rPr lang="en-US" dirty="0" smtClean="0"/>
              <a:t>/l </a:t>
            </a:r>
            <a:r>
              <a:rPr lang="en-US" dirty="0" err="1" smtClean="0"/>
              <a:t>spreekt</a:t>
            </a:r>
            <a:r>
              <a:rPr lang="en-US" dirty="0" smtClean="0"/>
              <a:t> men van </a:t>
            </a:r>
            <a:r>
              <a:rPr lang="en-US" dirty="0" err="1" smtClean="0"/>
              <a:t>een</a:t>
            </a:r>
            <a:r>
              <a:rPr lang="en-US" dirty="0" smtClean="0"/>
              <a:t> </a:t>
            </a:r>
            <a:r>
              <a:rPr lang="en-US" dirty="0" err="1" smtClean="0"/>
              <a:t>hypercalciëmie-crise</a:t>
            </a:r>
            <a:r>
              <a:rPr lang="en-US" dirty="0" smtClean="0"/>
              <a:t>.</a:t>
            </a:r>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smtClean="0"/>
              <a:t>Boven</a:t>
            </a:r>
            <a:r>
              <a:rPr lang="en-US" dirty="0" smtClean="0"/>
              <a:t> de  3,2 is </a:t>
            </a:r>
            <a:r>
              <a:rPr lang="en-US" dirty="0" err="1" smtClean="0"/>
              <a:t>een</a:t>
            </a:r>
            <a:r>
              <a:rPr lang="en-US" dirty="0" smtClean="0"/>
              <a:t> </a:t>
            </a:r>
            <a:r>
              <a:rPr lang="en-US" i="1" dirty="0" err="1" smtClean="0"/>
              <a:t>gemetastaseerde</a:t>
            </a:r>
            <a:r>
              <a:rPr lang="en-US" i="1" dirty="0" smtClean="0"/>
              <a:t> </a:t>
            </a:r>
            <a:r>
              <a:rPr lang="en-US" i="1" dirty="0" err="1" smtClean="0"/>
              <a:t>botziekte</a:t>
            </a:r>
            <a:r>
              <a:rPr lang="en-US" dirty="0" smtClean="0"/>
              <a:t> de </a:t>
            </a:r>
            <a:r>
              <a:rPr lang="en-US" dirty="0" err="1" smtClean="0"/>
              <a:t>meest</a:t>
            </a:r>
            <a:r>
              <a:rPr lang="en-US" dirty="0" smtClean="0"/>
              <a:t> </a:t>
            </a:r>
            <a:r>
              <a:rPr lang="en-US" dirty="0" err="1" smtClean="0"/>
              <a:t>voorkomende</a:t>
            </a:r>
            <a:r>
              <a:rPr lang="en-US" baseline="0" dirty="0" smtClean="0"/>
              <a:t> </a:t>
            </a:r>
            <a:r>
              <a:rPr lang="en-US" baseline="0" dirty="0" err="1" smtClean="0"/>
              <a:t>oorzaak</a:t>
            </a:r>
            <a:endParaRPr lang="nl-NL" dirty="0" smtClean="0"/>
          </a:p>
          <a:p>
            <a:endParaRPr lang="en-US" dirty="0" smtClean="0"/>
          </a:p>
          <a:p>
            <a:endParaRPr lang="en-US" dirty="0" smtClean="0"/>
          </a:p>
          <a:p>
            <a:r>
              <a:rPr lang="en-US" dirty="0" err="1" smtClean="0"/>
              <a:t>Diuretica</a:t>
            </a:r>
            <a:r>
              <a:rPr lang="en-US" dirty="0" smtClean="0"/>
              <a:t> </a:t>
            </a:r>
            <a:r>
              <a:rPr lang="en-US" dirty="0" err="1" smtClean="0"/>
              <a:t>kunnen</a:t>
            </a:r>
            <a:r>
              <a:rPr lang="en-US" dirty="0" smtClean="0"/>
              <a:t> </a:t>
            </a:r>
            <a:r>
              <a:rPr lang="en-US" dirty="0" err="1" smtClean="0"/>
              <a:t>ook</a:t>
            </a:r>
            <a:r>
              <a:rPr lang="en-US" dirty="0" smtClean="0"/>
              <a:t> </a:t>
            </a:r>
            <a:r>
              <a:rPr lang="en-US" dirty="0" err="1" smtClean="0"/>
              <a:t>verhoging</a:t>
            </a:r>
            <a:r>
              <a:rPr lang="en-US" baseline="0" dirty="0" smtClean="0"/>
              <a:t> van </a:t>
            </a:r>
            <a:r>
              <a:rPr lang="en-US" baseline="0" dirty="0" err="1" smtClean="0"/>
              <a:t>ca</a:t>
            </a:r>
            <a:r>
              <a:rPr lang="en-US" baseline="0" dirty="0" smtClean="0"/>
              <a:t> </a:t>
            </a:r>
            <a:r>
              <a:rPr lang="en-US" baseline="0" dirty="0" err="1" smtClean="0"/>
              <a:t>geven</a:t>
            </a:r>
            <a:r>
              <a:rPr lang="en-US" baseline="0" dirty="0" smtClean="0"/>
              <a:t> (thiazide) of </a:t>
            </a:r>
            <a:r>
              <a:rPr lang="en-US" baseline="0" dirty="0" err="1" smtClean="0"/>
              <a:t>verlaging</a:t>
            </a:r>
            <a:r>
              <a:rPr lang="en-US" baseline="0" dirty="0" smtClean="0"/>
              <a:t> (</a:t>
            </a:r>
            <a:r>
              <a:rPr lang="en-US" baseline="0" dirty="0" err="1" smtClean="0"/>
              <a:t>lisdiuretica</a:t>
            </a:r>
            <a:r>
              <a:rPr lang="en-US" baseline="0" dirty="0" smtClean="0"/>
              <a:t>)</a:t>
            </a:r>
            <a:endParaRPr lang="en-US" dirty="0" smtClean="0"/>
          </a:p>
        </p:txBody>
      </p:sp>
      <p:sp>
        <p:nvSpPr>
          <p:cNvPr id="4" name="Tijdelijke aanduiding voor dianummer 3"/>
          <p:cNvSpPr>
            <a:spLocks noGrp="1"/>
          </p:cNvSpPr>
          <p:nvPr>
            <p:ph type="sldNum" idx="10"/>
          </p:nvPr>
        </p:nvSpPr>
        <p:spPr/>
        <p:txBody>
          <a:bodyPr/>
          <a:lstStyle/>
          <a:p>
            <a:endParaRPr lang="nl-NL"/>
          </a:p>
        </p:txBody>
      </p:sp>
    </p:spTree>
    <p:extLst>
      <p:ext uri="{BB962C8B-B14F-4D97-AF65-F5344CB8AC3E}">
        <p14:creationId xmlns:p14="http://schemas.microsoft.com/office/powerpoint/2010/main" val="34777380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eaLnBrk="1" hangingPunct="1"/>
            <a:r>
              <a:rPr lang="nl-NL" altLang="nl-NL" dirty="0" err="1" smtClean="0"/>
              <a:t>Hypercalciemie</a:t>
            </a:r>
            <a:r>
              <a:rPr lang="nl-NL" altLang="nl-NL" dirty="0" smtClean="0"/>
              <a:t> </a:t>
            </a:r>
            <a:r>
              <a:rPr lang="nl-NL" altLang="nl-NL" dirty="0" err="1" smtClean="0"/>
              <a:t>agv</a:t>
            </a:r>
            <a:r>
              <a:rPr lang="nl-NL" altLang="nl-NL" dirty="0" smtClean="0"/>
              <a:t> metastasen kan behandeld worden m.b.v. bisfosfonaten, meestal intraveneus toediending in combinatie met 3-4 liter vocht per 24 uur. </a:t>
            </a:r>
          </a:p>
          <a:p>
            <a:pPr eaLnBrk="1" hangingPunct="1"/>
            <a:endParaRPr lang="nl-NL" altLang="nl-NL" dirty="0" smtClean="0"/>
          </a:p>
          <a:p>
            <a:pPr eaLnBrk="1" hangingPunct="1"/>
            <a:r>
              <a:rPr lang="nl-NL" altLang="nl-NL" dirty="0" smtClean="0"/>
              <a:t>Deze behandeling heeft vrij snel effect op de klachten. Het effect neemt echter na 2-4 weken af. </a:t>
            </a:r>
          </a:p>
        </p:txBody>
      </p:sp>
      <p:sp>
        <p:nvSpPr>
          <p:cNvPr id="4" name="Tijdelijke aanduiding voor dianummer 3"/>
          <p:cNvSpPr>
            <a:spLocks noGrp="1"/>
          </p:cNvSpPr>
          <p:nvPr>
            <p:ph type="sldNum" idx="10"/>
          </p:nvPr>
        </p:nvSpPr>
        <p:spPr/>
        <p:txBody>
          <a:bodyPr/>
          <a:lstStyle/>
          <a:p>
            <a:endParaRPr lang="nl-NL"/>
          </a:p>
        </p:txBody>
      </p:sp>
    </p:spTree>
    <p:extLst>
      <p:ext uri="{BB962C8B-B14F-4D97-AF65-F5344CB8AC3E}">
        <p14:creationId xmlns:p14="http://schemas.microsoft.com/office/powerpoint/2010/main" val="33003019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Shape 177"/>
          <p:cNvSpPr txBox="1">
            <a:spLocks noGrp="1"/>
          </p:cNvSpPr>
          <p:nvPr>
            <p:ph type="body" idx="1"/>
          </p:nvPr>
        </p:nvSpPr>
        <p:spPr>
          <a:xfrm>
            <a:off x="680880" y="4721940"/>
            <a:ext cx="5447029" cy="4473416"/>
          </a:xfrm>
          <a:prstGeom prst="rect">
            <a:avLst/>
          </a:prstGeom>
        </p:spPr>
        <p:txBody>
          <a:bodyPr lIns="91425" tIns="91425" rIns="91425" bIns="91425" anchor="ctr" anchorCtr="0">
            <a:no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solidFill>
                  <a:schemeClr val="dk1"/>
                </a:solidFill>
                <a:latin typeface="Quattrocento Sans"/>
                <a:ea typeface="Quattrocento Sans"/>
                <a:cs typeface="Quattrocento Sans"/>
                <a:sym typeface="Quattrocento Sans"/>
              </a:rPr>
              <a:t>Nee, </a:t>
            </a:r>
            <a:r>
              <a:rPr lang="en-GB" sz="1200" dirty="0" err="1" smtClean="0">
                <a:solidFill>
                  <a:schemeClr val="dk1"/>
                </a:solidFill>
                <a:latin typeface="Quattrocento Sans"/>
                <a:ea typeface="Quattrocento Sans"/>
                <a:cs typeface="Quattrocento Sans"/>
                <a:sym typeface="Quattrocento Sans"/>
              </a:rPr>
              <a:t>alleen</a:t>
            </a:r>
            <a:r>
              <a:rPr lang="en-GB" sz="1200" dirty="0" smtClean="0">
                <a:solidFill>
                  <a:schemeClr val="dk1"/>
                </a:solidFill>
                <a:latin typeface="Quattrocento Sans"/>
                <a:ea typeface="Quattrocento Sans"/>
                <a:cs typeface="Quattrocento Sans"/>
                <a:sym typeface="Quattrocento Sans"/>
              </a:rPr>
              <a:t> de TSH receptor auto-</a:t>
            </a:r>
            <a:r>
              <a:rPr lang="en-GB" sz="1200" dirty="0" err="1" smtClean="0">
                <a:solidFill>
                  <a:schemeClr val="dk1"/>
                </a:solidFill>
                <a:latin typeface="Quattrocento Sans"/>
                <a:ea typeface="Quattrocento Sans"/>
                <a:cs typeface="Quattrocento Sans"/>
                <a:sym typeface="Quattrocento Sans"/>
              </a:rPr>
              <a:t>antistoffen</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kunnen</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dit</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bij</a:t>
            </a:r>
            <a:r>
              <a:rPr lang="en-GB" sz="1200" dirty="0" smtClean="0">
                <a:solidFill>
                  <a:schemeClr val="dk1"/>
                </a:solidFill>
                <a:latin typeface="Quattrocento Sans"/>
                <a:ea typeface="Quattrocento Sans"/>
                <a:cs typeface="Quattrocento Sans"/>
                <a:sym typeface="Quattrocento Sans"/>
              </a:rPr>
              <a:t> M Graves, TPO = </a:t>
            </a:r>
            <a:r>
              <a:rPr lang="en-GB" sz="1200" dirty="0" err="1" smtClean="0">
                <a:solidFill>
                  <a:schemeClr val="dk1"/>
                </a:solidFill>
                <a:latin typeface="Quattrocento Sans"/>
                <a:ea typeface="Quattrocento Sans"/>
                <a:cs typeface="Quattrocento Sans"/>
                <a:sym typeface="Quattrocento Sans"/>
              </a:rPr>
              <a:t>bij</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hashimoto</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Ook</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bij</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vrouwen</a:t>
            </a:r>
            <a:r>
              <a:rPr lang="en-GB" sz="1200" dirty="0" smtClean="0">
                <a:solidFill>
                  <a:schemeClr val="dk1"/>
                </a:solidFill>
                <a:latin typeface="Quattrocento Sans"/>
                <a:ea typeface="Quattrocento Sans"/>
                <a:cs typeface="Quattrocento Sans"/>
                <a:sym typeface="Quattrocento Sans"/>
              </a:rPr>
              <a:t> die al </a:t>
            </a:r>
            <a:r>
              <a:rPr lang="en-GB" sz="1200" dirty="0" err="1" smtClean="0">
                <a:solidFill>
                  <a:schemeClr val="dk1"/>
                </a:solidFill>
                <a:latin typeface="Quattrocento Sans"/>
                <a:ea typeface="Quattrocento Sans"/>
                <a:cs typeface="Quattrocento Sans"/>
                <a:sym typeface="Quattrocento Sans"/>
              </a:rPr>
              <a:t>succesvol</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behandeld</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zijn</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voor</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hyperthyreoïdie</a:t>
            </a:r>
            <a:r>
              <a:rPr lang="en-GB" sz="1200" dirty="0" smtClean="0">
                <a:solidFill>
                  <a:schemeClr val="dk1"/>
                </a:solidFill>
                <a:latin typeface="Quattrocento Sans"/>
                <a:ea typeface="Quattrocento Sans"/>
                <a:cs typeface="Quattrocento Sans"/>
                <a:sym typeface="Quattrocento Sans"/>
              </a:rPr>
              <a:t>.</a:t>
            </a:r>
          </a:p>
          <a:p>
            <a:pPr>
              <a:spcBef>
                <a:spcPts val="0"/>
              </a:spcBef>
              <a:buNone/>
            </a:pPr>
            <a:endParaRPr dirty="0"/>
          </a:p>
        </p:txBody>
      </p:sp>
      <p:sp>
        <p:nvSpPr>
          <p:cNvPr id="178" name="Shape 178"/>
          <p:cNvSpPr>
            <a:spLocks noGrp="1" noRot="1" noChangeAspect="1"/>
          </p:cNvSpPr>
          <p:nvPr>
            <p:ph type="sldImg" idx="2"/>
          </p:nvPr>
        </p:nvSpPr>
        <p:spPr>
          <a:xfrm>
            <a:off x="920750" y="746125"/>
            <a:ext cx="4967288" cy="3727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Shape 213"/>
          <p:cNvSpPr txBox="1">
            <a:spLocks noGrp="1"/>
          </p:cNvSpPr>
          <p:nvPr>
            <p:ph type="body" idx="1"/>
          </p:nvPr>
        </p:nvSpPr>
        <p:spPr>
          <a:xfrm>
            <a:off x="680880" y="4721940"/>
            <a:ext cx="5447029" cy="4473416"/>
          </a:xfrm>
          <a:prstGeom prst="rect">
            <a:avLst/>
          </a:prstGeom>
        </p:spPr>
        <p:txBody>
          <a:bodyPr lIns="91425" tIns="91425" rIns="91425" bIns="91425" anchor="ctr" anchorCtr="0">
            <a:noAutofit/>
          </a:bodyPr>
          <a:lstStyle/>
          <a:p>
            <a:pPr marR="0" algn="l" rtl="0">
              <a:spcBef>
                <a:spcPts val="440"/>
              </a:spcBef>
              <a:spcAft>
                <a:spcPts val="0"/>
              </a:spcAft>
              <a:buNone/>
            </a:pPr>
            <a:r>
              <a:rPr lang="en-GB" sz="1200" dirty="0" smtClean="0">
                <a:solidFill>
                  <a:schemeClr val="dk1"/>
                </a:solidFill>
                <a:latin typeface="Quattrocento Sans"/>
                <a:ea typeface="Quattrocento Sans"/>
                <a:cs typeface="Quattrocento Sans"/>
                <a:sym typeface="Quattrocento Sans"/>
              </a:rPr>
              <a:t>Minder: 45 %.  </a:t>
            </a:r>
          </a:p>
          <a:p>
            <a:pPr marR="0" algn="l" rtl="0">
              <a:spcBef>
                <a:spcPts val="440"/>
              </a:spcBef>
              <a:spcAft>
                <a:spcPts val="0"/>
              </a:spcAft>
              <a:buNone/>
            </a:pPr>
            <a:endParaRPr lang="en-GB" sz="1200" dirty="0" smtClean="0">
              <a:solidFill>
                <a:schemeClr val="dk1"/>
              </a:solidFill>
              <a:latin typeface="Quattrocento Sans"/>
              <a:ea typeface="Quattrocento Sans"/>
              <a:cs typeface="Quattrocento Sans"/>
              <a:sym typeface="Quattrocento Sans"/>
            </a:endParaRPr>
          </a:p>
          <a:p>
            <a:pPr marR="0" lvl="0" algn="l" rtl="0">
              <a:spcBef>
                <a:spcPts val="440"/>
              </a:spcBef>
              <a:spcAft>
                <a:spcPts val="0"/>
              </a:spcAft>
              <a:buNone/>
            </a:pPr>
            <a:r>
              <a:rPr lang="en-GB" sz="1200" dirty="0" smtClean="0">
                <a:solidFill>
                  <a:schemeClr val="dk1"/>
                </a:solidFill>
                <a:latin typeface="Quattrocento Sans"/>
                <a:ea typeface="Quattrocento Sans"/>
                <a:cs typeface="Quattrocento Sans"/>
                <a:sym typeface="Quattrocento Sans"/>
              </a:rPr>
              <a:t>5% </a:t>
            </a:r>
            <a:r>
              <a:rPr lang="en-GB" sz="1200" dirty="0" err="1" smtClean="0">
                <a:solidFill>
                  <a:schemeClr val="dk1"/>
                </a:solidFill>
                <a:latin typeface="Quattrocento Sans"/>
                <a:ea typeface="Quattrocento Sans"/>
                <a:cs typeface="Quattrocento Sans"/>
                <a:sym typeface="Quattrocento Sans"/>
              </a:rPr>
              <a:t>heeft</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ernstige</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oftalmopathie</a:t>
            </a:r>
            <a:r>
              <a:rPr lang="en-GB" sz="1200" dirty="0" smtClean="0">
                <a:solidFill>
                  <a:schemeClr val="dk1"/>
                </a:solidFill>
                <a:latin typeface="Quattrocento Sans"/>
                <a:ea typeface="Quattrocento Sans"/>
                <a:cs typeface="Quattrocento Sans"/>
                <a:sym typeface="Quattrocento Sans"/>
              </a:rPr>
              <a:t>.</a:t>
            </a:r>
          </a:p>
          <a:p>
            <a:pPr marR="0" lvl="0" algn="l" rtl="0">
              <a:spcBef>
                <a:spcPts val="440"/>
              </a:spcBef>
              <a:spcAft>
                <a:spcPts val="0"/>
              </a:spcAft>
              <a:buNone/>
            </a:pPr>
            <a:endParaRPr lang="en-GB" sz="1200" dirty="0" smtClean="0">
              <a:solidFill>
                <a:schemeClr val="dk1"/>
              </a:solidFill>
              <a:latin typeface="Quattrocento Sans"/>
              <a:ea typeface="Quattrocento Sans"/>
              <a:cs typeface="Quattrocento Sans"/>
              <a:sym typeface="Quattrocento Sans"/>
            </a:endParaRPr>
          </a:p>
          <a:p>
            <a:pPr marR="0" lvl="0" algn="l" rtl="0">
              <a:spcBef>
                <a:spcPts val="440"/>
              </a:spcBef>
              <a:spcAft>
                <a:spcPts val="0"/>
              </a:spcAft>
              <a:buNone/>
            </a:pPr>
            <a:r>
              <a:rPr lang="en-GB" sz="1200" dirty="0" smtClean="0">
                <a:solidFill>
                  <a:schemeClr val="dk1"/>
                </a:solidFill>
                <a:latin typeface="Quattrocento Sans"/>
                <a:ea typeface="Quattrocento Sans"/>
                <a:cs typeface="Quattrocento Sans"/>
                <a:sym typeface="Quattrocento Sans"/>
              </a:rPr>
              <a:t>Graves </a:t>
            </a:r>
            <a:r>
              <a:rPr lang="en-GB" sz="1200" dirty="0" err="1" smtClean="0">
                <a:solidFill>
                  <a:schemeClr val="dk1"/>
                </a:solidFill>
                <a:latin typeface="Quattrocento Sans"/>
                <a:ea typeface="Quattrocento Sans"/>
                <a:cs typeface="Quattrocento Sans"/>
                <a:sym typeface="Quattrocento Sans"/>
              </a:rPr>
              <a:t>orbitopathe</a:t>
            </a:r>
            <a:r>
              <a:rPr lang="en-GB" sz="1200" dirty="0" smtClean="0">
                <a:solidFill>
                  <a:schemeClr val="dk1"/>
                </a:solidFill>
                <a:latin typeface="Quattrocento Sans"/>
                <a:ea typeface="Quattrocento Sans"/>
                <a:cs typeface="Quattrocento Sans"/>
                <a:sym typeface="Quattrocento Sans"/>
              </a:rPr>
              <a:t> = </a:t>
            </a:r>
            <a:r>
              <a:rPr lang="en-GB" sz="1200" dirty="0" err="1" smtClean="0">
                <a:solidFill>
                  <a:schemeClr val="dk1"/>
                </a:solidFill>
                <a:latin typeface="Quattrocento Sans"/>
                <a:ea typeface="Quattrocento Sans"/>
                <a:cs typeface="Quattrocento Sans"/>
                <a:sym typeface="Quattrocento Sans"/>
              </a:rPr>
              <a:t>ontstekingsreactie</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tegen</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eigen</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weefsels</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rondom</a:t>
            </a:r>
            <a:r>
              <a:rPr lang="en-GB" sz="1200" dirty="0" smtClean="0">
                <a:solidFill>
                  <a:schemeClr val="dk1"/>
                </a:solidFill>
                <a:latin typeface="Quattrocento Sans"/>
                <a:ea typeface="Quattrocento Sans"/>
                <a:cs typeface="Quattrocento Sans"/>
                <a:sym typeface="Quattrocento Sans"/>
              </a:rPr>
              <a:t> het </a:t>
            </a:r>
            <a:r>
              <a:rPr lang="en-GB" sz="1200" dirty="0" err="1" smtClean="0">
                <a:solidFill>
                  <a:schemeClr val="dk1"/>
                </a:solidFill>
                <a:latin typeface="Quattrocento Sans"/>
                <a:ea typeface="Quattrocento Sans"/>
                <a:cs typeface="Quattrocento Sans"/>
                <a:sym typeface="Quattrocento Sans"/>
              </a:rPr>
              <a:t>oog</a:t>
            </a:r>
            <a:endParaRPr lang="en-GB" sz="1200" dirty="0" smtClean="0">
              <a:solidFill>
                <a:schemeClr val="dk1"/>
              </a:solidFill>
              <a:latin typeface="Quattrocento Sans"/>
              <a:ea typeface="Quattrocento Sans"/>
              <a:cs typeface="Quattrocento Sans"/>
              <a:sym typeface="Quattrocento Sans"/>
            </a:endParaRPr>
          </a:p>
          <a:p>
            <a:pPr marR="0" lvl="0" algn="l" rtl="0">
              <a:spcBef>
                <a:spcPts val="440"/>
              </a:spcBef>
              <a:spcAft>
                <a:spcPts val="0"/>
              </a:spcAft>
              <a:buNone/>
            </a:pPr>
            <a:endParaRPr lang="en-GB" sz="1200" dirty="0" smtClean="0">
              <a:solidFill>
                <a:schemeClr val="dk1"/>
              </a:solidFill>
              <a:latin typeface="Quattrocento Sans"/>
              <a:ea typeface="Quattrocento Sans"/>
              <a:cs typeface="Quattrocento Sans"/>
              <a:sym typeface="Quattrocento Sans"/>
            </a:endParaRPr>
          </a:p>
          <a:p>
            <a:pPr>
              <a:spcBef>
                <a:spcPts val="0"/>
              </a:spcBef>
              <a:buNone/>
            </a:pPr>
            <a:endParaRPr dirty="0"/>
          </a:p>
        </p:txBody>
      </p:sp>
      <p:sp>
        <p:nvSpPr>
          <p:cNvPr id="214" name="Shape 214"/>
          <p:cNvSpPr>
            <a:spLocks noGrp="1" noRot="1" noChangeAspect="1"/>
          </p:cNvSpPr>
          <p:nvPr>
            <p:ph type="sldImg" idx="2"/>
          </p:nvPr>
        </p:nvSpPr>
        <p:spPr>
          <a:xfrm>
            <a:off x="920750" y="746125"/>
            <a:ext cx="4967288" cy="3727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4"/>
        <p:cNvGrpSpPr/>
        <p:nvPr/>
      </p:nvGrpSpPr>
      <p:grpSpPr>
        <a:xfrm>
          <a:off x="0" y="0"/>
          <a:ext cx="0" cy="0"/>
          <a:chOff x="0" y="0"/>
          <a:chExt cx="0" cy="0"/>
        </a:xfrm>
      </p:grpSpPr>
      <p:sp>
        <p:nvSpPr>
          <p:cNvPr id="225" name="Shape 225"/>
          <p:cNvSpPr txBox="1">
            <a:spLocks noGrp="1"/>
          </p:cNvSpPr>
          <p:nvPr>
            <p:ph type="body" idx="1"/>
          </p:nvPr>
        </p:nvSpPr>
        <p:spPr>
          <a:xfrm>
            <a:off x="680880" y="4721940"/>
            <a:ext cx="5447029" cy="4473416"/>
          </a:xfrm>
          <a:prstGeom prst="rect">
            <a:avLst/>
          </a:prstGeom>
        </p:spPr>
        <p:txBody>
          <a:bodyPr lIns="91425" tIns="91425" rIns="91425" bIns="91425" anchor="ctr" anchorCtr="0">
            <a:noAutofit/>
          </a:bodyPr>
          <a:lstStyle/>
          <a:p>
            <a:pPr lvl="0" rtl="0">
              <a:spcBef>
                <a:spcPts val="440"/>
              </a:spcBef>
              <a:buNone/>
            </a:pPr>
            <a:r>
              <a:rPr lang="nl-NL" sz="1200" dirty="0" smtClean="0">
                <a:solidFill>
                  <a:schemeClr val="dk1"/>
                </a:solidFill>
                <a:latin typeface="Quattrocento Sans"/>
                <a:ea typeface="Quattrocento Sans"/>
                <a:cs typeface="Quattrocento Sans"/>
                <a:sym typeface="Quattrocento Sans"/>
              </a:rPr>
              <a:t>Bij goed gedoseerde Levothyroxine kunnen er geen bijwerkingen zijn. </a:t>
            </a:r>
          </a:p>
          <a:p>
            <a:pPr rtl="0">
              <a:spcBef>
                <a:spcPts val="440"/>
              </a:spcBef>
              <a:buNone/>
            </a:pPr>
            <a:endParaRPr lang="nl-NL" sz="1200" dirty="0" smtClean="0">
              <a:solidFill>
                <a:schemeClr val="dk1"/>
              </a:solidFill>
              <a:latin typeface="Quattrocento Sans"/>
              <a:ea typeface="Quattrocento Sans"/>
              <a:cs typeface="Quattrocento Sans"/>
              <a:sym typeface="Quattrocento Sans"/>
            </a:endParaRPr>
          </a:p>
          <a:p>
            <a:pPr rtl="0">
              <a:spcBef>
                <a:spcPts val="440"/>
              </a:spcBef>
              <a:buNone/>
            </a:pPr>
            <a:r>
              <a:rPr lang="nl-NL" sz="1200" dirty="0" smtClean="0">
                <a:solidFill>
                  <a:schemeClr val="dk1"/>
                </a:solidFill>
                <a:latin typeface="Quattrocento Sans"/>
                <a:ea typeface="Quattrocento Sans"/>
                <a:cs typeface="Quattrocento Sans"/>
                <a:sym typeface="Quattrocento Sans"/>
              </a:rPr>
              <a:t>Nee. Levothyroxine heeft in principe geen bijwerkingen. Er kunnen wel klachten optreden van tijdelijke aard bij te snelle instelling of overdosering. </a:t>
            </a:r>
          </a:p>
          <a:p>
            <a:pPr rtl="0">
              <a:spcBef>
                <a:spcPts val="440"/>
              </a:spcBef>
              <a:buNone/>
            </a:pPr>
            <a:endParaRPr lang="nl-NL" sz="1200" dirty="0" smtClean="0">
              <a:solidFill>
                <a:schemeClr val="dk1"/>
              </a:solidFill>
              <a:latin typeface="Quattrocento Sans"/>
              <a:ea typeface="Quattrocento Sans"/>
              <a:cs typeface="Quattrocento Sans"/>
              <a:sym typeface="Quattrocento Sans"/>
            </a:endParaRPr>
          </a:p>
          <a:p>
            <a:pPr rtl="0">
              <a:spcBef>
                <a:spcPts val="440"/>
              </a:spcBef>
              <a:buNone/>
            </a:pPr>
            <a:r>
              <a:rPr lang="nl-NL" sz="1200" dirty="0" smtClean="0">
                <a:solidFill>
                  <a:schemeClr val="dk1"/>
                </a:solidFill>
                <a:latin typeface="Quattrocento Sans"/>
                <a:ea typeface="Quattrocento Sans"/>
                <a:cs typeface="Quattrocento Sans"/>
                <a:sym typeface="Quattrocento Sans"/>
              </a:rPr>
              <a:t>Een zeldzame bijwerking echter is jeuk, met name door de blauwe kleurstof van </a:t>
            </a:r>
            <a:r>
              <a:rPr lang="nl-NL" sz="1200" dirty="0" err="1" smtClean="0">
                <a:solidFill>
                  <a:schemeClr val="dk1"/>
                </a:solidFill>
                <a:latin typeface="Quattrocento Sans"/>
                <a:ea typeface="Quattrocento Sans"/>
                <a:cs typeface="Quattrocento Sans"/>
                <a:sym typeface="Quattrocento Sans"/>
              </a:rPr>
              <a:t>Thyrax</a:t>
            </a:r>
            <a:r>
              <a:rPr lang="nl-NL" sz="1200" dirty="0" smtClean="0">
                <a:solidFill>
                  <a:schemeClr val="dk1"/>
                </a:solidFill>
                <a:latin typeface="Quattrocento Sans"/>
                <a:ea typeface="Quattrocento Sans"/>
                <a:cs typeface="Quattrocento Sans"/>
                <a:sym typeface="Quattrocento Sans"/>
              </a:rPr>
              <a:t> </a:t>
            </a:r>
            <a:r>
              <a:rPr lang="nl-NL" sz="1200" dirty="0" err="1" smtClean="0">
                <a:solidFill>
                  <a:schemeClr val="dk1"/>
                </a:solidFill>
                <a:latin typeface="Quattrocento Sans"/>
                <a:ea typeface="Quattrocento Sans"/>
                <a:cs typeface="Quattrocento Sans"/>
                <a:sym typeface="Quattrocento Sans"/>
              </a:rPr>
              <a:t>duotab</a:t>
            </a:r>
            <a:r>
              <a:rPr lang="nl-NL" sz="1200" dirty="0" smtClean="0">
                <a:solidFill>
                  <a:schemeClr val="dk1"/>
                </a:solidFill>
                <a:latin typeface="Quattrocento Sans"/>
                <a:ea typeface="Quattrocento Sans"/>
                <a:cs typeface="Quattrocento Sans"/>
                <a:sym typeface="Quattrocento Sans"/>
              </a:rPr>
              <a:t>.</a:t>
            </a:r>
            <a:endParaRPr lang="nl-NL" sz="1200" dirty="0">
              <a:solidFill>
                <a:schemeClr val="dk1"/>
              </a:solidFill>
              <a:latin typeface="Quattrocento Sans"/>
              <a:ea typeface="Quattrocento Sans"/>
              <a:cs typeface="Quattrocento Sans"/>
              <a:sym typeface="Quattrocento Sans"/>
            </a:endParaRPr>
          </a:p>
        </p:txBody>
      </p:sp>
      <p:sp>
        <p:nvSpPr>
          <p:cNvPr id="226" name="Shape 226"/>
          <p:cNvSpPr>
            <a:spLocks noGrp="1" noRot="1" noChangeAspect="1"/>
          </p:cNvSpPr>
          <p:nvPr>
            <p:ph type="sldImg" idx="2"/>
          </p:nvPr>
        </p:nvSpPr>
        <p:spPr>
          <a:xfrm>
            <a:off x="920750" y="746125"/>
            <a:ext cx="4967288" cy="3727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Shape 158"/>
          <p:cNvSpPr txBox="1">
            <a:spLocks noGrp="1"/>
          </p:cNvSpPr>
          <p:nvPr>
            <p:ph type="body" idx="1"/>
          </p:nvPr>
        </p:nvSpPr>
        <p:spPr>
          <a:xfrm>
            <a:off x="680880" y="4721940"/>
            <a:ext cx="5447029" cy="4473416"/>
          </a:xfrm>
          <a:prstGeom prst="rect">
            <a:avLst/>
          </a:prstGeom>
        </p:spPr>
        <p:txBody>
          <a:bodyPr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smtClean="0">
                <a:solidFill>
                  <a:schemeClr val="dk1"/>
                </a:solidFill>
                <a:latin typeface="Quattrocento Sans"/>
                <a:ea typeface="Quattrocento Sans"/>
                <a:cs typeface="Quattrocento Sans"/>
                <a:sym typeface="Quattrocento Sans"/>
              </a:rPr>
              <a:t>Nee, </a:t>
            </a:r>
            <a:r>
              <a:rPr lang="en-GB" sz="1200" dirty="0" err="1" smtClean="0">
                <a:solidFill>
                  <a:schemeClr val="dk1"/>
                </a:solidFill>
                <a:latin typeface="Quattrocento Sans"/>
                <a:ea typeface="Quattrocento Sans"/>
                <a:cs typeface="Quattrocento Sans"/>
                <a:sym typeface="Quattrocento Sans"/>
              </a:rPr>
              <a:t>prevalentie</a:t>
            </a:r>
            <a:r>
              <a:rPr lang="en-GB" sz="1200" dirty="0" smtClean="0">
                <a:solidFill>
                  <a:schemeClr val="dk1"/>
                </a:solidFill>
                <a:latin typeface="Quattrocento Sans"/>
                <a:ea typeface="Quattrocento Sans"/>
                <a:cs typeface="Quattrocento Sans"/>
                <a:sym typeface="Quattrocento Sans"/>
              </a:rPr>
              <a:t> is </a:t>
            </a:r>
            <a:r>
              <a:rPr lang="en-GB" sz="1200" dirty="0" err="1" smtClean="0">
                <a:solidFill>
                  <a:schemeClr val="dk1"/>
                </a:solidFill>
                <a:latin typeface="Quattrocento Sans"/>
                <a:ea typeface="Quattrocento Sans"/>
                <a:cs typeface="Quattrocento Sans"/>
                <a:sym typeface="Quattrocento Sans"/>
              </a:rPr>
              <a:t>gelijk</a:t>
            </a:r>
            <a:r>
              <a:rPr lang="en-GB" sz="1200" dirty="0" smtClean="0">
                <a:solidFill>
                  <a:schemeClr val="dk1"/>
                </a:solidFill>
                <a:latin typeface="Quattrocento Sans"/>
                <a:ea typeface="Quattrocento Sans"/>
                <a:cs typeface="Quattrocento Sans"/>
                <a:sym typeface="Quattrocento Sans"/>
              </a:rPr>
              <a:t>.</a:t>
            </a:r>
          </a:p>
          <a:p>
            <a:pPr>
              <a:spcBef>
                <a:spcPts val="0"/>
              </a:spcBef>
              <a:buNone/>
            </a:pPr>
            <a:endParaRPr dirty="0"/>
          </a:p>
        </p:txBody>
      </p:sp>
      <p:sp>
        <p:nvSpPr>
          <p:cNvPr id="159" name="Shape 159"/>
          <p:cNvSpPr>
            <a:spLocks noGrp="1" noRot="1" noChangeAspect="1"/>
          </p:cNvSpPr>
          <p:nvPr>
            <p:ph type="sldImg" idx="2"/>
          </p:nvPr>
        </p:nvSpPr>
        <p:spPr>
          <a:xfrm>
            <a:off x="920750" y="746125"/>
            <a:ext cx="4967288" cy="3727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Shape 249"/>
          <p:cNvSpPr txBox="1">
            <a:spLocks noGrp="1"/>
          </p:cNvSpPr>
          <p:nvPr>
            <p:ph type="body" idx="1"/>
          </p:nvPr>
        </p:nvSpPr>
        <p:spPr>
          <a:xfrm>
            <a:off x="680880" y="4721940"/>
            <a:ext cx="5447029" cy="4473416"/>
          </a:xfrm>
          <a:prstGeom prst="rect">
            <a:avLst/>
          </a:prstGeom>
        </p:spPr>
        <p:txBody>
          <a:bodyPr lIns="91425" tIns="91425" rIns="91425" bIns="91425" anchor="ctr" anchorCtr="0">
            <a:noAutofit/>
          </a:bodyPr>
          <a:lstStyle/>
          <a:p>
            <a:pPr rtl="0">
              <a:spcBef>
                <a:spcPts val="440"/>
              </a:spcBef>
              <a:buNone/>
            </a:pPr>
            <a:r>
              <a:rPr lang="nl-NL" sz="1200" dirty="0" smtClean="0">
                <a:solidFill>
                  <a:schemeClr val="dk1"/>
                </a:solidFill>
                <a:latin typeface="Quattrocento Sans"/>
                <a:ea typeface="Quattrocento Sans"/>
                <a:cs typeface="Quattrocento Sans"/>
                <a:sym typeface="Quattrocento Sans"/>
              </a:rPr>
              <a:t>Ja, en zonder dat zij nadelige effecten ondervonden op de kwaliteit van leven. </a:t>
            </a:r>
          </a:p>
          <a:p>
            <a:pPr rtl="0">
              <a:spcBef>
                <a:spcPts val="440"/>
              </a:spcBef>
              <a:buNone/>
            </a:pPr>
            <a:r>
              <a:rPr lang="nl-NL" sz="1200" dirty="0" smtClean="0">
                <a:solidFill>
                  <a:schemeClr val="dk1"/>
                </a:solidFill>
                <a:latin typeface="Quattrocento Sans"/>
                <a:ea typeface="Quattrocento Sans"/>
                <a:cs typeface="Quattrocento Sans"/>
                <a:sym typeface="Quattrocento Sans"/>
              </a:rPr>
              <a:t>Ouderen die al lang </a:t>
            </a:r>
            <a:r>
              <a:rPr lang="nl-NL" sz="1200" dirty="0" err="1" smtClean="0">
                <a:solidFill>
                  <a:schemeClr val="dk1"/>
                </a:solidFill>
                <a:latin typeface="Quattrocento Sans"/>
                <a:ea typeface="Quattrocento Sans"/>
                <a:cs typeface="Quattrocento Sans"/>
                <a:sym typeface="Quattrocento Sans"/>
              </a:rPr>
              <a:t>thyrax</a:t>
            </a:r>
            <a:r>
              <a:rPr lang="nl-NL" sz="1200" dirty="0" smtClean="0">
                <a:solidFill>
                  <a:schemeClr val="dk1"/>
                </a:solidFill>
                <a:latin typeface="Quattrocento Sans"/>
                <a:ea typeface="Quattrocento Sans"/>
                <a:cs typeface="Quattrocento Sans"/>
                <a:sym typeface="Quattrocento Sans"/>
              </a:rPr>
              <a:t> gebruiken, hebben vaak iets minder nodig op termijn. </a:t>
            </a:r>
          </a:p>
          <a:p>
            <a:pPr rtl="0">
              <a:spcBef>
                <a:spcPts val="440"/>
              </a:spcBef>
              <a:buNone/>
            </a:pPr>
            <a:endParaRPr lang="nl-NL" sz="1200" dirty="0" smtClean="0">
              <a:solidFill>
                <a:schemeClr val="dk1"/>
              </a:solidFill>
              <a:latin typeface="Quattrocento Sans"/>
              <a:ea typeface="Quattrocento Sans"/>
              <a:cs typeface="Quattrocento Sans"/>
              <a:sym typeface="Quattrocento Sans"/>
            </a:endParaRPr>
          </a:p>
          <a:p>
            <a:pPr rtl="0">
              <a:spcBef>
                <a:spcPts val="440"/>
              </a:spcBef>
              <a:buNone/>
            </a:pPr>
            <a:endParaRPr lang="nl-NL" sz="1200" dirty="0" smtClean="0">
              <a:solidFill>
                <a:schemeClr val="dk1"/>
              </a:solidFill>
              <a:latin typeface="Quattrocento Sans"/>
              <a:ea typeface="Quattrocento Sans"/>
              <a:cs typeface="Quattrocento Sans"/>
              <a:sym typeface="Quattrocento Sans"/>
            </a:endParaRPr>
          </a:p>
          <a:p>
            <a:pPr lvl="0" rtl="0">
              <a:spcBef>
                <a:spcPts val="440"/>
              </a:spcBef>
              <a:buNone/>
            </a:pPr>
            <a:r>
              <a:rPr lang="nl-NL" sz="1200" dirty="0" smtClean="0">
                <a:solidFill>
                  <a:schemeClr val="dk1"/>
                </a:solidFill>
                <a:latin typeface="Quattrocento Sans"/>
                <a:ea typeface="Quattrocento Sans"/>
                <a:cs typeface="Quattrocento Sans"/>
                <a:sym typeface="Quattrocento Sans"/>
              </a:rPr>
              <a:t>(Leiden 85+studie)</a:t>
            </a:r>
          </a:p>
          <a:p>
            <a:pPr>
              <a:spcBef>
                <a:spcPts val="0"/>
              </a:spcBef>
              <a:buNone/>
            </a:pPr>
            <a:endParaRPr dirty="0"/>
          </a:p>
        </p:txBody>
      </p:sp>
      <p:sp>
        <p:nvSpPr>
          <p:cNvPr id="250" name="Shape 250"/>
          <p:cNvSpPr>
            <a:spLocks noGrp="1" noRot="1" noChangeAspect="1"/>
          </p:cNvSpPr>
          <p:nvPr>
            <p:ph type="sldImg" idx="2"/>
          </p:nvPr>
        </p:nvSpPr>
        <p:spPr>
          <a:xfrm>
            <a:off x="920750" y="746125"/>
            <a:ext cx="4967288" cy="3727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
        <p:cNvGrpSpPr/>
        <p:nvPr/>
      </p:nvGrpSpPr>
      <p:grpSpPr>
        <a:xfrm>
          <a:off x="0" y="0"/>
          <a:ext cx="0" cy="0"/>
          <a:chOff x="0" y="0"/>
          <a:chExt cx="0" cy="0"/>
        </a:xfrm>
      </p:grpSpPr>
      <p:sp>
        <p:nvSpPr>
          <p:cNvPr id="261" name="Shape 261"/>
          <p:cNvSpPr txBox="1">
            <a:spLocks noGrp="1"/>
          </p:cNvSpPr>
          <p:nvPr>
            <p:ph type="body" idx="1"/>
          </p:nvPr>
        </p:nvSpPr>
        <p:spPr>
          <a:xfrm>
            <a:off x="680880" y="4721940"/>
            <a:ext cx="5447029" cy="4473416"/>
          </a:xfrm>
          <a:prstGeom prst="rect">
            <a:avLst/>
          </a:prstGeom>
        </p:spPr>
        <p:txBody>
          <a:bodyPr lIns="91425" tIns="91425" rIns="91425" bIns="91425" anchor="ctr" anchorCtr="0">
            <a:noAutofit/>
          </a:bodyPr>
          <a:lstStyle/>
          <a:p>
            <a:pPr>
              <a:spcBef>
                <a:spcPts val="0"/>
              </a:spcBef>
              <a:buNone/>
            </a:pPr>
            <a:r>
              <a:rPr lang="nl-NL" dirty="0" smtClean="0"/>
              <a:t>Ja</a:t>
            </a:r>
            <a:endParaRPr dirty="0"/>
          </a:p>
        </p:txBody>
      </p:sp>
      <p:sp>
        <p:nvSpPr>
          <p:cNvPr id="262" name="Shape 262"/>
          <p:cNvSpPr>
            <a:spLocks noGrp="1" noRot="1" noChangeAspect="1"/>
          </p:cNvSpPr>
          <p:nvPr>
            <p:ph type="sldImg" idx="2"/>
          </p:nvPr>
        </p:nvSpPr>
        <p:spPr>
          <a:xfrm>
            <a:off x="920750" y="746125"/>
            <a:ext cx="4967288" cy="3727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8"/>
        <p:cNvGrpSpPr/>
        <p:nvPr/>
      </p:nvGrpSpPr>
      <p:grpSpPr>
        <a:xfrm>
          <a:off x="0" y="0"/>
          <a:ext cx="0" cy="0"/>
          <a:chOff x="0" y="0"/>
          <a:chExt cx="0" cy="0"/>
        </a:xfrm>
      </p:grpSpPr>
      <p:sp>
        <p:nvSpPr>
          <p:cNvPr id="279" name="Shape 279"/>
          <p:cNvSpPr txBox="1">
            <a:spLocks noGrp="1"/>
          </p:cNvSpPr>
          <p:nvPr>
            <p:ph type="body" idx="1"/>
          </p:nvPr>
        </p:nvSpPr>
        <p:spPr>
          <a:xfrm>
            <a:off x="680880" y="4721940"/>
            <a:ext cx="5447029" cy="4473416"/>
          </a:xfrm>
          <a:prstGeom prst="rect">
            <a:avLst/>
          </a:prstGeom>
        </p:spPr>
        <p:txBody>
          <a:bodyPr lIns="91425" tIns="91425" rIns="91425" bIns="91425" anchor="ctr" anchorCtr="0">
            <a:noAutofit/>
          </a:bodyPr>
          <a:lstStyle/>
          <a:p>
            <a:pPr lvl="0" rtl="0">
              <a:spcBef>
                <a:spcPts val="440"/>
              </a:spcBef>
              <a:buNone/>
            </a:pPr>
            <a:r>
              <a:rPr lang="en-GB" sz="1200" dirty="0" err="1" smtClean="0">
                <a:solidFill>
                  <a:schemeClr val="dk1"/>
                </a:solidFill>
                <a:latin typeface="Quattrocento Sans"/>
                <a:ea typeface="Quattrocento Sans"/>
                <a:cs typeface="Quattrocento Sans"/>
                <a:sym typeface="Quattrocento Sans"/>
              </a:rPr>
              <a:t>Ja</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dat</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klopt</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Als</a:t>
            </a:r>
            <a:r>
              <a:rPr lang="en-GB" sz="1200" dirty="0" smtClean="0">
                <a:solidFill>
                  <a:schemeClr val="dk1"/>
                </a:solidFill>
                <a:latin typeface="Quattrocento Sans"/>
                <a:ea typeface="Quattrocento Sans"/>
                <a:cs typeface="Quattrocento Sans"/>
                <a:sym typeface="Quattrocento Sans"/>
              </a:rPr>
              <a:t> je </a:t>
            </a:r>
            <a:r>
              <a:rPr lang="en-GB" sz="1200" dirty="0" err="1" smtClean="0">
                <a:solidFill>
                  <a:schemeClr val="dk1"/>
                </a:solidFill>
                <a:latin typeface="Quattrocento Sans"/>
                <a:ea typeface="Quattrocento Sans"/>
                <a:cs typeface="Quattrocento Sans"/>
                <a:sym typeface="Quattrocento Sans"/>
              </a:rPr>
              <a:t>bij</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palpatie</a:t>
            </a:r>
            <a:r>
              <a:rPr lang="en-GB" sz="1200" dirty="0" smtClean="0">
                <a:solidFill>
                  <a:schemeClr val="dk1"/>
                </a:solidFill>
                <a:latin typeface="Quattrocento Sans"/>
                <a:ea typeface="Quattrocento Sans"/>
                <a:cs typeface="Quattrocento Sans"/>
                <a:sym typeface="Quattrocento Sans"/>
              </a:rPr>
              <a:t> al </a:t>
            </a:r>
            <a:r>
              <a:rPr lang="en-GB" sz="1200" dirty="0" err="1" smtClean="0">
                <a:solidFill>
                  <a:schemeClr val="dk1"/>
                </a:solidFill>
                <a:latin typeface="Quattrocento Sans"/>
                <a:ea typeface="Quattrocento Sans"/>
                <a:cs typeface="Quattrocento Sans"/>
                <a:sym typeface="Quattrocento Sans"/>
              </a:rPr>
              <a:t>een</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dominante</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nodus</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voelt</a:t>
            </a:r>
            <a:r>
              <a:rPr lang="en-GB" sz="1200" dirty="0" smtClean="0">
                <a:solidFill>
                  <a:schemeClr val="dk1"/>
                </a:solidFill>
                <a:latin typeface="Quattrocento Sans"/>
                <a:ea typeface="Quattrocento Sans"/>
                <a:cs typeface="Quattrocento Sans"/>
                <a:sym typeface="Quattrocento Sans"/>
              </a:rPr>
              <a:t>, kun je direct </a:t>
            </a:r>
            <a:r>
              <a:rPr lang="en-GB" sz="1200" dirty="0" err="1" smtClean="0">
                <a:solidFill>
                  <a:schemeClr val="dk1"/>
                </a:solidFill>
                <a:latin typeface="Quattrocento Sans"/>
                <a:ea typeface="Quattrocento Sans"/>
                <a:cs typeface="Quattrocento Sans"/>
                <a:sym typeface="Quattrocento Sans"/>
              </a:rPr>
              <a:t>verwijzen</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naar</a:t>
            </a:r>
            <a:r>
              <a:rPr lang="en-GB" sz="1200" dirty="0" smtClean="0">
                <a:solidFill>
                  <a:schemeClr val="dk1"/>
                </a:solidFill>
                <a:latin typeface="Quattrocento Sans"/>
                <a:ea typeface="Quattrocento Sans"/>
                <a:cs typeface="Quattrocento Sans"/>
                <a:sym typeface="Quattrocento Sans"/>
              </a:rPr>
              <a:t> de internist en </a:t>
            </a:r>
            <a:r>
              <a:rPr lang="en-GB" sz="1200" dirty="0" err="1" smtClean="0">
                <a:solidFill>
                  <a:schemeClr val="dk1"/>
                </a:solidFill>
                <a:latin typeface="Quattrocento Sans"/>
                <a:ea typeface="Quattrocento Sans"/>
                <a:cs typeface="Quattrocento Sans"/>
                <a:sym typeface="Quattrocento Sans"/>
              </a:rPr>
              <a:t>hoef</a:t>
            </a:r>
            <a:r>
              <a:rPr lang="en-GB" sz="1200" dirty="0" smtClean="0">
                <a:solidFill>
                  <a:schemeClr val="dk1"/>
                </a:solidFill>
                <a:latin typeface="Quattrocento Sans"/>
                <a:ea typeface="Quattrocento Sans"/>
                <a:cs typeface="Quattrocento Sans"/>
                <a:sym typeface="Quattrocento Sans"/>
              </a:rPr>
              <a:t> je </a:t>
            </a:r>
            <a:r>
              <a:rPr lang="en-GB" sz="1200" dirty="0" err="1" smtClean="0">
                <a:solidFill>
                  <a:schemeClr val="dk1"/>
                </a:solidFill>
                <a:latin typeface="Quattrocento Sans"/>
                <a:ea typeface="Quattrocento Sans"/>
                <a:cs typeface="Quattrocento Sans"/>
                <a:sym typeface="Quattrocento Sans"/>
              </a:rPr>
              <a:t>niet</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eerst</a:t>
            </a:r>
            <a:r>
              <a:rPr lang="en-GB" sz="1200" dirty="0" smtClean="0">
                <a:solidFill>
                  <a:schemeClr val="dk1"/>
                </a:solidFill>
                <a:latin typeface="Quattrocento Sans"/>
                <a:ea typeface="Quattrocento Sans"/>
                <a:cs typeface="Quattrocento Sans"/>
                <a:sym typeface="Quattrocento Sans"/>
              </a:rPr>
              <a:t> nog </a:t>
            </a:r>
            <a:r>
              <a:rPr lang="en-GB" sz="1200" dirty="0" err="1" smtClean="0">
                <a:solidFill>
                  <a:schemeClr val="dk1"/>
                </a:solidFill>
                <a:latin typeface="Quattrocento Sans"/>
                <a:ea typeface="Quattrocento Sans"/>
                <a:cs typeface="Quattrocento Sans"/>
                <a:sym typeface="Quattrocento Sans"/>
              </a:rPr>
              <a:t>zelf</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een</a:t>
            </a:r>
            <a:r>
              <a:rPr lang="en-GB" sz="1200" dirty="0" smtClean="0">
                <a:solidFill>
                  <a:schemeClr val="dk1"/>
                </a:solidFill>
                <a:latin typeface="Quattrocento Sans"/>
                <a:ea typeface="Quattrocento Sans"/>
                <a:cs typeface="Quattrocento Sans"/>
                <a:sym typeface="Quattrocento Sans"/>
              </a:rPr>
              <a:t> echo </a:t>
            </a:r>
            <a:r>
              <a:rPr lang="en-GB" sz="1200" dirty="0" err="1" smtClean="0">
                <a:solidFill>
                  <a:schemeClr val="dk1"/>
                </a:solidFill>
                <a:latin typeface="Quattrocento Sans"/>
                <a:ea typeface="Quattrocento Sans"/>
                <a:cs typeface="Quattrocento Sans"/>
                <a:sym typeface="Quattrocento Sans"/>
              </a:rPr>
              <a:t>te</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laten</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maken</a:t>
            </a:r>
            <a:r>
              <a:rPr lang="en-GB" sz="1200" dirty="0" smtClean="0">
                <a:solidFill>
                  <a:schemeClr val="dk1"/>
                </a:solidFill>
                <a:latin typeface="Quattrocento Sans"/>
                <a:ea typeface="Quattrocento Sans"/>
                <a:cs typeface="Quattrocento Sans"/>
                <a:sym typeface="Quattrocento Sans"/>
              </a:rPr>
              <a:t>. </a:t>
            </a:r>
          </a:p>
          <a:p>
            <a:pPr lvl="0" rtl="0">
              <a:spcBef>
                <a:spcPts val="440"/>
              </a:spcBef>
              <a:buNone/>
            </a:pPr>
            <a:endParaRPr lang="en-GB" sz="1200" dirty="0" smtClean="0">
              <a:solidFill>
                <a:schemeClr val="dk1"/>
              </a:solidFill>
              <a:latin typeface="Quattrocento Sans"/>
              <a:ea typeface="Quattrocento Sans"/>
              <a:cs typeface="Quattrocento Sans"/>
              <a:sym typeface="Quattrocento Sans"/>
            </a:endParaRPr>
          </a:p>
          <a:p>
            <a:pPr lvl="0" rtl="0">
              <a:spcBef>
                <a:spcPts val="440"/>
              </a:spcBef>
              <a:buNone/>
            </a:pPr>
            <a:r>
              <a:rPr lang="en-GB" sz="1200" dirty="0" err="1" smtClean="0">
                <a:solidFill>
                  <a:schemeClr val="dk1"/>
                </a:solidFill>
                <a:latin typeface="Quattrocento Sans"/>
                <a:ea typeface="Quattrocento Sans"/>
                <a:cs typeface="Quattrocento Sans"/>
                <a:sym typeface="Quattrocento Sans"/>
              </a:rPr>
              <a:t>Als</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bij</a:t>
            </a:r>
            <a:r>
              <a:rPr lang="en-GB" sz="1200" dirty="0" smtClean="0">
                <a:solidFill>
                  <a:schemeClr val="dk1"/>
                </a:solidFill>
                <a:latin typeface="Quattrocento Sans"/>
                <a:ea typeface="Quattrocento Sans"/>
                <a:cs typeface="Quattrocento Sans"/>
                <a:sym typeface="Quattrocento Sans"/>
              </a:rPr>
              <a:t> echo </a:t>
            </a:r>
            <a:r>
              <a:rPr lang="en-GB" sz="1200" dirty="0" err="1" smtClean="0">
                <a:solidFill>
                  <a:schemeClr val="dk1"/>
                </a:solidFill>
                <a:latin typeface="Quattrocento Sans"/>
                <a:ea typeface="Quattrocento Sans"/>
                <a:cs typeface="Quattrocento Sans"/>
                <a:sym typeface="Quattrocento Sans"/>
              </a:rPr>
              <a:t>alsnog</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een</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dominante</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nodus</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wordt</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gevonden</a:t>
            </a:r>
            <a:r>
              <a:rPr lang="en-GB" sz="1200" dirty="0" smtClean="0">
                <a:solidFill>
                  <a:schemeClr val="dk1"/>
                </a:solidFill>
                <a:latin typeface="Quattrocento Sans"/>
                <a:ea typeface="Quattrocento Sans"/>
                <a:cs typeface="Quattrocento Sans"/>
                <a:sym typeface="Quattrocento Sans"/>
              </a:rPr>
              <a:t>, is </a:t>
            </a:r>
            <a:r>
              <a:rPr lang="en-GB" sz="1200" dirty="0" err="1" smtClean="0">
                <a:solidFill>
                  <a:schemeClr val="dk1"/>
                </a:solidFill>
                <a:latin typeface="Quattrocento Sans"/>
                <a:ea typeface="Quattrocento Sans"/>
                <a:cs typeface="Quattrocento Sans"/>
                <a:sym typeface="Quattrocento Sans"/>
              </a:rPr>
              <a:t>verwijzing</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ook</a:t>
            </a:r>
            <a:r>
              <a:rPr lang="en-GB" sz="1200" dirty="0" smtClean="0">
                <a:solidFill>
                  <a:schemeClr val="dk1"/>
                </a:solidFill>
                <a:latin typeface="Quattrocento Sans"/>
                <a:ea typeface="Quattrocento Sans"/>
                <a:cs typeface="Quattrocento Sans"/>
                <a:sym typeface="Quattrocento Sans"/>
              </a:rPr>
              <a:t> </a:t>
            </a:r>
            <a:r>
              <a:rPr lang="en-GB" sz="1200" dirty="0" err="1" smtClean="0">
                <a:solidFill>
                  <a:schemeClr val="dk1"/>
                </a:solidFill>
                <a:latin typeface="Quattrocento Sans"/>
                <a:ea typeface="Quattrocento Sans"/>
                <a:cs typeface="Quattrocento Sans"/>
                <a:sym typeface="Quattrocento Sans"/>
              </a:rPr>
              <a:t>aangewezen</a:t>
            </a:r>
            <a:r>
              <a:rPr lang="en-GB" sz="1200" dirty="0" smtClean="0">
                <a:solidFill>
                  <a:schemeClr val="dk1"/>
                </a:solidFill>
                <a:latin typeface="Quattrocento Sans"/>
                <a:ea typeface="Quattrocento Sans"/>
                <a:cs typeface="Quattrocento Sans"/>
                <a:sym typeface="Quattrocento Sans"/>
              </a:rPr>
              <a:t>. </a:t>
            </a:r>
          </a:p>
          <a:p>
            <a:pPr>
              <a:spcBef>
                <a:spcPts val="0"/>
              </a:spcBef>
              <a:buNone/>
            </a:pPr>
            <a:endParaRPr dirty="0"/>
          </a:p>
        </p:txBody>
      </p:sp>
      <p:sp>
        <p:nvSpPr>
          <p:cNvPr id="280" name="Shape 280"/>
          <p:cNvSpPr>
            <a:spLocks noGrp="1" noRot="1" noChangeAspect="1"/>
          </p:cNvSpPr>
          <p:nvPr>
            <p:ph type="sldImg" idx="2"/>
          </p:nvPr>
        </p:nvSpPr>
        <p:spPr>
          <a:xfrm>
            <a:off x="920750" y="746125"/>
            <a:ext cx="4967288" cy="3727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Shape 69"/>
          <p:cNvSpPr txBox="1">
            <a:spLocks noGrp="1"/>
          </p:cNvSpPr>
          <p:nvPr>
            <p:ph type="body" idx="1"/>
          </p:nvPr>
        </p:nvSpPr>
        <p:spPr>
          <a:xfrm>
            <a:off x="680880" y="4721940"/>
            <a:ext cx="5447029" cy="4473416"/>
          </a:xfrm>
          <a:prstGeom prst="rect">
            <a:avLst/>
          </a:prstGeom>
        </p:spPr>
        <p:txBody>
          <a:bodyPr lIns="91425" tIns="91425" rIns="91425" bIns="91425" anchor="ctr" anchorCtr="0">
            <a:noAutofit/>
          </a:bodyPr>
          <a:lstStyle/>
          <a:p>
            <a:pPr>
              <a:spcBef>
                <a:spcPts val="0"/>
              </a:spcBef>
              <a:buNone/>
            </a:pPr>
            <a:endParaRPr/>
          </a:p>
        </p:txBody>
      </p:sp>
      <p:sp>
        <p:nvSpPr>
          <p:cNvPr id="70" name="Shape 70"/>
          <p:cNvSpPr>
            <a:spLocks noGrp="1" noRot="1" noChangeAspect="1"/>
          </p:cNvSpPr>
          <p:nvPr>
            <p:ph type="sldImg" idx="2"/>
          </p:nvPr>
        </p:nvSpPr>
        <p:spPr>
          <a:xfrm>
            <a:off x="920750" y="746125"/>
            <a:ext cx="4967288" cy="3727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Een</a:t>
            </a:r>
            <a:r>
              <a:rPr lang="nl-NL" baseline="0" dirty="0" smtClean="0"/>
              <a:t> </a:t>
            </a:r>
            <a:r>
              <a:rPr lang="nl-NL" baseline="0" dirty="0" err="1" smtClean="0"/>
              <a:t>t</a:t>
            </a:r>
            <a:r>
              <a:rPr lang="nl-NL" dirty="0" err="1" smtClean="0"/>
              <a:t>hyreotoxische</a:t>
            </a:r>
            <a:r>
              <a:rPr lang="nl-NL" baseline="0" dirty="0" smtClean="0"/>
              <a:t> storm</a:t>
            </a:r>
            <a:endParaRPr lang="nl-NL" dirty="0"/>
          </a:p>
        </p:txBody>
      </p:sp>
      <p:sp>
        <p:nvSpPr>
          <p:cNvPr id="4" name="Tijdelijke aanduiding voor dianummer 3"/>
          <p:cNvSpPr>
            <a:spLocks noGrp="1"/>
          </p:cNvSpPr>
          <p:nvPr>
            <p:ph type="sldNum" idx="10"/>
          </p:nvPr>
        </p:nvSpPr>
        <p:spPr/>
        <p:txBody>
          <a:bodyPr/>
          <a:lstStyle/>
          <a:p>
            <a:endParaRPr lang="nl-NL"/>
          </a:p>
        </p:txBody>
      </p:sp>
    </p:spTree>
    <p:extLst>
      <p:ext uri="{BB962C8B-B14F-4D97-AF65-F5344CB8AC3E}">
        <p14:creationId xmlns:p14="http://schemas.microsoft.com/office/powerpoint/2010/main" val="4022143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Shape 152"/>
          <p:cNvSpPr txBox="1">
            <a:spLocks noGrp="1"/>
          </p:cNvSpPr>
          <p:nvPr>
            <p:ph type="body" idx="1"/>
          </p:nvPr>
        </p:nvSpPr>
        <p:spPr>
          <a:xfrm>
            <a:off x="680880" y="4721940"/>
            <a:ext cx="5447029" cy="4473416"/>
          </a:xfrm>
          <a:prstGeom prst="rect">
            <a:avLst/>
          </a:prstGeom>
        </p:spPr>
        <p:txBody>
          <a:bodyPr lIns="91425" tIns="91425" rIns="91425" bIns="91425" anchor="ctr" anchorCtr="0">
            <a:noAutofit/>
          </a:bodyPr>
          <a:lstStyle/>
          <a:p>
            <a:pPr>
              <a:spcBef>
                <a:spcPts val="0"/>
              </a:spcBef>
              <a:buNone/>
            </a:pPr>
            <a:endParaRPr/>
          </a:p>
        </p:txBody>
      </p:sp>
      <p:sp>
        <p:nvSpPr>
          <p:cNvPr id="153" name="Shape 153"/>
          <p:cNvSpPr>
            <a:spLocks noGrp="1" noRot="1" noChangeAspect="1"/>
          </p:cNvSpPr>
          <p:nvPr>
            <p:ph type="sldImg" idx="2"/>
          </p:nvPr>
        </p:nvSpPr>
        <p:spPr>
          <a:xfrm>
            <a:off x="920750" y="746125"/>
            <a:ext cx="4967288" cy="3727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eaLnBrk="1" hangingPunct="1">
              <a:lnSpc>
                <a:spcPct val="90000"/>
              </a:lnSpc>
            </a:pPr>
            <a:r>
              <a:rPr lang="en-US" altLang="nl-NL" dirty="0" err="1" smtClean="0">
                <a:solidFill>
                  <a:schemeClr val="tx1"/>
                </a:solidFill>
                <a:ea typeface="ＭＳ Ｐゴシック" pitchFamily="34" charset="-128"/>
              </a:rPr>
              <a:t>Staak</a:t>
            </a:r>
            <a:r>
              <a:rPr lang="en-US" altLang="nl-NL" dirty="0" smtClean="0">
                <a:solidFill>
                  <a:schemeClr val="tx1"/>
                </a:solidFill>
                <a:ea typeface="ＭＳ Ｐゴシック" pitchFamily="34" charset="-128"/>
              </a:rPr>
              <a:t> </a:t>
            </a:r>
            <a:r>
              <a:rPr lang="en-US" altLang="nl-NL" dirty="0" err="1" smtClean="0">
                <a:solidFill>
                  <a:schemeClr val="tx1"/>
                </a:solidFill>
                <a:ea typeface="ＭＳ Ｐゴシック" pitchFamily="34" charset="-128"/>
              </a:rPr>
              <a:t>metformine</a:t>
            </a:r>
            <a:r>
              <a:rPr lang="en-US" altLang="nl-NL" dirty="0" smtClean="0">
                <a:solidFill>
                  <a:schemeClr val="tx1"/>
                </a:solidFill>
                <a:ea typeface="ＭＳ Ｐゴシック" pitchFamily="34" charset="-128"/>
              </a:rPr>
              <a:t> </a:t>
            </a:r>
            <a:r>
              <a:rPr lang="en-US" altLang="nl-NL" dirty="0" err="1" smtClean="0">
                <a:solidFill>
                  <a:schemeClr val="tx1"/>
                </a:solidFill>
                <a:ea typeface="ＭＳ Ｐゴシック" pitchFamily="34" charset="-128"/>
              </a:rPr>
              <a:t>bij</a:t>
            </a:r>
            <a:r>
              <a:rPr lang="en-US" altLang="nl-NL" dirty="0" smtClean="0">
                <a:solidFill>
                  <a:schemeClr val="tx1"/>
                </a:solidFill>
                <a:ea typeface="ＭＳ Ｐゴシック" pitchFamily="34" charset="-128"/>
              </a:rPr>
              <a:t> </a:t>
            </a:r>
            <a:r>
              <a:rPr lang="en-US" altLang="nl-NL" dirty="0" err="1" smtClean="0">
                <a:solidFill>
                  <a:schemeClr val="tx1"/>
                </a:solidFill>
                <a:ea typeface="ＭＳ Ｐゴシック" pitchFamily="34" charset="-128"/>
              </a:rPr>
              <a:t>dreigende</a:t>
            </a:r>
            <a:r>
              <a:rPr lang="en-US" altLang="nl-NL" dirty="0" smtClean="0">
                <a:solidFill>
                  <a:schemeClr val="tx1"/>
                </a:solidFill>
                <a:ea typeface="ＭＳ Ｐゴシック" pitchFamily="34" charset="-128"/>
              </a:rPr>
              <a:t> </a:t>
            </a:r>
            <a:r>
              <a:rPr lang="en-US" altLang="nl-NL" dirty="0" err="1" smtClean="0">
                <a:solidFill>
                  <a:schemeClr val="tx1"/>
                </a:solidFill>
                <a:ea typeface="ＭＳ Ｐゴシック" pitchFamily="34" charset="-128"/>
              </a:rPr>
              <a:t>dehydratie</a:t>
            </a:r>
            <a:r>
              <a:rPr lang="en-US" altLang="nl-NL" dirty="0" smtClean="0">
                <a:solidFill>
                  <a:schemeClr val="tx1"/>
                </a:solidFill>
                <a:ea typeface="ＭＳ Ｐゴシック" pitchFamily="34" charset="-128"/>
              </a:rPr>
              <a:t> </a:t>
            </a:r>
            <a:r>
              <a:rPr lang="en-US" altLang="nl-NL" dirty="0" err="1" smtClean="0">
                <a:solidFill>
                  <a:schemeClr val="tx1"/>
                </a:solidFill>
                <a:ea typeface="ＭＳ Ｐゴシック" pitchFamily="34" charset="-128"/>
              </a:rPr>
              <a:t>ivm</a:t>
            </a:r>
            <a:r>
              <a:rPr lang="en-US" altLang="nl-NL" dirty="0" smtClean="0">
                <a:solidFill>
                  <a:schemeClr val="tx1"/>
                </a:solidFill>
                <a:ea typeface="ＭＳ Ｐゴシック" pitchFamily="34" charset="-128"/>
              </a:rPr>
              <a:t> </a:t>
            </a:r>
            <a:r>
              <a:rPr lang="en-US" altLang="nl-NL" dirty="0" err="1" smtClean="0">
                <a:solidFill>
                  <a:schemeClr val="tx1"/>
                </a:solidFill>
                <a:ea typeface="ＭＳ Ｐゴシック" pitchFamily="34" charset="-128"/>
              </a:rPr>
              <a:t>risico</a:t>
            </a:r>
            <a:r>
              <a:rPr lang="en-US" altLang="nl-NL" dirty="0" smtClean="0">
                <a:solidFill>
                  <a:schemeClr val="tx1"/>
                </a:solidFill>
                <a:ea typeface="ＭＳ Ｐゴシック" pitchFamily="34" charset="-128"/>
              </a:rPr>
              <a:t> </a:t>
            </a:r>
            <a:r>
              <a:rPr lang="en-US" altLang="nl-NL" dirty="0" err="1" smtClean="0">
                <a:solidFill>
                  <a:schemeClr val="tx1"/>
                </a:solidFill>
                <a:ea typeface="ＭＳ Ｐゴシック" pitchFamily="34" charset="-128"/>
              </a:rPr>
              <a:t>lactaatacidose</a:t>
            </a:r>
            <a:endParaRPr lang="en-US" altLang="nl-NL" dirty="0" smtClean="0">
              <a:solidFill>
                <a:schemeClr val="tx1"/>
              </a:solidFill>
              <a:ea typeface="ＭＳ Ｐゴシック" pitchFamily="34" charset="-128"/>
            </a:endParaRPr>
          </a:p>
          <a:p>
            <a:pPr eaLnBrk="1" hangingPunct="1">
              <a:lnSpc>
                <a:spcPct val="90000"/>
              </a:lnSpc>
            </a:pPr>
            <a:endParaRPr lang="en-US" altLang="nl-NL" dirty="0" smtClean="0">
              <a:solidFill>
                <a:schemeClr val="tx1"/>
              </a:solidFill>
              <a:ea typeface="ＭＳ Ｐゴシック" pitchFamily="34" charset="-128"/>
            </a:endParaRPr>
          </a:p>
          <a:p>
            <a:pPr eaLnBrk="1" hangingPunct="1">
              <a:lnSpc>
                <a:spcPct val="90000"/>
              </a:lnSpc>
            </a:pPr>
            <a:r>
              <a:rPr lang="en-US" altLang="nl-NL" dirty="0" err="1" smtClean="0">
                <a:solidFill>
                  <a:schemeClr val="tx1"/>
                </a:solidFill>
                <a:ea typeface="ＭＳ Ｐゴシック" pitchFamily="34" charset="-128"/>
              </a:rPr>
              <a:t>Daarnaast</a:t>
            </a:r>
            <a:r>
              <a:rPr lang="en-US" altLang="nl-NL" baseline="0" dirty="0" smtClean="0">
                <a:solidFill>
                  <a:schemeClr val="tx1"/>
                </a:solidFill>
                <a:ea typeface="ＭＳ Ｐゴシック" pitchFamily="34" charset="-128"/>
              </a:rPr>
              <a:t> is het </a:t>
            </a:r>
            <a:r>
              <a:rPr lang="en-US" altLang="nl-NL" baseline="0" dirty="0" err="1" smtClean="0">
                <a:solidFill>
                  <a:schemeClr val="tx1"/>
                </a:solidFill>
                <a:ea typeface="ＭＳ Ｐゴシック" pitchFamily="34" charset="-128"/>
              </a:rPr>
              <a:t>geven</a:t>
            </a:r>
            <a:r>
              <a:rPr lang="en-US" altLang="nl-NL" baseline="0" dirty="0" smtClean="0">
                <a:solidFill>
                  <a:schemeClr val="tx1"/>
                </a:solidFill>
                <a:ea typeface="ＭＳ Ｐゴシック" pitchFamily="34" charset="-128"/>
              </a:rPr>
              <a:t> van </a:t>
            </a:r>
            <a:r>
              <a:rPr lang="en-US" altLang="nl-NL" baseline="0" dirty="0" err="1" smtClean="0">
                <a:solidFill>
                  <a:schemeClr val="tx1"/>
                </a:solidFill>
                <a:ea typeface="ＭＳ Ｐゴシック" pitchFamily="34" charset="-128"/>
              </a:rPr>
              <a:t>vocht</a:t>
            </a:r>
            <a:r>
              <a:rPr lang="en-US" altLang="nl-NL" baseline="0" dirty="0" smtClean="0">
                <a:solidFill>
                  <a:schemeClr val="tx1"/>
                </a:solidFill>
                <a:ea typeface="ＭＳ Ｐゴシック" pitchFamily="34" charset="-128"/>
              </a:rPr>
              <a:t> erg </a:t>
            </a:r>
            <a:r>
              <a:rPr lang="en-US" altLang="nl-NL" baseline="0" dirty="0" err="1" smtClean="0">
                <a:solidFill>
                  <a:schemeClr val="tx1"/>
                </a:solidFill>
                <a:ea typeface="ＭＳ Ｐゴシック" pitchFamily="34" charset="-128"/>
              </a:rPr>
              <a:t>belangrijk</a:t>
            </a:r>
            <a:endParaRPr lang="en-US" altLang="nl-NL" dirty="0" smtClean="0">
              <a:solidFill>
                <a:schemeClr val="tx1"/>
              </a:solidFill>
              <a:ea typeface="ＭＳ Ｐゴシック" pitchFamily="34" charset="-128"/>
            </a:endParaRPr>
          </a:p>
          <a:p>
            <a:endParaRPr lang="nl-NL" dirty="0" smtClean="0"/>
          </a:p>
          <a:p>
            <a:r>
              <a:rPr lang="nl-NL" sz="1200" b="0" i="0" u="none" strike="noStrike" kern="1200" baseline="0" dirty="0" err="1" smtClean="0">
                <a:solidFill>
                  <a:schemeClr val="tx1"/>
                </a:solidFill>
                <a:latin typeface="+mn-lt"/>
                <a:ea typeface="+mn-ea"/>
                <a:cs typeface="+mn-cs"/>
              </a:rPr>
              <a:t>Metformine</a:t>
            </a:r>
            <a:r>
              <a:rPr lang="nl-NL" sz="1200" b="0" i="0" u="none" strike="noStrike" kern="1200" baseline="0" dirty="0" smtClean="0">
                <a:solidFill>
                  <a:schemeClr val="tx1"/>
                </a:solidFill>
                <a:latin typeface="+mn-lt"/>
                <a:ea typeface="+mn-ea"/>
                <a:cs typeface="+mn-cs"/>
              </a:rPr>
              <a:t> remt de omzetting van lactaat (melkzuur) in glucose in de lever en vermeerdert daarnaast de lactaatproductie in de darm en de skeletspier. Normaal gesproken neemt</a:t>
            </a:r>
          </a:p>
          <a:p>
            <a:r>
              <a:rPr lang="nl-NL" sz="1200" b="0" i="0" u="none" strike="noStrike" kern="1200" baseline="0" dirty="0" smtClean="0">
                <a:solidFill>
                  <a:schemeClr val="tx1"/>
                </a:solidFill>
                <a:latin typeface="+mn-lt"/>
                <a:ea typeface="+mn-ea"/>
                <a:cs typeface="+mn-cs"/>
              </a:rPr>
              <a:t>bij gebruik van </a:t>
            </a:r>
            <a:r>
              <a:rPr lang="nl-NL" sz="1200" b="0" i="0" u="none" strike="noStrike" kern="1200" baseline="0" dirty="0" err="1" smtClean="0">
                <a:solidFill>
                  <a:schemeClr val="tx1"/>
                </a:solidFill>
                <a:latin typeface="+mn-lt"/>
                <a:ea typeface="+mn-ea"/>
                <a:cs typeface="+mn-cs"/>
              </a:rPr>
              <a:t>metformine</a:t>
            </a:r>
            <a:r>
              <a:rPr lang="nl-NL" sz="1200" b="0" i="0" u="none" strike="noStrike" kern="1200" baseline="0" dirty="0" smtClean="0">
                <a:solidFill>
                  <a:schemeClr val="tx1"/>
                </a:solidFill>
                <a:latin typeface="+mn-lt"/>
                <a:ea typeface="+mn-ea"/>
                <a:cs typeface="+mn-cs"/>
              </a:rPr>
              <a:t> de plasmalactaatspiegel niet toe. Lactaatacidose bij </a:t>
            </a:r>
            <a:r>
              <a:rPr lang="nl-NL" sz="1200" b="0" i="0" u="none" strike="noStrike" kern="1200" baseline="0" dirty="0" err="1" smtClean="0">
                <a:solidFill>
                  <a:schemeClr val="tx1"/>
                </a:solidFill>
                <a:latin typeface="+mn-lt"/>
                <a:ea typeface="+mn-ea"/>
                <a:cs typeface="+mn-cs"/>
              </a:rPr>
              <a:t>metforminegebruik</a:t>
            </a:r>
            <a:r>
              <a:rPr lang="nl-NL" sz="1200" b="0" i="0" u="none" strike="noStrike" kern="1200" baseline="0" dirty="0" smtClean="0">
                <a:solidFill>
                  <a:schemeClr val="tx1"/>
                </a:solidFill>
                <a:latin typeface="+mn-lt"/>
                <a:ea typeface="+mn-ea"/>
                <a:cs typeface="+mn-cs"/>
              </a:rPr>
              <a:t> kan ontstaan door accumulatie van </a:t>
            </a:r>
            <a:r>
              <a:rPr lang="nl-NL" sz="1200" b="0" i="0" u="none" strike="noStrike" kern="1200" baseline="0" dirty="0" err="1" smtClean="0">
                <a:solidFill>
                  <a:schemeClr val="tx1"/>
                </a:solidFill>
                <a:latin typeface="+mn-lt"/>
                <a:ea typeface="+mn-ea"/>
                <a:cs typeface="+mn-cs"/>
              </a:rPr>
              <a:t>metformine</a:t>
            </a:r>
            <a:r>
              <a:rPr lang="nl-NL" sz="1200" b="0" i="0" u="none" strike="noStrike" kern="1200" baseline="0" dirty="0" smtClean="0">
                <a:solidFill>
                  <a:schemeClr val="tx1"/>
                </a:solidFill>
                <a:latin typeface="+mn-lt"/>
                <a:ea typeface="+mn-ea"/>
                <a:cs typeface="+mn-cs"/>
              </a:rPr>
              <a:t> in de weefsels, veelal als gevolg van een verminderde excretie via de nieren. Gebruik van </a:t>
            </a:r>
            <a:r>
              <a:rPr lang="nl-NL" sz="1200" b="0" i="0" u="none" strike="noStrike" kern="1200" baseline="0" dirty="0" err="1" smtClean="0">
                <a:solidFill>
                  <a:schemeClr val="tx1"/>
                </a:solidFill>
                <a:latin typeface="+mn-lt"/>
                <a:ea typeface="+mn-ea"/>
                <a:cs typeface="+mn-cs"/>
              </a:rPr>
              <a:t>metformine</a:t>
            </a:r>
            <a:r>
              <a:rPr lang="nl-NL" sz="1200" b="0" i="0" u="none" strike="noStrike" kern="1200" baseline="0" dirty="0" smtClean="0">
                <a:solidFill>
                  <a:schemeClr val="tx1"/>
                </a:solidFill>
                <a:latin typeface="+mn-lt"/>
                <a:ea typeface="+mn-ea"/>
                <a:cs typeface="+mn-cs"/>
              </a:rPr>
              <a:t> is dan ook </a:t>
            </a:r>
            <a:r>
              <a:rPr lang="nl-NL" sz="1200" b="0" i="0" u="none" strike="noStrike" kern="1200" baseline="0" dirty="0" err="1" smtClean="0">
                <a:solidFill>
                  <a:schemeClr val="tx1"/>
                </a:solidFill>
                <a:latin typeface="+mn-lt"/>
                <a:ea typeface="+mn-ea"/>
                <a:cs typeface="+mn-cs"/>
              </a:rPr>
              <a:t>gecontraindiceerd</a:t>
            </a:r>
            <a:r>
              <a:rPr lang="nl-NL" sz="1200" b="0" i="0" u="none" strike="noStrike" kern="1200" baseline="0" dirty="0" smtClean="0">
                <a:solidFill>
                  <a:schemeClr val="tx1"/>
                </a:solidFill>
                <a:latin typeface="+mn-lt"/>
                <a:ea typeface="+mn-ea"/>
                <a:cs typeface="+mn-cs"/>
              </a:rPr>
              <a:t> bij nierfalen of </a:t>
            </a:r>
            <a:r>
              <a:rPr lang="nl-NL" sz="1200" b="0" i="0" u="none" strike="noStrike" kern="1200" baseline="0" dirty="0" err="1" smtClean="0">
                <a:solidFill>
                  <a:schemeClr val="tx1"/>
                </a:solidFill>
                <a:latin typeface="+mn-lt"/>
                <a:ea typeface="+mn-ea"/>
                <a:cs typeface="+mn-cs"/>
              </a:rPr>
              <a:t>nierdysfunctie</a:t>
            </a:r>
            <a:r>
              <a:rPr lang="nl-NL" sz="1200" b="0" i="0" u="none" strike="noStrike" kern="1200" baseline="0" dirty="0" smtClean="0">
                <a:solidFill>
                  <a:schemeClr val="tx1"/>
                </a:solidFill>
                <a:latin typeface="+mn-lt"/>
                <a:ea typeface="+mn-ea"/>
                <a:cs typeface="+mn-cs"/>
              </a:rPr>
              <a:t>.</a:t>
            </a:r>
            <a:endParaRPr lang="nl-NL" dirty="0"/>
          </a:p>
        </p:txBody>
      </p:sp>
      <p:sp>
        <p:nvSpPr>
          <p:cNvPr id="4" name="Tijdelijke aanduiding voor dianummer 3"/>
          <p:cNvSpPr>
            <a:spLocks noGrp="1"/>
          </p:cNvSpPr>
          <p:nvPr>
            <p:ph type="sldNum" idx="10"/>
          </p:nvPr>
        </p:nvSpPr>
        <p:spPr/>
        <p:txBody>
          <a:bodyPr/>
          <a:lstStyle/>
          <a:p>
            <a:endParaRPr lang="nl-NL"/>
          </a:p>
        </p:txBody>
      </p:sp>
    </p:spTree>
    <p:extLst>
      <p:ext uri="{BB962C8B-B14F-4D97-AF65-F5344CB8AC3E}">
        <p14:creationId xmlns:p14="http://schemas.microsoft.com/office/powerpoint/2010/main" val="11104853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idx="10"/>
          </p:nvPr>
        </p:nvSpPr>
        <p:spPr/>
        <p:txBody>
          <a:bodyPr/>
          <a:lstStyle/>
          <a:p>
            <a:endParaRPr lang="nl-NL"/>
          </a:p>
        </p:txBody>
      </p:sp>
    </p:spTree>
    <p:extLst>
      <p:ext uri="{BB962C8B-B14F-4D97-AF65-F5344CB8AC3E}">
        <p14:creationId xmlns:p14="http://schemas.microsoft.com/office/powerpoint/2010/main" val="36666386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nl-NL" dirty="0" err="1" smtClean="0">
                <a:ea typeface="ＭＳ Ｐゴシック" pitchFamily="34" charset="-128"/>
              </a:rPr>
              <a:t>Patienten</a:t>
            </a:r>
            <a:r>
              <a:rPr lang="en-US" altLang="nl-NL" dirty="0" smtClean="0">
                <a:ea typeface="ＭＳ Ｐゴシック" pitchFamily="34" charset="-128"/>
              </a:rPr>
              <a:t> (</a:t>
            </a:r>
            <a:r>
              <a:rPr lang="en-US" altLang="nl-NL" dirty="0" err="1" smtClean="0">
                <a:ea typeface="ＭＳ Ｐゴシック" pitchFamily="34" charset="-128"/>
              </a:rPr>
              <a:t>diabeten</a:t>
            </a:r>
            <a:r>
              <a:rPr lang="en-US" altLang="nl-NL" dirty="0" smtClean="0">
                <a:ea typeface="ＭＳ Ｐゴシック" pitchFamily="34" charset="-128"/>
              </a:rPr>
              <a:t>) die </a:t>
            </a:r>
            <a:r>
              <a:rPr lang="en-US" altLang="nl-NL" dirty="0" err="1" smtClean="0">
                <a:ea typeface="ＭＳ Ｐゴシック" pitchFamily="34" charset="-128"/>
              </a:rPr>
              <a:t>normaal</a:t>
            </a:r>
            <a:r>
              <a:rPr lang="en-US" altLang="nl-NL" dirty="0" smtClean="0">
                <a:ea typeface="ＭＳ Ｐゴシック" pitchFamily="34" charset="-128"/>
              </a:rPr>
              <a:t> </a:t>
            </a:r>
            <a:r>
              <a:rPr lang="en-US" altLang="nl-NL" dirty="0" err="1" smtClean="0">
                <a:ea typeface="ＭＳ Ｐゴシック" pitchFamily="34" charset="-128"/>
              </a:rPr>
              <a:t>tabletten</a:t>
            </a:r>
            <a:r>
              <a:rPr lang="en-US" altLang="nl-NL" dirty="0" smtClean="0">
                <a:ea typeface="ＭＳ Ｐゴシック" pitchFamily="34" charset="-128"/>
              </a:rPr>
              <a:t> </a:t>
            </a:r>
            <a:r>
              <a:rPr lang="en-US" altLang="nl-NL" dirty="0" err="1" smtClean="0">
                <a:ea typeface="ＭＳ Ｐゴシック" pitchFamily="34" charset="-128"/>
              </a:rPr>
              <a:t>nemen</a:t>
            </a:r>
            <a:r>
              <a:rPr lang="en-US" altLang="nl-NL" dirty="0" smtClean="0">
                <a:ea typeface="ＭＳ Ｐゴシック" pitchFamily="34" charset="-128"/>
              </a:rPr>
              <a:t> en </a:t>
            </a:r>
            <a:r>
              <a:rPr lang="en-US" altLang="nl-NL" dirty="0" err="1" smtClean="0">
                <a:ea typeface="ＭＳ Ｐゴシック" pitchFamily="34" charset="-128"/>
              </a:rPr>
              <a:t>deze</a:t>
            </a:r>
            <a:r>
              <a:rPr lang="en-US" altLang="nl-NL" dirty="0" smtClean="0">
                <a:ea typeface="ＭＳ Ｐゴシック" pitchFamily="34" charset="-128"/>
              </a:rPr>
              <a:t> </a:t>
            </a:r>
            <a:r>
              <a:rPr lang="en-US" altLang="nl-NL" dirty="0" err="1" smtClean="0">
                <a:ea typeface="ＭＳ Ｐゴシック" pitchFamily="34" charset="-128"/>
              </a:rPr>
              <a:t>niet</a:t>
            </a:r>
            <a:r>
              <a:rPr lang="en-US" altLang="nl-NL" dirty="0" smtClean="0">
                <a:ea typeface="ＭＳ Ｐゴシック" pitchFamily="34" charset="-128"/>
              </a:rPr>
              <a:t> </a:t>
            </a:r>
            <a:r>
              <a:rPr lang="en-US" altLang="nl-NL" dirty="0" err="1" smtClean="0">
                <a:ea typeface="ＭＳ Ｐゴシック" pitchFamily="34" charset="-128"/>
              </a:rPr>
              <a:t>meer</a:t>
            </a:r>
            <a:r>
              <a:rPr lang="en-US" altLang="nl-NL" dirty="0" smtClean="0">
                <a:ea typeface="ＭＳ Ｐゴシック" pitchFamily="34" charset="-128"/>
              </a:rPr>
              <a:t> </a:t>
            </a:r>
            <a:r>
              <a:rPr lang="en-US" altLang="nl-NL" dirty="0" err="1" smtClean="0">
                <a:ea typeface="ＭＳ Ｐゴシック" pitchFamily="34" charset="-128"/>
              </a:rPr>
              <a:t>kunnen</a:t>
            </a:r>
            <a:r>
              <a:rPr lang="en-US" altLang="nl-NL" dirty="0" smtClean="0">
                <a:ea typeface="ＭＳ Ｐゴシック" pitchFamily="34" charset="-128"/>
              </a:rPr>
              <a:t> </a:t>
            </a:r>
            <a:r>
              <a:rPr lang="en-US" altLang="nl-NL" dirty="0" err="1" smtClean="0">
                <a:ea typeface="ＭＳ Ｐゴシック" pitchFamily="34" charset="-128"/>
              </a:rPr>
              <a:t>innemen</a:t>
            </a:r>
            <a:r>
              <a:rPr lang="en-US" altLang="nl-NL" dirty="0" smtClean="0">
                <a:ea typeface="ＭＳ Ｐゴシック" pitchFamily="34" charset="-128"/>
              </a:rPr>
              <a:t> </a:t>
            </a:r>
            <a:r>
              <a:rPr lang="en-US" altLang="nl-NL" dirty="0" err="1" smtClean="0">
                <a:ea typeface="ＭＳ Ｐゴシック" pitchFamily="34" charset="-128"/>
              </a:rPr>
              <a:t>dienen</a:t>
            </a:r>
            <a:r>
              <a:rPr lang="en-US" altLang="nl-NL" dirty="0" smtClean="0">
                <a:ea typeface="ＭＳ Ｐゴシック" pitchFamily="34" charset="-128"/>
              </a:rPr>
              <a:t> </a:t>
            </a:r>
            <a:r>
              <a:rPr lang="en-US" altLang="nl-NL" dirty="0" err="1" smtClean="0">
                <a:ea typeface="ＭＳ Ｐゴシック" pitchFamily="34" charset="-128"/>
              </a:rPr>
              <a:t>ook</a:t>
            </a:r>
            <a:r>
              <a:rPr lang="en-US" altLang="nl-NL" dirty="0" smtClean="0">
                <a:ea typeface="ＭＳ Ｐゴシック" pitchFamily="34" charset="-128"/>
              </a:rPr>
              <a:t> </a:t>
            </a:r>
            <a:r>
              <a:rPr lang="en-US" altLang="nl-NL" dirty="0" err="1" smtClean="0">
                <a:ea typeface="ＭＳ Ｐゴシック" pitchFamily="34" charset="-128"/>
              </a:rPr>
              <a:t>insuline</a:t>
            </a:r>
            <a:r>
              <a:rPr lang="en-US" altLang="nl-NL" dirty="0" smtClean="0">
                <a:ea typeface="ＭＳ Ｐゴシック" pitchFamily="34" charset="-128"/>
              </a:rPr>
              <a:t> </a:t>
            </a:r>
            <a:r>
              <a:rPr lang="en-US" altLang="nl-NL" dirty="0" err="1" smtClean="0">
                <a:ea typeface="ＭＳ Ｐゴシック" pitchFamily="34" charset="-128"/>
              </a:rPr>
              <a:t>te</a:t>
            </a:r>
            <a:r>
              <a:rPr lang="en-US" altLang="nl-NL" dirty="0" smtClean="0">
                <a:ea typeface="ＭＳ Ｐゴシック" pitchFamily="34" charset="-128"/>
              </a:rPr>
              <a:t> </a:t>
            </a:r>
            <a:r>
              <a:rPr lang="en-US" altLang="nl-NL" dirty="0" err="1" smtClean="0">
                <a:ea typeface="ＭＳ Ｐゴシック" pitchFamily="34" charset="-128"/>
              </a:rPr>
              <a:t>krijgen</a:t>
            </a:r>
            <a:r>
              <a:rPr lang="en-US" altLang="nl-NL" dirty="0" smtClean="0">
                <a:ea typeface="ＭＳ Ｐゴシック" pitchFamily="34" charset="-128"/>
              </a:rPr>
              <a:t> (1d, 2d of 4d (</a:t>
            </a:r>
            <a:r>
              <a:rPr lang="en-US" altLang="nl-NL" dirty="0" err="1" smtClean="0">
                <a:ea typeface="ＭＳ Ｐゴシック" pitchFamily="34" charset="-128"/>
              </a:rPr>
              <a:t>kortwerkend</a:t>
            </a:r>
            <a:r>
              <a:rPr lang="en-US" altLang="nl-NL" dirty="0" smtClean="0">
                <a:ea typeface="ＭＳ Ｐゴシック" pitchFamily="34" charset="-128"/>
              </a:rPr>
              <a:t> is </a:t>
            </a:r>
            <a:r>
              <a:rPr lang="en-US" altLang="nl-NL" dirty="0" err="1" smtClean="0">
                <a:ea typeface="ＭＳ Ｐゴシック" pitchFamily="34" charset="-128"/>
              </a:rPr>
              <a:t>dan</a:t>
            </a:r>
            <a:r>
              <a:rPr lang="en-US" altLang="nl-NL" dirty="0" smtClean="0">
                <a:ea typeface="ＭＳ Ｐゴシック" pitchFamily="34" charset="-128"/>
              </a:rPr>
              <a:t> </a:t>
            </a:r>
            <a:r>
              <a:rPr lang="en-US" altLang="nl-NL" dirty="0" err="1" smtClean="0">
                <a:ea typeface="ＭＳ Ｐゴシック" pitchFamily="34" charset="-128"/>
              </a:rPr>
              <a:t>wel</a:t>
            </a:r>
            <a:r>
              <a:rPr lang="en-US" altLang="nl-NL" dirty="0" smtClean="0">
                <a:ea typeface="ＭＳ Ｐゴシック" pitchFamily="34" charset="-128"/>
              </a:rPr>
              <a:t> </a:t>
            </a:r>
            <a:r>
              <a:rPr lang="en-US" altLang="nl-NL" dirty="0" err="1" smtClean="0">
                <a:ea typeface="ＭＳ Ｐゴシック" pitchFamily="34" charset="-128"/>
              </a:rPr>
              <a:t>zo</a:t>
            </a:r>
            <a:r>
              <a:rPr lang="en-US" altLang="nl-NL" dirty="0" smtClean="0">
                <a:ea typeface="ＭＳ Ｐゴシック" pitchFamily="34" charset="-128"/>
              </a:rPr>
              <a:t> </a:t>
            </a:r>
            <a:r>
              <a:rPr lang="en-US" altLang="nl-NL" dirty="0" err="1" smtClean="0">
                <a:ea typeface="ＭＳ Ｐゴシック" pitchFamily="34" charset="-128"/>
              </a:rPr>
              <a:t>gemakkelijk</a:t>
            </a:r>
            <a:r>
              <a:rPr lang="en-US" altLang="nl-NL" dirty="0" smtClean="0">
                <a:ea typeface="ＭＳ Ｐゴシック" pitchFamily="34" charset="-128"/>
              </a:rPr>
              <a:t>)</a:t>
            </a:r>
            <a:endParaRPr lang="nl-NL" altLang="nl-NL" dirty="0" smtClean="0">
              <a:ea typeface="ＭＳ Ｐゴシック" pitchFamily="34"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a:lnSpc>
                <a:spcPct val="80000"/>
              </a:lnSpc>
            </a:pPr>
            <a:r>
              <a:rPr lang="nl-NL" altLang="nl-NL" sz="1200" dirty="0" smtClean="0"/>
              <a:t>Juist </a:t>
            </a:r>
          </a:p>
          <a:p>
            <a:pPr>
              <a:lnSpc>
                <a:spcPct val="80000"/>
              </a:lnSpc>
            </a:pPr>
            <a:endParaRPr lang="nl-NL" dirty="0" smtClean="0"/>
          </a:p>
          <a:p>
            <a:pPr>
              <a:lnSpc>
                <a:spcPct val="80000"/>
              </a:lnSpc>
            </a:pPr>
            <a:r>
              <a:rPr lang="nl-NL" dirty="0" smtClean="0"/>
              <a:t>Het syndroom van </a:t>
            </a:r>
            <a:r>
              <a:rPr lang="nl-NL" dirty="0" err="1" smtClean="0"/>
              <a:t>Cushing</a:t>
            </a:r>
            <a:r>
              <a:rPr lang="nl-NL" dirty="0" smtClean="0"/>
              <a:t> is zeldzaam. In Nederland zijn er bijna 200 mensen die het hebben.</a:t>
            </a:r>
          </a:p>
          <a:p>
            <a:pPr>
              <a:lnSpc>
                <a:spcPct val="80000"/>
              </a:lnSpc>
            </a:pPr>
            <a:endParaRPr lang="nl-NL" altLang="nl-NL" sz="1200" dirty="0" smtClean="0"/>
          </a:p>
          <a:p>
            <a:pPr>
              <a:lnSpc>
                <a:spcPct val="80000"/>
              </a:lnSpc>
            </a:pPr>
            <a:r>
              <a:rPr lang="nl-NL" altLang="nl-NL" sz="1200" dirty="0" smtClean="0"/>
              <a:t>Symptomen: </a:t>
            </a:r>
          </a:p>
          <a:p>
            <a:pPr>
              <a:lnSpc>
                <a:spcPct val="80000"/>
              </a:lnSpc>
            </a:pPr>
            <a:r>
              <a:rPr lang="nl-NL" altLang="nl-NL" sz="1200" dirty="0" smtClean="0"/>
              <a:t>Vermoeidheid</a:t>
            </a:r>
          </a:p>
          <a:p>
            <a:pPr>
              <a:lnSpc>
                <a:spcPct val="80000"/>
              </a:lnSpc>
            </a:pPr>
            <a:r>
              <a:rPr lang="nl-NL" altLang="nl-NL" sz="1200" dirty="0" err="1" smtClean="0"/>
              <a:t>Oligomennorie</a:t>
            </a:r>
            <a:r>
              <a:rPr lang="nl-NL" altLang="nl-NL" sz="1200" dirty="0" smtClean="0"/>
              <a:t> – amenorroe</a:t>
            </a:r>
          </a:p>
          <a:p>
            <a:pPr>
              <a:lnSpc>
                <a:spcPct val="80000"/>
              </a:lnSpc>
            </a:pPr>
            <a:r>
              <a:rPr lang="nl-NL" altLang="nl-NL" sz="1200" dirty="0" smtClean="0"/>
              <a:t>Gewichtstoename</a:t>
            </a:r>
          </a:p>
          <a:p>
            <a:pPr>
              <a:lnSpc>
                <a:spcPct val="80000"/>
              </a:lnSpc>
            </a:pPr>
            <a:r>
              <a:rPr lang="nl-NL" altLang="nl-NL" sz="1200" dirty="0" smtClean="0"/>
              <a:t>Verlies van spierkracht (met name in de benen)</a:t>
            </a:r>
          </a:p>
          <a:p>
            <a:pPr>
              <a:lnSpc>
                <a:spcPct val="80000"/>
              </a:lnSpc>
            </a:pPr>
            <a:r>
              <a:rPr lang="nl-NL" altLang="nl-NL" sz="1200" dirty="0" smtClean="0"/>
              <a:t>Psychische stoornissen (met name depressie en emotionele labiliteit). </a:t>
            </a:r>
          </a:p>
          <a:p>
            <a:pPr>
              <a:lnSpc>
                <a:spcPct val="80000"/>
              </a:lnSpc>
            </a:pPr>
            <a:r>
              <a:rPr lang="nl-NL" altLang="nl-NL" sz="1200" dirty="0" smtClean="0"/>
              <a:t>Dunne huid met blauwe plekken</a:t>
            </a:r>
          </a:p>
          <a:p>
            <a:pPr>
              <a:lnSpc>
                <a:spcPct val="80000"/>
              </a:lnSpc>
            </a:pPr>
            <a:r>
              <a:rPr lang="nl-NL" altLang="nl-NL" sz="1200" dirty="0" smtClean="0"/>
              <a:t>Hypertensie</a:t>
            </a:r>
          </a:p>
          <a:p>
            <a:pPr>
              <a:lnSpc>
                <a:spcPct val="80000"/>
              </a:lnSpc>
            </a:pPr>
            <a:r>
              <a:rPr lang="nl-NL" altLang="nl-NL" sz="1200" dirty="0" smtClean="0"/>
              <a:t>Abnormale verdeling van het vet over het lichaam: meer in het gelaat, de nek en in de buik en minder op de dijen en bovenbenen</a:t>
            </a:r>
          </a:p>
          <a:p>
            <a:pPr>
              <a:lnSpc>
                <a:spcPct val="80000"/>
              </a:lnSpc>
            </a:pPr>
            <a:r>
              <a:rPr lang="nl-NL" altLang="nl-NL" sz="1200" dirty="0" smtClean="0"/>
              <a:t>Striae</a:t>
            </a:r>
          </a:p>
          <a:p>
            <a:pPr>
              <a:lnSpc>
                <a:spcPct val="80000"/>
              </a:lnSpc>
            </a:pPr>
            <a:r>
              <a:rPr lang="nl-NL" altLang="nl-NL" sz="1200" dirty="0" smtClean="0"/>
              <a:t>Zwakte bovenbeenmusculatuur</a:t>
            </a:r>
          </a:p>
          <a:p>
            <a:endParaRPr lang="nl-NL" dirty="0"/>
          </a:p>
        </p:txBody>
      </p:sp>
      <p:sp>
        <p:nvSpPr>
          <p:cNvPr id="4" name="Tijdelijke aanduiding voor dianummer 3"/>
          <p:cNvSpPr>
            <a:spLocks noGrp="1"/>
          </p:cNvSpPr>
          <p:nvPr>
            <p:ph type="sldNum" idx="10"/>
          </p:nvPr>
        </p:nvSpPr>
        <p:spPr/>
        <p:txBody>
          <a:bodyPr/>
          <a:lstStyle/>
          <a:p>
            <a:endParaRPr lang="nl-NL"/>
          </a:p>
        </p:txBody>
      </p:sp>
    </p:spTree>
    <p:extLst>
      <p:ext uri="{BB962C8B-B14F-4D97-AF65-F5344CB8AC3E}">
        <p14:creationId xmlns:p14="http://schemas.microsoft.com/office/powerpoint/2010/main" val="27529626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Shape 177"/>
          <p:cNvSpPr txBox="1">
            <a:spLocks noGrp="1"/>
          </p:cNvSpPr>
          <p:nvPr>
            <p:ph type="body" idx="1"/>
          </p:nvPr>
        </p:nvSpPr>
        <p:spPr>
          <a:xfrm>
            <a:off x="680880" y="4721940"/>
            <a:ext cx="5447029" cy="4473416"/>
          </a:xfrm>
          <a:prstGeom prst="rect">
            <a:avLst/>
          </a:prstGeom>
        </p:spPr>
        <p:txBody>
          <a:bodyPr lIns="91425" tIns="91425" rIns="91425" bIns="91425" anchor="ctr" anchorCtr="0">
            <a:noAutofit/>
          </a:bodyPr>
          <a:lstStyle/>
          <a:p>
            <a:pPr>
              <a:spcBef>
                <a:spcPts val="0"/>
              </a:spcBef>
              <a:buNone/>
            </a:pPr>
            <a:r>
              <a:rPr lang="nl-NL" dirty="0" smtClean="0"/>
              <a:t>Juist  (“hoge</a:t>
            </a:r>
            <a:r>
              <a:rPr lang="nl-NL" baseline="0" dirty="0" smtClean="0"/>
              <a:t> dosis’’)</a:t>
            </a:r>
          </a:p>
          <a:p>
            <a:pPr>
              <a:spcBef>
                <a:spcPts val="0"/>
              </a:spcBef>
              <a:buNone/>
            </a:pPr>
            <a:endParaRPr lang="nl-NL" baseline="0" dirty="0" smtClean="0"/>
          </a:p>
          <a:p>
            <a:pPr>
              <a:spcBef>
                <a:spcPts val="0"/>
              </a:spcBef>
              <a:buNone/>
            </a:pPr>
            <a:r>
              <a:rPr lang="nl-NL" baseline="0" dirty="0" smtClean="0"/>
              <a:t>Het geeft risico op </a:t>
            </a:r>
            <a:r>
              <a:rPr lang="nl-NL" baseline="0" dirty="0" err="1" smtClean="0"/>
              <a:t>bijnierschorsinsufficientie</a:t>
            </a:r>
            <a:endParaRPr lang="nl-NL" baseline="0" dirty="0" smtClean="0"/>
          </a:p>
          <a:p>
            <a:pPr>
              <a:spcBef>
                <a:spcPts val="0"/>
              </a:spcBef>
              <a:buNone/>
            </a:pPr>
            <a:endParaRPr lang="nl-NL" baseline="0" dirty="0" smtClean="0"/>
          </a:p>
          <a:p>
            <a:pPr>
              <a:spcBef>
                <a:spcPts val="0"/>
              </a:spcBef>
              <a:buNone/>
            </a:pPr>
            <a:r>
              <a:rPr lang="nl-NL" dirty="0" smtClean="0"/>
              <a:t>Bijnierschorsinsufficiëntie</a:t>
            </a:r>
          </a:p>
          <a:p>
            <a:pPr>
              <a:spcBef>
                <a:spcPts val="0"/>
              </a:spcBef>
              <a:buNone/>
            </a:pPr>
            <a:r>
              <a:rPr lang="nl-NL" dirty="0" smtClean="0"/>
              <a:t>Het gebruik van exogene </a:t>
            </a:r>
            <a:r>
              <a:rPr lang="nl-NL" dirty="0" err="1" smtClean="0"/>
              <a:t>glucocorticoïden</a:t>
            </a:r>
            <a:r>
              <a:rPr lang="nl-NL" dirty="0" smtClean="0"/>
              <a:t> remt de hypothalamushypofyse- bijnier(HPA )-as via een negatieve-feedbackmechanisme. Hierdoor neemt de ACTH -productie in de hypofyse af, wat vervolgens</a:t>
            </a:r>
          </a:p>
          <a:p>
            <a:pPr>
              <a:spcBef>
                <a:spcPts val="0"/>
              </a:spcBef>
              <a:buNone/>
            </a:pPr>
            <a:r>
              <a:rPr lang="nl-NL" dirty="0" smtClean="0"/>
              <a:t>leidt tot een verminderde aanmaak van endogene </a:t>
            </a:r>
            <a:r>
              <a:rPr lang="nl-NL" dirty="0" err="1" smtClean="0"/>
              <a:t>glucocorticoïden</a:t>
            </a:r>
            <a:r>
              <a:rPr lang="nl-NL" dirty="0" smtClean="0"/>
              <a:t> in de bijnierschors. Omdat in deze situatie de hypofyse de bijnier onvoldoende aanstuurt, is er sprake van zogeheten secundaire bijnierschorsinsufficiëntie.</a:t>
            </a:r>
          </a:p>
          <a:p>
            <a:pPr>
              <a:spcBef>
                <a:spcPts val="0"/>
              </a:spcBef>
              <a:buNone/>
            </a:pPr>
            <a:r>
              <a:rPr lang="nl-NL" dirty="0" smtClean="0"/>
              <a:t>Na het staken van de exogene </a:t>
            </a:r>
            <a:r>
              <a:rPr lang="nl-NL" dirty="0" err="1" smtClean="0"/>
              <a:t>glucocorticoïden</a:t>
            </a:r>
            <a:r>
              <a:rPr lang="nl-NL" dirty="0" smtClean="0"/>
              <a:t> kunnen patiënten klachten ervaren als algehele malaise, moeheid, anorexie, gewichtsverlies, hypoglykemie en een verminderd vermogen om op emotionele en fysieke stress te reageren. Het is belangrijk om te beseffen dat hyperpigmentatie niet voorkomt bij patiënten met secundaire bijnierschorsinsufficiëntie, doordat de productie van ACTH verlaagd is – in tegenstelling tot de primaire</a:t>
            </a:r>
          </a:p>
          <a:p>
            <a:pPr>
              <a:spcBef>
                <a:spcPts val="0"/>
              </a:spcBef>
              <a:buNone/>
            </a:pPr>
            <a:r>
              <a:rPr lang="nl-NL" dirty="0" smtClean="0"/>
              <a:t>vorm waarbij de serumconcentratie ACTH hoog is. Daarnaast is bij patiënten met secundaire bijnierschorsinsufficiëntie de bloeddruk niet of nauwelijks afwijkend, omdat de productie van </a:t>
            </a:r>
            <a:r>
              <a:rPr lang="nl-NL" dirty="0" err="1" smtClean="0"/>
              <a:t>aldosteron</a:t>
            </a:r>
            <a:r>
              <a:rPr lang="nl-NL" dirty="0" smtClean="0"/>
              <a:t> in de bijnierschors intact blijft. Dit komt doordat de </a:t>
            </a:r>
            <a:r>
              <a:rPr lang="nl-NL" dirty="0" err="1" smtClean="0"/>
              <a:t>aldosteronproductie</a:t>
            </a:r>
            <a:r>
              <a:rPr lang="nl-NL" dirty="0" smtClean="0"/>
              <a:t> niet alleen door de HPA -as wordt beïnvloed, maar vooral wordt gereguleerd via het renine-</a:t>
            </a:r>
            <a:r>
              <a:rPr lang="nl-NL" dirty="0" err="1" smtClean="0"/>
              <a:t>angiotensine</a:t>
            </a:r>
            <a:r>
              <a:rPr lang="nl-NL" dirty="0" smtClean="0"/>
              <a:t>-</a:t>
            </a:r>
            <a:r>
              <a:rPr lang="nl-NL" dirty="0" err="1" smtClean="0"/>
              <a:t>aldosteronsysteem</a:t>
            </a:r>
            <a:r>
              <a:rPr lang="nl-NL" dirty="0" smtClean="0"/>
              <a:t>.</a:t>
            </a:r>
            <a:endParaRPr dirty="0"/>
          </a:p>
        </p:txBody>
      </p:sp>
      <p:sp>
        <p:nvSpPr>
          <p:cNvPr id="178" name="Shape 178"/>
          <p:cNvSpPr>
            <a:spLocks noGrp="1" noRot="1" noChangeAspect="1"/>
          </p:cNvSpPr>
          <p:nvPr>
            <p:ph type="sldImg" idx="2"/>
          </p:nvPr>
        </p:nvSpPr>
        <p:spPr>
          <a:xfrm>
            <a:off x="920750" y="746125"/>
            <a:ext cx="4967288" cy="3727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Screening door laboratoriumonderzoek van het functioneren van de ‘hypofyse/bijnier-as’ blijft in de eerste lijn vaak beperkt tot de bepaling van cortisol en eventueel van ACTH. </a:t>
            </a:r>
          </a:p>
          <a:p>
            <a:r>
              <a:rPr lang="nl-NL" dirty="0" smtClean="0"/>
              <a:t>De cortisol- en ACTH-concentratie in bloed tonen een dagritme. De uitscheiding van beide is het grootst in de vroege ochtend. Standaard is om voor bepaling van cortisol bloed te laten afnemen om 8.00 à 9.00 uur (nuchter) en om 16.00 uur. ACTH wordt eveneens in het nuchtere monster bepaald. De referentiewaarden voor cortisol zijn: in het begin van de ochtend 0,2 - 0,6 µmol/l en in de middag 0,1 - 0,4 µmol/l. Voor ACTH geldt bij afname om 08.00 uur 10 - 100 </a:t>
            </a:r>
            <a:r>
              <a:rPr lang="nl-NL" dirty="0" err="1" smtClean="0"/>
              <a:t>ng</a:t>
            </a:r>
            <a:r>
              <a:rPr lang="nl-NL" dirty="0" smtClean="0"/>
              <a:t>/l. </a:t>
            </a:r>
          </a:p>
          <a:p>
            <a:r>
              <a:rPr lang="nl-NL" dirty="0" smtClean="0"/>
              <a:t>NB. De verzorging van een bloedmonster ten behoeve van de ACTH bepaling vereist enige voorzorgen (EDTA plasma, koeling in ijs).</a:t>
            </a:r>
          </a:p>
          <a:p>
            <a:pPr marL="228600" indent="-228600">
              <a:spcBef>
                <a:spcPct val="0"/>
              </a:spcBef>
              <a:buFontTx/>
              <a:buAutoNum type="arabicPeriod"/>
            </a:pPr>
            <a:endParaRPr lang="nl-NL" altLang="nl-NL" dirty="0" smtClean="0"/>
          </a:p>
          <a:p>
            <a:pPr marL="0" indent="0">
              <a:spcBef>
                <a:spcPct val="0"/>
              </a:spcBef>
              <a:buFontTx/>
              <a:buNone/>
            </a:pPr>
            <a:r>
              <a:rPr lang="nl-NL" altLang="nl-NL" dirty="0" smtClean="0"/>
              <a:t>Andere</a:t>
            </a:r>
            <a:r>
              <a:rPr lang="nl-NL" altLang="nl-NL" baseline="0" dirty="0" smtClean="0"/>
              <a:t> opties:</a:t>
            </a:r>
            <a:endParaRPr lang="nl-NL" altLang="nl-NL" dirty="0" smtClean="0"/>
          </a:p>
          <a:p>
            <a:pPr marL="228600" indent="-228600">
              <a:spcBef>
                <a:spcPct val="0"/>
              </a:spcBef>
              <a:buFontTx/>
              <a:buAutoNum type="arabicPeriod"/>
            </a:pPr>
            <a:r>
              <a:rPr lang="nl-NL" altLang="nl-NL" dirty="0" smtClean="0"/>
              <a:t>24 </a:t>
            </a:r>
            <a:r>
              <a:rPr lang="nl-NL" altLang="nl-NL" dirty="0" err="1" smtClean="0"/>
              <a:t>uurs</a:t>
            </a:r>
            <a:r>
              <a:rPr lang="nl-NL" altLang="nl-NL" dirty="0" smtClean="0"/>
              <a:t> urine om daarin de uitscheiding van cortisol te meten, als maat voor de cortisolproductie. </a:t>
            </a:r>
          </a:p>
          <a:p>
            <a:pPr marL="228600" indent="-228600">
              <a:spcBef>
                <a:spcPct val="0"/>
              </a:spcBef>
              <a:buFontTx/>
              <a:buAutoNum type="arabicPeriod"/>
            </a:pPr>
            <a:r>
              <a:rPr lang="nl-NL" altLang="nl-NL" dirty="0" smtClean="0"/>
              <a:t>het bepalen van de cortisolconcentratie in het speeksel om 23.00 u ’s avonds. Normaal zal deze concentratie zeer laag zijn, maar bij het syndroom van </a:t>
            </a:r>
            <a:r>
              <a:rPr lang="nl-NL" altLang="nl-NL" dirty="0" err="1" smtClean="0"/>
              <a:t>Cushing</a:t>
            </a:r>
            <a:r>
              <a:rPr lang="nl-NL" altLang="nl-NL" dirty="0" smtClean="0"/>
              <a:t> zal deze waarde meestal verhoogd zijn. </a:t>
            </a:r>
          </a:p>
          <a:p>
            <a:pPr marL="228600" indent="-228600">
              <a:spcBef>
                <a:spcPct val="0"/>
              </a:spcBef>
              <a:buFontTx/>
              <a:buAutoNum type="arabicPeriod"/>
            </a:pPr>
            <a:r>
              <a:rPr lang="nl-NL" altLang="nl-NL" dirty="0" smtClean="0"/>
              <a:t>. Door om 23.00 u 1 mg dexamethason, een kunstmatig cortisolachtig hormoon, in te nemen wordt de cortisol productie geremd. De volgende ochtend zal deze bij gezonde personen nauwelijks meetbaar zijn, dit in tegenstelling tot bij het syndroom van </a:t>
            </a:r>
            <a:r>
              <a:rPr lang="nl-NL" altLang="nl-NL" dirty="0" err="1" smtClean="0"/>
              <a:t>Cushing</a:t>
            </a:r>
            <a:r>
              <a:rPr lang="nl-NL" altLang="nl-NL" dirty="0" smtClean="0"/>
              <a:t>.</a:t>
            </a:r>
          </a:p>
        </p:txBody>
      </p:sp>
      <p:sp>
        <p:nvSpPr>
          <p:cNvPr id="4" name="Tijdelijke aanduiding voor dianummer 3"/>
          <p:cNvSpPr>
            <a:spLocks noGrp="1"/>
          </p:cNvSpPr>
          <p:nvPr>
            <p:ph type="sldNum" idx="10"/>
          </p:nvPr>
        </p:nvSpPr>
        <p:spPr/>
        <p:txBody>
          <a:bodyPr/>
          <a:lstStyle/>
          <a:p>
            <a:endParaRPr lang="nl-NL"/>
          </a:p>
        </p:txBody>
      </p:sp>
    </p:spTree>
    <p:extLst>
      <p:ext uri="{BB962C8B-B14F-4D97-AF65-F5344CB8AC3E}">
        <p14:creationId xmlns:p14="http://schemas.microsoft.com/office/powerpoint/2010/main" val="4530926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name="Titeldia">
    <p:spTree>
      <p:nvGrpSpPr>
        <p:cNvPr id="1" name="Shape 10"/>
        <p:cNvGrpSpPr/>
        <p:nvPr/>
      </p:nvGrpSpPr>
      <p:grpSpPr>
        <a:xfrm>
          <a:off x="0" y="0"/>
          <a:ext cx="0" cy="0"/>
          <a:chOff x="0" y="0"/>
          <a:chExt cx="0" cy="0"/>
        </a:xfrm>
      </p:grpSpPr>
      <p:sp>
        <p:nvSpPr>
          <p:cNvPr id="11" name="Shape 11"/>
          <p:cNvSpPr txBox="1">
            <a:spLocks noGrp="1"/>
          </p:cNvSpPr>
          <p:nvPr>
            <p:ph type="ctrTitle"/>
          </p:nvPr>
        </p:nvSpPr>
        <p:spPr>
          <a:xfrm>
            <a:off x="914400" y="2451216"/>
            <a:ext cx="7402748" cy="782344"/>
          </a:xfrm>
          <a:prstGeom prst="rect">
            <a:avLst/>
          </a:prstGeom>
          <a:noFill/>
          <a:ln>
            <a:noFill/>
          </a:ln>
        </p:spPr>
        <p:txBody>
          <a:bodyPr lIns="91425" tIns="91425" rIns="91425" bIns="91425" anchor="t" anchorCtr="0"/>
          <a:lstStyle>
            <a:lvl1pPr marL="0" marR="0" indent="0" algn="l" rtl="0">
              <a:spcBef>
                <a:spcPts val="0"/>
              </a:spcBef>
              <a:spcAft>
                <a:spcPts val="0"/>
              </a:spcAft>
              <a:defRPr/>
            </a:lvl1pPr>
            <a:lvl2pPr marL="0" marR="0" indent="0" algn="l" rtl="0">
              <a:spcBef>
                <a:spcPts val="0"/>
              </a:spcBef>
              <a:spcAft>
                <a:spcPts val="0"/>
              </a:spcAft>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12" name="Shape 12"/>
          <p:cNvSpPr txBox="1">
            <a:spLocks noGrp="1"/>
          </p:cNvSpPr>
          <p:nvPr>
            <p:ph type="subTitle" idx="1"/>
          </p:nvPr>
        </p:nvSpPr>
        <p:spPr>
          <a:xfrm>
            <a:off x="914399" y="3233560"/>
            <a:ext cx="7402748" cy="1752600"/>
          </a:xfrm>
          <a:prstGeom prst="rect">
            <a:avLst/>
          </a:prstGeom>
          <a:noFill/>
          <a:ln>
            <a:noFill/>
          </a:ln>
        </p:spPr>
        <p:txBody>
          <a:bodyPr lIns="91425" tIns="91425" rIns="91425" bIns="91425" anchor="t" anchorCtr="0"/>
          <a:lstStyle>
            <a:lvl1pPr marL="0" marR="0" indent="0" algn="l" rtl="0">
              <a:spcBef>
                <a:spcPts val="400"/>
              </a:spcBef>
              <a:spcAft>
                <a:spcPts val="0"/>
              </a:spcAft>
              <a:buClr>
                <a:schemeClr val="lt1"/>
              </a:buClr>
              <a:buFont typeface="Quattrocento Sans"/>
              <a:buNone/>
              <a:defRPr/>
            </a:lvl1pPr>
            <a:lvl2pPr marL="457200" marR="0" indent="0" algn="ctr" rtl="0">
              <a:spcBef>
                <a:spcPts val="560"/>
              </a:spcBef>
              <a:spcAft>
                <a:spcPts val="0"/>
              </a:spcAft>
              <a:buClr>
                <a:srgbClr val="959595"/>
              </a:buClr>
              <a:buFont typeface="Calibri"/>
              <a:buNone/>
              <a:defRPr/>
            </a:lvl2pPr>
            <a:lvl3pPr marL="914400" marR="0" indent="0" algn="ctr" rtl="0">
              <a:spcBef>
                <a:spcPts val="480"/>
              </a:spcBef>
              <a:spcAft>
                <a:spcPts val="0"/>
              </a:spcAft>
              <a:buClr>
                <a:srgbClr val="959595"/>
              </a:buClr>
              <a:buFont typeface="Calibri"/>
              <a:buNone/>
              <a:defRPr/>
            </a:lvl3pPr>
            <a:lvl4pPr marL="1371600" marR="0" indent="0" algn="ctr" rtl="0">
              <a:spcBef>
                <a:spcPts val="400"/>
              </a:spcBef>
              <a:spcAft>
                <a:spcPts val="0"/>
              </a:spcAft>
              <a:buClr>
                <a:srgbClr val="959595"/>
              </a:buClr>
              <a:buFont typeface="Calibri"/>
              <a:buNone/>
              <a:defRPr/>
            </a:lvl4pPr>
            <a:lvl5pPr marL="1828800" marR="0" indent="0" algn="ctr" rtl="0">
              <a:spcBef>
                <a:spcPts val="400"/>
              </a:spcBef>
              <a:spcAft>
                <a:spcPts val="0"/>
              </a:spcAft>
              <a:buClr>
                <a:srgbClr val="959595"/>
              </a:buClr>
              <a:buFont typeface="Calibri"/>
              <a:buNone/>
              <a:defRPr/>
            </a:lvl5pPr>
            <a:lvl6pPr marL="2286000" marR="0" indent="0" algn="ctr" rtl="0">
              <a:spcBef>
                <a:spcPts val="400"/>
              </a:spcBef>
              <a:buClr>
                <a:srgbClr val="959595"/>
              </a:buClr>
              <a:buFont typeface="Calibri"/>
              <a:buNone/>
              <a:defRPr/>
            </a:lvl6pPr>
            <a:lvl7pPr marL="2743200" marR="0" indent="0" algn="ctr" rtl="0">
              <a:spcBef>
                <a:spcPts val="400"/>
              </a:spcBef>
              <a:buClr>
                <a:srgbClr val="959595"/>
              </a:buClr>
              <a:buFont typeface="Calibri"/>
              <a:buNone/>
              <a:defRPr/>
            </a:lvl7pPr>
            <a:lvl8pPr marL="3200400" marR="0" indent="0" algn="ctr" rtl="0">
              <a:spcBef>
                <a:spcPts val="400"/>
              </a:spcBef>
              <a:buClr>
                <a:srgbClr val="959595"/>
              </a:buClr>
              <a:buFont typeface="Calibri"/>
              <a:buNone/>
              <a:defRPr/>
            </a:lvl8pPr>
            <a:lvl9pPr marL="3657600" marR="0" indent="0" algn="ctr" rtl="0">
              <a:spcBef>
                <a:spcPts val="400"/>
              </a:spcBef>
              <a:buClr>
                <a:srgbClr val="959595"/>
              </a:buClr>
              <a:buFont typeface="Calibri"/>
              <a:buNone/>
              <a:defRPr/>
            </a:lvl9pPr>
          </a:lstStyle>
          <a:p>
            <a:endParaRPr/>
          </a:p>
        </p:txBody>
      </p:sp>
      <p:sp>
        <p:nvSpPr>
          <p:cNvPr id="13" name="Shape 13"/>
          <p:cNvSpPr txBox="1">
            <a:spLocks noGrp="1"/>
          </p:cNvSpPr>
          <p:nvPr>
            <p:ph type="ftr" idx="11"/>
          </p:nvPr>
        </p:nvSpPr>
        <p:spPr>
          <a:xfrm>
            <a:off x="914400" y="6356350"/>
            <a:ext cx="2895600" cy="365125"/>
          </a:xfrm>
          <a:prstGeom prst="rect">
            <a:avLst/>
          </a:prstGeom>
          <a:noFill/>
          <a:ln>
            <a:noFill/>
          </a:ln>
        </p:spPr>
        <p:txBody>
          <a:bodyPr lIns="91425" tIns="91425" rIns="91425" bIns="91425" anchor="t" anchorCtr="0"/>
          <a:lstStyle>
            <a:lvl1pPr marL="0" marR="0" indent="0" algn="l" rtl="0">
              <a:spcBef>
                <a:spcPts val="0"/>
              </a:spcBef>
              <a:spcAft>
                <a:spcPts val="0"/>
              </a:spcAft>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Titeldia">
    <p:spTree>
      <p:nvGrpSpPr>
        <p:cNvPr id="1" name="Shape 16"/>
        <p:cNvGrpSpPr/>
        <p:nvPr/>
      </p:nvGrpSpPr>
      <p:grpSpPr>
        <a:xfrm>
          <a:off x="0" y="0"/>
          <a:ext cx="0" cy="0"/>
          <a:chOff x="0" y="0"/>
          <a:chExt cx="0" cy="0"/>
        </a:xfrm>
      </p:grpSpPr>
      <p:sp>
        <p:nvSpPr>
          <p:cNvPr id="17" name="Shape 17"/>
          <p:cNvSpPr txBox="1">
            <a:spLocks noGrp="1"/>
          </p:cNvSpPr>
          <p:nvPr>
            <p:ph type="ctrTitle"/>
          </p:nvPr>
        </p:nvSpPr>
        <p:spPr>
          <a:xfrm>
            <a:off x="914400" y="1807969"/>
            <a:ext cx="7402748" cy="667889"/>
          </a:xfrm>
          <a:prstGeom prst="rect">
            <a:avLst/>
          </a:prstGeom>
          <a:noFill/>
          <a:ln>
            <a:noFill/>
          </a:ln>
        </p:spPr>
        <p:txBody>
          <a:bodyPr lIns="91425" tIns="91425" rIns="91425" bIns="91425" anchor="t" anchorCtr="0"/>
          <a:lstStyle>
            <a:lvl1pPr marL="0" marR="0" indent="0" algn="l" rtl="0">
              <a:spcBef>
                <a:spcPts val="0"/>
              </a:spcBef>
              <a:spcAft>
                <a:spcPts val="0"/>
              </a:spcAft>
              <a:defRPr/>
            </a:lvl1pPr>
            <a:lvl2pPr marL="0" marR="0" indent="0" algn="l" rtl="0">
              <a:spcBef>
                <a:spcPts val="0"/>
              </a:spcBef>
              <a:spcAft>
                <a:spcPts val="0"/>
              </a:spcAft>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18" name="Shape 18"/>
          <p:cNvSpPr txBox="1">
            <a:spLocks noGrp="1"/>
          </p:cNvSpPr>
          <p:nvPr>
            <p:ph type="subTitle" idx="1"/>
          </p:nvPr>
        </p:nvSpPr>
        <p:spPr>
          <a:xfrm>
            <a:off x="914399" y="2673768"/>
            <a:ext cx="7402748" cy="2755542"/>
          </a:xfrm>
          <a:prstGeom prst="rect">
            <a:avLst/>
          </a:prstGeom>
          <a:noFill/>
          <a:ln>
            <a:noFill/>
          </a:ln>
        </p:spPr>
        <p:txBody>
          <a:bodyPr lIns="91425" tIns="91425" rIns="91425" bIns="91425" anchor="t" anchorCtr="0"/>
          <a:lstStyle>
            <a:lvl1pPr marL="0" marR="0" indent="0" algn="l" rtl="0">
              <a:spcBef>
                <a:spcPts val="400"/>
              </a:spcBef>
              <a:spcAft>
                <a:spcPts val="0"/>
              </a:spcAft>
              <a:buClr>
                <a:schemeClr val="accent6"/>
              </a:buClr>
              <a:buFont typeface="Quattrocento Sans"/>
              <a:buNone/>
              <a:defRPr/>
            </a:lvl1pPr>
            <a:lvl2pPr marL="457200" marR="0" indent="0" algn="ctr" rtl="0">
              <a:spcBef>
                <a:spcPts val="560"/>
              </a:spcBef>
              <a:spcAft>
                <a:spcPts val="0"/>
              </a:spcAft>
              <a:buClr>
                <a:srgbClr val="959595"/>
              </a:buClr>
              <a:buFont typeface="Calibri"/>
              <a:buNone/>
              <a:defRPr/>
            </a:lvl2pPr>
            <a:lvl3pPr marL="914400" marR="0" indent="0" algn="ctr" rtl="0">
              <a:spcBef>
                <a:spcPts val="480"/>
              </a:spcBef>
              <a:spcAft>
                <a:spcPts val="0"/>
              </a:spcAft>
              <a:buClr>
                <a:srgbClr val="959595"/>
              </a:buClr>
              <a:buFont typeface="Calibri"/>
              <a:buNone/>
              <a:defRPr/>
            </a:lvl3pPr>
            <a:lvl4pPr marL="1371600" marR="0" indent="0" algn="ctr" rtl="0">
              <a:spcBef>
                <a:spcPts val="400"/>
              </a:spcBef>
              <a:spcAft>
                <a:spcPts val="0"/>
              </a:spcAft>
              <a:buClr>
                <a:srgbClr val="959595"/>
              </a:buClr>
              <a:buFont typeface="Calibri"/>
              <a:buNone/>
              <a:defRPr/>
            </a:lvl4pPr>
            <a:lvl5pPr marL="1828800" marR="0" indent="0" algn="ctr" rtl="0">
              <a:spcBef>
                <a:spcPts val="400"/>
              </a:spcBef>
              <a:spcAft>
                <a:spcPts val="0"/>
              </a:spcAft>
              <a:buClr>
                <a:srgbClr val="959595"/>
              </a:buClr>
              <a:buFont typeface="Calibri"/>
              <a:buNone/>
              <a:defRPr/>
            </a:lvl5pPr>
            <a:lvl6pPr marL="2286000" marR="0" indent="0" algn="ctr" rtl="0">
              <a:spcBef>
                <a:spcPts val="400"/>
              </a:spcBef>
              <a:buClr>
                <a:srgbClr val="959595"/>
              </a:buClr>
              <a:buFont typeface="Calibri"/>
              <a:buNone/>
              <a:defRPr/>
            </a:lvl6pPr>
            <a:lvl7pPr marL="2743200" marR="0" indent="0" algn="ctr" rtl="0">
              <a:spcBef>
                <a:spcPts val="400"/>
              </a:spcBef>
              <a:buClr>
                <a:srgbClr val="959595"/>
              </a:buClr>
              <a:buFont typeface="Calibri"/>
              <a:buNone/>
              <a:defRPr/>
            </a:lvl7pPr>
            <a:lvl8pPr marL="3200400" marR="0" indent="0" algn="ctr" rtl="0">
              <a:spcBef>
                <a:spcPts val="400"/>
              </a:spcBef>
              <a:buClr>
                <a:srgbClr val="959595"/>
              </a:buClr>
              <a:buFont typeface="Calibri"/>
              <a:buNone/>
              <a:defRPr/>
            </a:lvl8pPr>
            <a:lvl9pPr marL="3657600" marR="0" indent="0" algn="ctr" rtl="0">
              <a:spcBef>
                <a:spcPts val="400"/>
              </a:spcBef>
              <a:buClr>
                <a:srgbClr val="959595"/>
              </a:buClr>
              <a:buFont typeface="Calibri"/>
              <a:buNone/>
              <a:defRPr/>
            </a:lvl9pPr>
          </a:lstStyle>
          <a:p>
            <a:endParaRPr/>
          </a:p>
        </p:txBody>
      </p:sp>
      <p:sp>
        <p:nvSpPr>
          <p:cNvPr id="19" name="Shape 19"/>
          <p:cNvSpPr txBox="1">
            <a:spLocks noGrp="1"/>
          </p:cNvSpPr>
          <p:nvPr>
            <p:ph type="ftr" idx="11"/>
          </p:nvPr>
        </p:nvSpPr>
        <p:spPr>
          <a:xfrm>
            <a:off x="914400" y="6173787"/>
            <a:ext cx="2895600" cy="365125"/>
          </a:xfrm>
          <a:prstGeom prst="rect">
            <a:avLst/>
          </a:prstGeom>
          <a:noFill/>
          <a:ln>
            <a:noFill/>
          </a:ln>
        </p:spPr>
        <p:txBody>
          <a:bodyPr lIns="91425" tIns="91425" rIns="91425" bIns="91425" anchor="t" anchorCtr="0"/>
          <a:lstStyle>
            <a:lvl1pPr marL="0" marR="0" indent="0" algn="l" rtl="0">
              <a:spcBef>
                <a:spcPts val="0"/>
              </a:spcBef>
              <a:spcAft>
                <a:spcPts val="0"/>
              </a:spcAft>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el en object">
    <p:spTree>
      <p:nvGrpSpPr>
        <p:cNvPr id="1" name="Shape 22"/>
        <p:cNvGrpSpPr/>
        <p:nvPr/>
      </p:nvGrpSpPr>
      <p:grpSpPr>
        <a:xfrm>
          <a:off x="0" y="0"/>
          <a:ext cx="0" cy="0"/>
          <a:chOff x="0" y="0"/>
          <a:chExt cx="0" cy="0"/>
        </a:xfrm>
      </p:grpSpPr>
      <p:sp>
        <p:nvSpPr>
          <p:cNvPr id="23" name="Shape 23"/>
          <p:cNvSpPr txBox="1">
            <a:spLocks noGrp="1"/>
          </p:cNvSpPr>
          <p:nvPr>
            <p:ph type="title"/>
          </p:nvPr>
        </p:nvSpPr>
        <p:spPr>
          <a:xfrm>
            <a:off x="739620" y="371689"/>
            <a:ext cx="7543260" cy="817021"/>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4" name="Shape 24"/>
          <p:cNvSpPr txBox="1">
            <a:spLocks noGrp="1"/>
          </p:cNvSpPr>
          <p:nvPr>
            <p:ph type="body" idx="1"/>
          </p:nvPr>
        </p:nvSpPr>
        <p:spPr>
          <a:xfrm>
            <a:off x="739620" y="1291082"/>
            <a:ext cx="7543260" cy="4236396"/>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5" name="Shape 25"/>
          <p:cNvSpPr txBox="1">
            <a:spLocks noGrp="1"/>
          </p:cNvSpPr>
          <p:nvPr>
            <p:ph type="ftr" idx="11"/>
          </p:nvPr>
        </p:nvSpPr>
        <p:spPr>
          <a:xfrm>
            <a:off x="739775" y="6173787"/>
            <a:ext cx="2895600" cy="365125"/>
          </a:xfrm>
          <a:prstGeom prst="rect">
            <a:avLst/>
          </a:prstGeom>
          <a:noFill/>
          <a:ln>
            <a:noFill/>
          </a:ln>
        </p:spPr>
        <p:txBody>
          <a:bodyPr lIns="91425" tIns="91425" rIns="91425" bIns="91425" anchor="t" anchorCtr="0"/>
          <a:lstStyle>
            <a:lvl1pPr marL="0" marR="0" indent="0" algn="l" rtl="0">
              <a:spcBef>
                <a:spcPts val="0"/>
              </a:spcBef>
              <a:spcAft>
                <a:spcPts val="0"/>
              </a:spcAft>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1_Twee objecten">
    <p:spTree>
      <p:nvGrpSpPr>
        <p:cNvPr id="1" name="Shape 38"/>
        <p:cNvGrpSpPr/>
        <p:nvPr/>
      </p:nvGrpSpPr>
      <p:grpSpPr>
        <a:xfrm>
          <a:off x="0" y="0"/>
          <a:ext cx="0" cy="0"/>
          <a:chOff x="0" y="0"/>
          <a:chExt cx="0" cy="0"/>
        </a:xfrm>
      </p:grpSpPr>
      <p:sp>
        <p:nvSpPr>
          <p:cNvPr id="39" name="Shape 39"/>
          <p:cNvSpPr txBox="1">
            <a:spLocks noGrp="1"/>
          </p:cNvSpPr>
          <p:nvPr>
            <p:ph type="body" idx="1"/>
          </p:nvPr>
        </p:nvSpPr>
        <p:spPr>
          <a:xfrm>
            <a:off x="4631630" y="1303096"/>
            <a:ext cx="3665166" cy="2026053"/>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40" name="Shape 40"/>
          <p:cNvSpPr txBox="1">
            <a:spLocks noGrp="1"/>
          </p:cNvSpPr>
          <p:nvPr>
            <p:ph type="body" idx="2"/>
          </p:nvPr>
        </p:nvSpPr>
        <p:spPr>
          <a:xfrm>
            <a:off x="4631630" y="3545864"/>
            <a:ext cx="3665166" cy="2026053"/>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41" name="Shape 41"/>
          <p:cNvSpPr>
            <a:spLocks noGrp="1"/>
          </p:cNvSpPr>
          <p:nvPr>
            <p:ph type="pic" idx="3"/>
          </p:nvPr>
        </p:nvSpPr>
        <p:spPr>
          <a:xfrm>
            <a:off x="739620" y="3546808"/>
            <a:ext cx="3663950" cy="2025650"/>
          </a:xfrm>
          <a:prstGeom prst="rect">
            <a:avLst/>
          </a:prstGeom>
          <a:noFill/>
          <a:ln>
            <a:noFill/>
          </a:ln>
        </p:spPr>
      </p:sp>
      <p:sp>
        <p:nvSpPr>
          <p:cNvPr id="42" name="Shape 42"/>
          <p:cNvSpPr>
            <a:spLocks noGrp="1"/>
          </p:cNvSpPr>
          <p:nvPr>
            <p:ph type="pic" idx="4"/>
          </p:nvPr>
        </p:nvSpPr>
        <p:spPr>
          <a:xfrm>
            <a:off x="739620" y="1310392"/>
            <a:ext cx="3663950" cy="2025650"/>
          </a:xfrm>
          <a:prstGeom prst="rect">
            <a:avLst/>
          </a:prstGeom>
          <a:noFill/>
          <a:ln>
            <a:noFill/>
          </a:ln>
        </p:spPr>
      </p:sp>
      <p:sp>
        <p:nvSpPr>
          <p:cNvPr id="43" name="Shape 43"/>
          <p:cNvSpPr txBox="1">
            <a:spLocks noGrp="1"/>
          </p:cNvSpPr>
          <p:nvPr>
            <p:ph type="title"/>
          </p:nvPr>
        </p:nvSpPr>
        <p:spPr>
          <a:xfrm>
            <a:off x="739620" y="371689"/>
            <a:ext cx="7543260" cy="817021"/>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44" name="Shape 44"/>
          <p:cNvSpPr txBox="1">
            <a:spLocks noGrp="1"/>
          </p:cNvSpPr>
          <p:nvPr>
            <p:ph type="ftr" idx="11"/>
          </p:nvPr>
        </p:nvSpPr>
        <p:spPr>
          <a:xfrm>
            <a:off x="738187" y="6173787"/>
            <a:ext cx="2895600" cy="365125"/>
          </a:xfrm>
          <a:prstGeom prst="rect">
            <a:avLst/>
          </a:prstGeom>
          <a:noFill/>
          <a:ln>
            <a:noFill/>
          </a:ln>
        </p:spPr>
        <p:txBody>
          <a:bodyPr lIns="91425" tIns="91425" rIns="91425" bIns="91425" anchor="t" anchorCtr="0"/>
          <a:lstStyle>
            <a:lvl1pPr marL="0" marR="0" indent="0" algn="l" rtl="0">
              <a:spcBef>
                <a:spcPts val="0"/>
              </a:spcBef>
              <a:spcAft>
                <a:spcPts val="0"/>
              </a:spcAft>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2_Twee objecten">
    <p:spTree>
      <p:nvGrpSpPr>
        <p:cNvPr id="1" name="Shape 45"/>
        <p:cNvGrpSpPr/>
        <p:nvPr/>
      </p:nvGrpSpPr>
      <p:grpSpPr>
        <a:xfrm>
          <a:off x="0" y="0"/>
          <a:ext cx="0" cy="0"/>
          <a:chOff x="0" y="0"/>
          <a:chExt cx="0" cy="0"/>
        </a:xfrm>
      </p:grpSpPr>
      <p:sp>
        <p:nvSpPr>
          <p:cNvPr id="46" name="Shape 46"/>
          <p:cNvSpPr txBox="1">
            <a:spLocks noGrp="1"/>
          </p:cNvSpPr>
          <p:nvPr>
            <p:ph type="body" idx="1"/>
          </p:nvPr>
        </p:nvSpPr>
        <p:spPr>
          <a:xfrm>
            <a:off x="4631630" y="3534212"/>
            <a:ext cx="3665166" cy="2026053"/>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47" name="Shape 47"/>
          <p:cNvSpPr>
            <a:spLocks noGrp="1"/>
          </p:cNvSpPr>
          <p:nvPr>
            <p:ph type="pic" idx="2"/>
          </p:nvPr>
        </p:nvSpPr>
        <p:spPr>
          <a:xfrm>
            <a:off x="4632846" y="1291850"/>
            <a:ext cx="3663950" cy="2025650"/>
          </a:xfrm>
          <a:prstGeom prst="rect">
            <a:avLst/>
          </a:prstGeom>
          <a:noFill/>
          <a:ln>
            <a:noFill/>
          </a:ln>
        </p:spPr>
      </p:sp>
      <p:sp>
        <p:nvSpPr>
          <p:cNvPr id="48" name="Shape 48"/>
          <p:cNvSpPr>
            <a:spLocks noGrp="1"/>
          </p:cNvSpPr>
          <p:nvPr>
            <p:ph type="pic" idx="3"/>
          </p:nvPr>
        </p:nvSpPr>
        <p:spPr>
          <a:xfrm>
            <a:off x="739620" y="1291850"/>
            <a:ext cx="3663950" cy="2025650"/>
          </a:xfrm>
          <a:prstGeom prst="rect">
            <a:avLst/>
          </a:prstGeom>
          <a:noFill/>
          <a:ln>
            <a:noFill/>
          </a:ln>
        </p:spPr>
      </p:sp>
      <p:sp>
        <p:nvSpPr>
          <p:cNvPr id="49" name="Shape 49"/>
          <p:cNvSpPr txBox="1">
            <a:spLocks noGrp="1"/>
          </p:cNvSpPr>
          <p:nvPr>
            <p:ph type="body" idx="4"/>
          </p:nvPr>
        </p:nvSpPr>
        <p:spPr>
          <a:xfrm>
            <a:off x="739620" y="3534212"/>
            <a:ext cx="3665166" cy="2026053"/>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50" name="Shape 50"/>
          <p:cNvSpPr txBox="1">
            <a:spLocks noGrp="1"/>
          </p:cNvSpPr>
          <p:nvPr>
            <p:ph type="title"/>
          </p:nvPr>
        </p:nvSpPr>
        <p:spPr>
          <a:xfrm>
            <a:off x="739620" y="371689"/>
            <a:ext cx="7543260" cy="817021"/>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51" name="Shape 51"/>
          <p:cNvSpPr txBox="1">
            <a:spLocks noGrp="1"/>
          </p:cNvSpPr>
          <p:nvPr>
            <p:ph type="ftr" idx="11"/>
          </p:nvPr>
        </p:nvSpPr>
        <p:spPr>
          <a:xfrm>
            <a:off x="739775" y="6173787"/>
            <a:ext cx="2895600" cy="365125"/>
          </a:xfrm>
          <a:prstGeom prst="rect">
            <a:avLst/>
          </a:prstGeom>
          <a:noFill/>
          <a:ln>
            <a:noFill/>
          </a:ln>
        </p:spPr>
        <p:txBody>
          <a:bodyPr lIns="91425" tIns="91425" rIns="91425" bIns="91425" anchor="t" anchorCtr="0"/>
          <a:lstStyle>
            <a:lvl1pPr marL="0" marR="0" indent="0" algn="l" rtl="0">
              <a:spcBef>
                <a:spcPts val="0"/>
              </a:spcBef>
              <a:spcAft>
                <a:spcPts val="0"/>
              </a:spcAft>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1_Aangepaste indeling">
    <p:spTree>
      <p:nvGrpSpPr>
        <p:cNvPr id="1" name="Shape 54"/>
        <p:cNvGrpSpPr/>
        <p:nvPr/>
      </p:nvGrpSpPr>
      <p:grpSpPr>
        <a:xfrm>
          <a:off x="0" y="0"/>
          <a:ext cx="0" cy="0"/>
          <a:chOff x="0" y="0"/>
          <a:chExt cx="0" cy="0"/>
        </a:xfrm>
      </p:grpSpPr>
      <p:sp>
        <p:nvSpPr>
          <p:cNvPr id="55" name="Shape 55"/>
          <p:cNvSpPr>
            <a:spLocks noGrp="1"/>
          </p:cNvSpPr>
          <p:nvPr>
            <p:ph type="pic" idx="2"/>
          </p:nvPr>
        </p:nvSpPr>
        <p:spPr>
          <a:xfrm>
            <a:off x="0" y="0"/>
            <a:ext cx="9144000" cy="4269361"/>
          </a:xfrm>
          <a:prstGeom prst="rect">
            <a:avLst/>
          </a:prstGeom>
          <a:noFill/>
          <a:ln>
            <a:noFill/>
          </a:ln>
        </p:spPr>
      </p:sp>
      <p:sp>
        <p:nvSpPr>
          <p:cNvPr id="56" name="Shape 56"/>
          <p:cNvSpPr txBox="1">
            <a:spLocks noGrp="1"/>
          </p:cNvSpPr>
          <p:nvPr>
            <p:ph type="title"/>
          </p:nvPr>
        </p:nvSpPr>
        <p:spPr>
          <a:xfrm>
            <a:off x="739631" y="4457532"/>
            <a:ext cx="5765259" cy="606255"/>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57" name="Shape 57"/>
          <p:cNvSpPr txBox="1">
            <a:spLocks noGrp="1"/>
          </p:cNvSpPr>
          <p:nvPr>
            <p:ph type="body" idx="1"/>
          </p:nvPr>
        </p:nvSpPr>
        <p:spPr>
          <a:xfrm>
            <a:off x="739631" y="5063787"/>
            <a:ext cx="5765259" cy="421531"/>
          </a:xfrm>
          <a:prstGeom prst="rect">
            <a:avLst/>
          </a:prstGeom>
          <a:noFill/>
          <a:ln>
            <a:noFill/>
          </a:ln>
        </p:spPr>
        <p:txBody>
          <a:bodyPr lIns="91425" tIns="91425" rIns="91425" bIns="91425" anchor="b" anchorCtr="0"/>
          <a:lstStyle>
            <a:lvl1pPr marL="0" indent="0" rtl="0">
              <a:spcBef>
                <a:spcPts val="0"/>
              </a:spcBef>
              <a:buFont typeface="Quattrocento Sans"/>
              <a:buNone/>
              <a:defRPr/>
            </a:lvl1pPr>
            <a:lvl2pPr marL="457200" indent="0" rtl="0">
              <a:spcBef>
                <a:spcPts val="0"/>
              </a:spcBef>
              <a:buFont typeface="Calibri"/>
              <a:buNone/>
              <a:defRPr/>
            </a:lvl2pPr>
            <a:lvl3pPr marL="914400" indent="0" rtl="0">
              <a:spcBef>
                <a:spcPts val="0"/>
              </a:spcBef>
              <a:buFont typeface="Calibri"/>
              <a:buNone/>
              <a:defRPr/>
            </a:lvl3pPr>
            <a:lvl4pPr marL="1371600" indent="0" rtl="0">
              <a:spcBef>
                <a:spcPts val="0"/>
              </a:spcBef>
              <a:buFont typeface="Calibri"/>
              <a:buNone/>
              <a:defRPr/>
            </a:lvl4pPr>
            <a:lvl5pPr marL="1828800" indent="0" rtl="0">
              <a:spcBef>
                <a:spcPts val="0"/>
              </a:spcBef>
              <a:buFont typeface="Calibri"/>
              <a:buNone/>
              <a:defRPr/>
            </a:lvl5pPr>
            <a:lvl6pPr marL="2286000" indent="0" rtl="0">
              <a:spcBef>
                <a:spcPts val="0"/>
              </a:spcBef>
              <a:buFont typeface="Calibri"/>
              <a:buNone/>
              <a:defRPr/>
            </a:lvl6pPr>
            <a:lvl7pPr marL="2743200" indent="0" rtl="0">
              <a:spcBef>
                <a:spcPts val="0"/>
              </a:spcBef>
              <a:buFont typeface="Calibri"/>
              <a:buNone/>
              <a:defRPr/>
            </a:lvl7pPr>
            <a:lvl8pPr marL="3200400" indent="0" rtl="0">
              <a:spcBef>
                <a:spcPts val="0"/>
              </a:spcBef>
              <a:buFont typeface="Calibri"/>
              <a:buNone/>
              <a:defRPr/>
            </a:lvl8pPr>
            <a:lvl9pPr marL="3657600" indent="0" rtl="0">
              <a:spcBef>
                <a:spcPts val="0"/>
              </a:spcBef>
              <a:buFont typeface="Calibri"/>
              <a:buNone/>
              <a:defRPr/>
            </a:lvl9pPr>
          </a:lstStyle>
          <a:p>
            <a:endParaRPr/>
          </a:p>
        </p:txBody>
      </p:sp>
      <p:sp>
        <p:nvSpPr>
          <p:cNvPr id="58" name="Shape 58"/>
          <p:cNvSpPr txBox="1">
            <a:spLocks noGrp="1"/>
          </p:cNvSpPr>
          <p:nvPr>
            <p:ph type="ftr" idx="11"/>
          </p:nvPr>
        </p:nvSpPr>
        <p:spPr>
          <a:xfrm>
            <a:off x="738187" y="6173787"/>
            <a:ext cx="2895600" cy="365125"/>
          </a:xfrm>
          <a:prstGeom prst="rect">
            <a:avLst/>
          </a:prstGeom>
          <a:noFill/>
          <a:ln>
            <a:noFill/>
          </a:ln>
        </p:spPr>
        <p:txBody>
          <a:bodyPr lIns="91425" tIns="91425" rIns="91425" bIns="91425" anchor="t" anchorCtr="0"/>
          <a:lstStyle>
            <a:lvl1pPr marL="0" marR="0" indent="0" algn="l" rtl="0">
              <a:spcBef>
                <a:spcPts val="0"/>
              </a:spcBef>
              <a:spcAft>
                <a:spcPts val="0"/>
              </a:spcAft>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E5AD9B43-8347-4BA0-A32D-56966127C8F1}" type="datetimeFigureOut">
              <a:rPr lang="en-US"/>
              <a:pPr>
                <a:defRPr/>
              </a:pPr>
              <a:t>2/16/2016</a:t>
            </a:fld>
            <a:endParaRPr lang="en-US"/>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147158E2-42DE-4DCA-BF2B-08A69B04D66B}" type="slidenum">
              <a:rPr lang="en-US"/>
              <a:pPr>
                <a:defRPr/>
              </a:pPr>
              <a:t>‹nr.›</a:t>
            </a:fld>
            <a:endParaRPr lang="en-US"/>
          </a:p>
        </p:txBody>
      </p:sp>
    </p:spTree>
    <p:extLst>
      <p:ext uri="{BB962C8B-B14F-4D97-AF65-F5344CB8AC3E}">
        <p14:creationId xmlns:p14="http://schemas.microsoft.com/office/powerpoint/2010/main" val="24126365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5.xml"/><Relationship Id="rId7" Type="http://schemas.openxmlformats.org/officeDocument/2006/relationships/image" Target="../media/image3.png"/><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theme" Target="../theme/theme3.xml"/><Relationship Id="rId5" Type="http://schemas.openxmlformats.org/officeDocument/2006/relationships/slideLayout" Target="../slideLayouts/slideLayout7.xml"/><Relationship Id="rId4"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
        <p:cNvGrpSpPr/>
        <p:nvPr/>
      </p:nvGrpSpPr>
      <p:grpSpPr>
        <a:xfrm>
          <a:off x="0" y="0"/>
          <a:ext cx="0" cy="0"/>
          <a:chOff x="0" y="0"/>
          <a:chExt cx="0" cy="0"/>
        </a:xfrm>
      </p:grpSpPr>
      <p:pic>
        <p:nvPicPr>
          <p:cNvPr id="9" name="Shape 9"/>
          <p:cNvPicPr preferRelativeResize="0"/>
          <p:nvPr/>
        </p:nvPicPr>
        <p:blipFill rotWithShape="1">
          <a:blip r:embed="rId3">
            <a:alphaModFix/>
          </a:blip>
          <a:srcRect/>
          <a:stretch/>
        </p:blipFill>
        <p:spPr>
          <a:xfrm>
            <a:off x="0" y="0"/>
            <a:ext cx="9151938" cy="6838949"/>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4"/>
        <p:cNvGrpSpPr/>
        <p:nvPr/>
      </p:nvGrpSpPr>
      <p:grpSpPr>
        <a:xfrm>
          <a:off x="0" y="0"/>
          <a:ext cx="0" cy="0"/>
          <a:chOff x="0" y="0"/>
          <a:chExt cx="0" cy="0"/>
        </a:xfrm>
      </p:grpSpPr>
      <p:pic>
        <p:nvPicPr>
          <p:cNvPr id="15" name="Shape 15"/>
          <p:cNvPicPr preferRelativeResize="0"/>
          <p:nvPr/>
        </p:nvPicPr>
        <p:blipFill rotWithShape="1">
          <a:blip r:embed="rId3">
            <a:alphaModFix/>
          </a:blip>
          <a:srcRect/>
          <a:stretch/>
        </p:blipFill>
        <p:spPr>
          <a:xfrm>
            <a:off x="0" y="0"/>
            <a:ext cx="9144000" cy="6853237"/>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0"/>
        <p:cNvGrpSpPr/>
        <p:nvPr/>
      </p:nvGrpSpPr>
      <p:grpSpPr>
        <a:xfrm>
          <a:off x="0" y="0"/>
          <a:ext cx="0" cy="0"/>
          <a:chOff x="0" y="0"/>
          <a:chExt cx="0" cy="0"/>
        </a:xfrm>
      </p:grpSpPr>
      <p:pic>
        <p:nvPicPr>
          <p:cNvPr id="21" name="Shape 21"/>
          <p:cNvPicPr preferRelativeResize="0"/>
          <p:nvPr/>
        </p:nvPicPr>
        <p:blipFill rotWithShape="1">
          <a:blip r:embed="rId7">
            <a:alphaModFix/>
          </a:blip>
          <a:srcRect/>
          <a:stretch/>
        </p:blipFill>
        <p:spPr>
          <a:xfrm>
            <a:off x="0" y="0"/>
            <a:ext cx="9144000" cy="6853237"/>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50" r:id="rId1"/>
    <p:sldLayoutId id="2147483653" r:id="rId2"/>
    <p:sldLayoutId id="2147483654" r:id="rId3"/>
    <p:sldLayoutId id="2147483656" r:id="rId4"/>
    <p:sldLayoutId id="2147483660" r:id="rId5"/>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google.nl/url?sa=i&amp;rct=j&amp;q=&amp;esrc=s&amp;frm=1&amp;source=images&amp;cd=&amp;cad=rja&amp;uact=8&amp;ved=0CAcQjRw&amp;url=http://nl.wikipedia.org/wiki/Blanco_stem&amp;ei=ZqOuVIrYCIXJPcz4gbAH&amp;bvm=bv.83134100,d.ZWU&amp;psig=AFQjCNGc8Hkbi0RlBnvZ95iKB2dmRHsvYw&amp;ust=1420817632144868" TargetMode="External"/><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image" Target="../media/image6.jpeg"/></Relationships>
</file>

<file path=ppt/slides/_rels/slide11.xml.rels><?xml version="1.0" encoding="UTF-8" standalone="yes"?>
<Relationships xmlns="http://schemas.openxmlformats.org/package/2006/relationships"><Relationship Id="rId3" Type="http://schemas.openxmlformats.org/officeDocument/2006/relationships/hyperlink" Target="http://www.google.nl/url?sa=i&amp;rct=j&amp;q=&amp;esrc=s&amp;frm=1&amp;source=images&amp;cd=&amp;cad=rja&amp;uact=8&amp;ved=0CAcQjRw&amp;url=http://www.tinekebennema.nl/blog/yes-obama-kan-het-wel/&amp;ei=SqOuVIfuIYP5O5bpgdAD&amp;bvm=bv.83134100,d.ZWU&amp;psig=AFQjCNGb6l-4iCSwn1Dq16SDTKfjMoqeiQ&amp;ust=1420817606030625"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image" Target="../media/image4.jpeg"/></Relationships>
</file>

<file path=ppt/slides/_rels/slide12.xml.rels><?xml version="1.0" encoding="UTF-8" standalone="yes"?>
<Relationships xmlns="http://schemas.openxmlformats.org/package/2006/relationships"><Relationship Id="rId3" Type="http://schemas.openxmlformats.org/officeDocument/2006/relationships/hyperlink" Target="http://www.google.nl/url?sa=i&amp;rct=j&amp;q=&amp;esrc=s&amp;frm=1&amp;source=images&amp;cd=&amp;cad=rja&amp;uact=8&amp;ved=0CAcQjRw&amp;url=http://nl.wikipedia.org/wiki/Blanco_stem&amp;ei=ZqOuVIrYCIXJPcz4gbAH&amp;bvm=bv.83134100,d.ZWU&amp;psig=AFQjCNGc8Hkbi0RlBnvZ95iKB2dmRHsvYw&amp;ust=1420817632144868" TargetMode="External"/><Relationship Id="rId2" Type="http://schemas.openxmlformats.org/officeDocument/2006/relationships/notesSlide" Target="../notesSlides/notesSlide11.xml"/><Relationship Id="rId1" Type="http://schemas.openxmlformats.org/officeDocument/2006/relationships/slideLayout" Target="../slideLayouts/slideLayout3.xml"/><Relationship Id="rId4" Type="http://schemas.openxmlformats.org/officeDocument/2006/relationships/image" Target="../media/image6.jpeg"/></Relationships>
</file>

<file path=ppt/slides/_rels/slide13.xml.rels><?xml version="1.0" encoding="UTF-8" standalone="yes"?>
<Relationships xmlns="http://schemas.openxmlformats.org/package/2006/relationships"><Relationship Id="rId3" Type="http://schemas.openxmlformats.org/officeDocument/2006/relationships/hyperlink" Target="http://www.google.nl/url?sa=i&amp;rct=j&amp;q=&amp;esrc=s&amp;frm=1&amp;source=images&amp;cd=&amp;cad=rja&amp;uact=8&amp;ved=0CAcQjRw&amp;url=http://www.tinekebennema.nl/blog/yes-obama-kan-het-wel/&amp;ei=SqOuVIfuIYP5O5bpgdAD&amp;bvm=bv.83134100,d.ZWU&amp;psig=AFQjCNGb6l-4iCSwn1Dq16SDTKfjMoqeiQ&amp;ust=1420817606030625" TargetMode="External"/><Relationship Id="rId2" Type="http://schemas.openxmlformats.org/officeDocument/2006/relationships/notesSlide" Target="../notesSlides/notesSlide12.xml"/><Relationship Id="rId1" Type="http://schemas.openxmlformats.org/officeDocument/2006/relationships/slideLayout" Target="../slideLayouts/slideLayout3.xml"/><Relationship Id="rId4" Type="http://schemas.openxmlformats.org/officeDocument/2006/relationships/image" Target="../media/image4.jpeg"/></Relationships>
</file>

<file path=ppt/slides/_rels/slide14.xml.rels><?xml version="1.0" encoding="UTF-8" standalone="yes"?>
<Relationships xmlns="http://schemas.openxmlformats.org/package/2006/relationships"><Relationship Id="rId3" Type="http://schemas.openxmlformats.org/officeDocument/2006/relationships/hyperlink" Target="http://www.google.nl/url?sa=i&amp;rct=j&amp;q=&amp;esrc=s&amp;frm=1&amp;source=images&amp;cd=&amp;cad=rja&amp;uact=8&amp;ved=0CAcQjRw&amp;url=http://nl.wikipedia.org/wiki/Blanco_stem&amp;ei=ZqOuVIrYCIXJPcz4gbAH&amp;bvm=bv.83134100,d.ZWU&amp;psig=AFQjCNGc8Hkbi0RlBnvZ95iKB2dmRHsvYw&amp;ust=1420817632144868" TargetMode="External"/><Relationship Id="rId2" Type="http://schemas.openxmlformats.org/officeDocument/2006/relationships/notesSlide" Target="../notesSlides/notesSlide13.xml"/><Relationship Id="rId1" Type="http://schemas.openxmlformats.org/officeDocument/2006/relationships/slideLayout" Target="../slideLayouts/slideLayout3.xml"/><Relationship Id="rId4" Type="http://schemas.openxmlformats.org/officeDocument/2006/relationships/image" Target="../media/image6.jpeg"/></Relationships>
</file>

<file path=ppt/slides/_rels/slide15.xml.rels><?xml version="1.0" encoding="UTF-8" standalone="yes"?>
<Relationships xmlns="http://schemas.openxmlformats.org/package/2006/relationships"><Relationship Id="rId3" Type="http://schemas.openxmlformats.org/officeDocument/2006/relationships/hyperlink" Target="http://www.google.nl/url?sa=i&amp;rct=j&amp;q=&amp;esrc=s&amp;frm=1&amp;source=images&amp;cd=&amp;cad=rja&amp;uact=8&amp;ved=0CAcQjRw&amp;url=http://nl.wikipedia.org/wiki/Blanco_stem&amp;ei=ZqOuVIrYCIXJPcz4gbAH&amp;bvm=bv.83134100,d.ZWU&amp;psig=AFQjCNGc8Hkbi0RlBnvZ95iKB2dmRHsvYw&amp;ust=1420817632144868" TargetMode="External"/><Relationship Id="rId2" Type="http://schemas.openxmlformats.org/officeDocument/2006/relationships/notesSlide" Target="../notesSlides/notesSlide14.xml"/><Relationship Id="rId1" Type="http://schemas.openxmlformats.org/officeDocument/2006/relationships/slideLayout" Target="../slideLayouts/slideLayout3.xml"/><Relationship Id="rId4" Type="http://schemas.openxmlformats.org/officeDocument/2006/relationships/image" Target="../media/image6.jpeg"/></Relationships>
</file>

<file path=ppt/slides/_rels/slide16.xml.rels><?xml version="1.0" encoding="UTF-8" standalone="yes"?>
<Relationships xmlns="http://schemas.openxmlformats.org/package/2006/relationships"><Relationship Id="rId3" Type="http://schemas.openxmlformats.org/officeDocument/2006/relationships/hyperlink" Target="http://www.google.nl/url?sa=i&amp;rct=j&amp;q=&amp;esrc=s&amp;frm=1&amp;source=images&amp;cd=&amp;cad=rja&amp;uact=8&amp;ved=0CAcQjRw&amp;url=http://www.tinekebennema.nl/blog/yes-obama-kan-het-wel/&amp;ei=SqOuVIfuIYP5O5bpgdAD&amp;bvm=bv.83134100,d.ZWU&amp;psig=AFQjCNGb6l-4iCSwn1Dq16SDTKfjMoqeiQ&amp;ust=1420817606030625" TargetMode="External"/><Relationship Id="rId2" Type="http://schemas.openxmlformats.org/officeDocument/2006/relationships/notesSlide" Target="../notesSlides/notesSlide15.xml"/><Relationship Id="rId1" Type="http://schemas.openxmlformats.org/officeDocument/2006/relationships/slideLayout" Target="../slideLayouts/slideLayout3.xml"/><Relationship Id="rId4" Type="http://schemas.openxmlformats.org/officeDocument/2006/relationships/image" Target="../media/image4.jpeg"/></Relationships>
</file>

<file path=ppt/slides/_rels/slide17.xml.rels><?xml version="1.0" encoding="UTF-8" standalone="yes"?>
<Relationships xmlns="http://schemas.openxmlformats.org/package/2006/relationships"><Relationship Id="rId3" Type="http://schemas.openxmlformats.org/officeDocument/2006/relationships/hyperlink" Target="http://www.google.nl/url?sa=i&amp;rct=j&amp;q=&amp;esrc=s&amp;frm=1&amp;source=images&amp;cd=&amp;cad=rja&amp;uact=8&amp;ved=0CAcQjRw&amp;url=http://nl.wikipedia.org/wiki/Blanco_stem&amp;ei=ZqOuVIrYCIXJPcz4gbAH&amp;bvm=bv.83134100,d.ZWU&amp;psig=AFQjCNGc8Hkbi0RlBnvZ95iKB2dmRHsvYw&amp;ust=1420817632144868" TargetMode="External"/><Relationship Id="rId2" Type="http://schemas.openxmlformats.org/officeDocument/2006/relationships/notesSlide" Target="../notesSlides/notesSlide16.xml"/><Relationship Id="rId1" Type="http://schemas.openxmlformats.org/officeDocument/2006/relationships/slideLayout" Target="../slideLayouts/slideLayout3.xml"/><Relationship Id="rId4" Type="http://schemas.openxmlformats.org/officeDocument/2006/relationships/image" Target="../media/image6.jpeg"/></Relationships>
</file>

<file path=ppt/slides/_rels/slide18.xml.rels><?xml version="1.0" encoding="UTF-8" standalone="yes"?>
<Relationships xmlns="http://schemas.openxmlformats.org/package/2006/relationships"><Relationship Id="rId3" Type="http://schemas.openxmlformats.org/officeDocument/2006/relationships/hyperlink" Target="http://www.google.nl/url?sa=i&amp;rct=j&amp;q=&amp;esrc=s&amp;frm=1&amp;source=images&amp;cd=&amp;cad=rja&amp;uact=8&amp;ved=0CAcQjRw&amp;url=http://www.tinekebennema.nl/blog/yes-obama-kan-het-wel/&amp;ei=SqOuVIfuIYP5O5bpgdAD&amp;bvm=bv.83134100,d.ZWU&amp;psig=AFQjCNGb6l-4iCSwn1Dq16SDTKfjMoqeiQ&amp;ust=1420817606030625" TargetMode="External"/><Relationship Id="rId2" Type="http://schemas.openxmlformats.org/officeDocument/2006/relationships/notesSlide" Target="../notesSlides/notesSlide17.xml"/><Relationship Id="rId1" Type="http://schemas.openxmlformats.org/officeDocument/2006/relationships/slideLayout" Target="../slideLayouts/slideLayout3.xml"/><Relationship Id="rId4" Type="http://schemas.openxmlformats.org/officeDocument/2006/relationships/image" Target="../media/image4.jpeg"/></Relationships>
</file>

<file path=ppt/slides/_rels/slide19.xml.rels><?xml version="1.0" encoding="UTF-8" standalone="yes"?>
<Relationships xmlns="http://schemas.openxmlformats.org/package/2006/relationships"><Relationship Id="rId3" Type="http://schemas.openxmlformats.org/officeDocument/2006/relationships/hyperlink" Target="http://www.google.nl/url?sa=i&amp;rct=j&amp;q=&amp;esrc=s&amp;frm=1&amp;source=images&amp;cd=&amp;cad=rja&amp;uact=8&amp;ved=0CAcQjRw&amp;url=http://www.tinekebennema.nl/blog/yes-obama-kan-het-wel/&amp;ei=SqOuVIfuIYP5O5bpgdAD&amp;bvm=bv.83134100,d.ZWU&amp;psig=AFQjCNGb6l-4iCSwn1Dq16SDTKfjMoqeiQ&amp;ust=1420817606030625" TargetMode="External"/><Relationship Id="rId2" Type="http://schemas.openxmlformats.org/officeDocument/2006/relationships/notesSlide" Target="../notesSlides/notesSlide18.xml"/><Relationship Id="rId1" Type="http://schemas.openxmlformats.org/officeDocument/2006/relationships/slideLayout" Target="../slideLayouts/slideLayout3.xml"/><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google.nl/url?sa=i&amp;rct=j&amp;q=&amp;esrc=s&amp;frm=1&amp;source=images&amp;cd=&amp;cad=rja&amp;uact=8&amp;ved=0CAcQjRw&amp;url=http://www.tinekebennema.nl/blog/yes-obama-kan-het-wel/&amp;ei=SqOuVIfuIYP5O5bpgdAD&amp;bvm=bv.83134100,d.ZWU&amp;psig=AFQjCNGb6l-4iCSwn1Dq16SDTKfjMoqeiQ&amp;ust=1420817606030625" TargetMode="External"/><Relationship Id="rId2" Type="http://schemas.openxmlformats.org/officeDocument/2006/relationships/notesSlide" Target="../notesSlides/notesSlide19.xml"/><Relationship Id="rId1" Type="http://schemas.openxmlformats.org/officeDocument/2006/relationships/slideLayout" Target="../slideLayouts/slideLayout3.xml"/><Relationship Id="rId4" Type="http://schemas.openxmlformats.org/officeDocument/2006/relationships/image" Target="../media/image4.jpe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www.google.nl/url?sa=i&amp;rct=j&amp;q=&amp;esrc=s&amp;frm=1&amp;source=images&amp;cd=&amp;cad=rja&amp;uact=8&amp;ved=0CAcQjRw&amp;url=http://www.tinekebennema.nl/blog/yes-obama-kan-het-wel/&amp;ei=SqOuVIfuIYP5O5bpgdAD&amp;bvm=bv.83134100,d.ZWU&amp;psig=AFQjCNGb6l-4iCSwn1Dq16SDTKfjMoqeiQ&amp;ust=1420817606030625"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hyperlink" Target="http://www.google.nl/url?sa=i&amp;rct=j&amp;q=&amp;esrc=s&amp;frm=1&amp;source=images&amp;cd=&amp;cad=rja&amp;uact=8&amp;ved=0CAcQjRw&amp;url=http://www.tinekebennema.nl/blog/yes-obama-kan-het-wel/&amp;ei=SqOuVIfuIYP5O5bpgdAD&amp;bvm=bv.83134100,d.ZWU&amp;psig=AFQjCNGb6l-4iCSwn1Dq16SDTKfjMoqeiQ&amp;ust=1420817606030625"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www.google.nl/url?sa=i&amp;rct=j&amp;q=&amp;esrc=s&amp;frm=1&amp;source=images&amp;cd=&amp;cad=rja&amp;uact=8&amp;ved=0CAcQjRw&amp;url=http://www.tinekebennema.nl/blog/yes-obama-kan-het-wel/&amp;ei=SqOuVIfuIYP5O5bpgdAD&amp;bvm=bv.83134100,d.ZWU&amp;psig=AFQjCNGb6l-4iCSwn1Dq16SDTKfjMoqeiQ&amp;ust=1420817606030625" TargetMode="External"/><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s://www.google.nl/url?sa=i&amp;rct=j&amp;q=&amp;esrc=s&amp;frm=1&amp;source=images&amp;cd=&amp;cad=rja&amp;uact=8&amp;ved=0CAcQjRxqFQoTCJbqvMqjisgCFYa0Ggodv1kHDg&amp;url=https://www.pinterest.com/pin/165788830006506058/&amp;psig=AFQjCNGVkciuvNO1mh5Pm5S-exymxuSv1g&amp;ust=1442998690239194" TargetMode="Externa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hyperlink" Target="http://www.google.nl/url?sa=i&amp;rct=j&amp;q=&amp;esrc=s&amp;frm=1&amp;source=images&amp;cd=&amp;cad=rja&amp;uact=8&amp;ved=0CAcQjRw&amp;url=http://www.tinekebennema.nl/blog/yes-obama-kan-het-wel/&amp;ei=SqOuVIfuIYP5O5bpgdAD&amp;bvm=bv.83134100,d.ZWU&amp;psig=AFQjCNGb6l-4iCSwn1Dq16SDTKfjMoqeiQ&amp;ust=1420817606030625"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Shape 60"/>
          <p:cNvSpPr txBox="1">
            <a:spLocks noGrp="1"/>
          </p:cNvSpPr>
          <p:nvPr>
            <p:ph type="ctrTitle"/>
          </p:nvPr>
        </p:nvSpPr>
        <p:spPr>
          <a:xfrm>
            <a:off x="914400" y="2451100"/>
            <a:ext cx="7402512" cy="782638"/>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GB" sz="3500" b="1" i="0" u="none" strike="noStrike" cap="none" baseline="0" dirty="0" err="1" smtClean="0">
                <a:solidFill>
                  <a:schemeClr val="lt1"/>
                </a:solidFill>
                <a:latin typeface="Quattrocento Sans"/>
                <a:ea typeface="Quattrocento Sans"/>
                <a:cs typeface="Quattrocento Sans"/>
                <a:sym typeface="Quattrocento Sans"/>
              </a:rPr>
              <a:t>Endocrinologie</a:t>
            </a:r>
            <a:r>
              <a:rPr lang="en-GB" sz="3500" b="1" i="0" u="none" strike="noStrike" cap="none" baseline="0" dirty="0" smtClean="0">
                <a:solidFill>
                  <a:schemeClr val="lt1"/>
                </a:solidFill>
                <a:latin typeface="Quattrocento Sans"/>
                <a:ea typeface="Quattrocento Sans"/>
                <a:cs typeface="Quattrocento Sans"/>
                <a:sym typeface="Quattrocento Sans"/>
              </a:rPr>
              <a:t> quiz &amp; </a:t>
            </a:r>
            <a:r>
              <a:rPr lang="en-GB" sz="3500" b="1" i="0" u="none" strike="noStrike" cap="none" baseline="0" dirty="0" err="1" smtClean="0">
                <a:solidFill>
                  <a:schemeClr val="lt1"/>
                </a:solidFill>
                <a:latin typeface="Quattrocento Sans"/>
                <a:ea typeface="Quattrocento Sans"/>
                <a:cs typeface="Quattrocento Sans"/>
                <a:sym typeface="Quattrocento Sans"/>
              </a:rPr>
              <a:t>casuistiek</a:t>
            </a:r>
            <a:endParaRPr lang="en-GB" sz="3500" b="1" i="0" u="none" strike="noStrike" cap="none" baseline="0" dirty="0">
              <a:solidFill>
                <a:schemeClr val="lt1"/>
              </a:solidFill>
              <a:latin typeface="Quattrocento Sans"/>
              <a:ea typeface="Quattrocento Sans"/>
              <a:cs typeface="Quattrocento Sans"/>
              <a:sym typeface="Quattrocento Sans"/>
            </a:endParaRPr>
          </a:p>
        </p:txBody>
      </p:sp>
      <p:sp>
        <p:nvSpPr>
          <p:cNvPr id="61" name="Shape 61"/>
          <p:cNvSpPr txBox="1">
            <a:spLocks noGrp="1"/>
          </p:cNvSpPr>
          <p:nvPr>
            <p:ph type="subTitle" idx="1"/>
          </p:nvPr>
        </p:nvSpPr>
        <p:spPr>
          <a:xfrm>
            <a:off x="971600" y="4437112"/>
            <a:ext cx="7402512" cy="1008112"/>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Clr>
                <a:schemeClr val="lt1"/>
              </a:buClr>
              <a:buSzPct val="25000"/>
              <a:buFont typeface="Quattrocento Sans"/>
              <a:buNone/>
            </a:pPr>
            <a:r>
              <a:rPr lang="en-GB" sz="2000" b="0" i="0" u="none" strike="noStrike" cap="none" baseline="0" dirty="0" smtClean="0">
                <a:solidFill>
                  <a:schemeClr val="lt1"/>
                </a:solidFill>
                <a:latin typeface="Quattrocento Sans"/>
                <a:ea typeface="Quattrocento Sans"/>
                <a:cs typeface="Quattrocento Sans"/>
                <a:sym typeface="Quattrocento Sans"/>
              </a:rPr>
              <a:t>ZH </a:t>
            </a:r>
            <a:r>
              <a:rPr lang="en-GB" sz="2000" b="0" i="0" u="none" strike="noStrike" cap="none" baseline="0" dirty="0">
                <a:solidFill>
                  <a:schemeClr val="lt1"/>
                </a:solidFill>
                <a:latin typeface="Quattrocento Sans"/>
                <a:ea typeface="Quattrocento Sans"/>
                <a:cs typeface="Quattrocento Sans"/>
                <a:sym typeface="Quattrocento Sans"/>
              </a:rPr>
              <a:t>module </a:t>
            </a:r>
            <a:r>
              <a:rPr lang="en-GB" sz="2000" b="0" i="0" u="none" strike="noStrike" cap="none" baseline="0" dirty="0" err="1">
                <a:solidFill>
                  <a:schemeClr val="lt1"/>
                </a:solidFill>
                <a:latin typeface="Quattrocento Sans"/>
                <a:ea typeface="Quattrocento Sans"/>
                <a:cs typeface="Quattrocento Sans"/>
                <a:sym typeface="Quattrocento Sans"/>
              </a:rPr>
              <a:t>jaar</a:t>
            </a:r>
            <a:r>
              <a:rPr lang="en-GB" sz="2000" b="0" i="0" u="none" strike="noStrike" cap="none" baseline="0" dirty="0">
                <a:solidFill>
                  <a:schemeClr val="lt1"/>
                </a:solidFill>
                <a:latin typeface="Quattrocento Sans"/>
                <a:ea typeface="Quattrocento Sans"/>
                <a:cs typeface="Quattrocento Sans"/>
                <a:sym typeface="Quattrocento Sans"/>
              </a:rPr>
              <a:t> </a:t>
            </a:r>
            <a:r>
              <a:rPr lang="en-GB" sz="2000" b="0" i="0" u="none" strike="noStrike" cap="none" baseline="0" dirty="0" smtClean="0">
                <a:solidFill>
                  <a:schemeClr val="lt1"/>
                </a:solidFill>
                <a:latin typeface="Quattrocento Sans"/>
                <a:ea typeface="Quattrocento Sans"/>
                <a:cs typeface="Quattrocento Sans"/>
                <a:sym typeface="Quattrocento Sans"/>
              </a:rPr>
              <a:t>2</a:t>
            </a:r>
            <a:endParaRPr lang="en-GB" sz="2000" b="0" i="0" u="none" strike="noStrike" cap="none" baseline="0" dirty="0">
              <a:solidFill>
                <a:schemeClr val="lt1"/>
              </a:solidFill>
              <a:latin typeface="Quattrocento Sans"/>
              <a:ea typeface="Quattrocento Sans"/>
              <a:cs typeface="Quattrocento Sans"/>
              <a:sym typeface="Quattrocento Sans"/>
            </a:endParaRPr>
          </a:p>
        </p:txBody>
      </p:sp>
    </p:spTree>
  </p:cSld>
  <p:clrMapOvr>
    <a:masterClrMapping/>
  </p:clrMapOvr>
  <p:transition spd="slow">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p:txBody>
          <a:bodyPr/>
          <a:lstStyle/>
          <a:p>
            <a:r>
              <a:rPr lang="nl-NL" sz="2800" b="1" dirty="0" smtClean="0">
                <a:solidFill>
                  <a:schemeClr val="bg2"/>
                </a:solidFill>
              </a:rPr>
              <a:t>Quiz </a:t>
            </a:r>
            <a:r>
              <a:rPr lang="nl-NL" sz="2800" b="1" dirty="0">
                <a:solidFill>
                  <a:schemeClr val="bg2"/>
                </a:solidFill>
              </a:rPr>
              <a:t>5</a:t>
            </a:r>
          </a:p>
        </p:txBody>
      </p:sp>
      <p:sp>
        <p:nvSpPr>
          <p:cNvPr id="8" name="Tijdelijke aanduiding voor tekst 7"/>
          <p:cNvSpPr>
            <a:spLocks noGrp="1"/>
          </p:cNvSpPr>
          <p:nvPr>
            <p:ph type="body" idx="1"/>
          </p:nvPr>
        </p:nvSpPr>
        <p:spPr/>
        <p:txBody>
          <a:bodyPr/>
          <a:lstStyle/>
          <a:p>
            <a:r>
              <a:rPr lang="nl-NL" sz="2000" dirty="0" smtClean="0"/>
              <a:t>Bij een gezond persoon is de nuchtere (ochtend)cortisol het laagst. </a:t>
            </a:r>
            <a:endParaRPr lang="nl-NL" sz="2000" dirty="0"/>
          </a:p>
        </p:txBody>
      </p:sp>
      <p:pic>
        <p:nvPicPr>
          <p:cNvPr id="9" name="Picture 2" descr="http://upload.wikimedia.org/wikipedia/commons/thumb/7/72/Blancovinkje.jpg/160px-Blancovinkje.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36397" y="2202152"/>
            <a:ext cx="1524000" cy="18954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2448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p:txBody>
          <a:bodyPr/>
          <a:lstStyle/>
          <a:p>
            <a:r>
              <a:rPr lang="nl-NL" sz="2800" b="1" dirty="0" smtClean="0">
                <a:solidFill>
                  <a:schemeClr val="bg2"/>
                </a:solidFill>
              </a:rPr>
              <a:t>Quiz 6</a:t>
            </a:r>
            <a:endParaRPr lang="nl-NL" sz="2800" b="1" dirty="0">
              <a:solidFill>
                <a:schemeClr val="bg2"/>
              </a:solidFill>
            </a:endParaRPr>
          </a:p>
        </p:txBody>
      </p:sp>
      <p:sp>
        <p:nvSpPr>
          <p:cNvPr id="8" name="Tijdelijke aanduiding voor tekst 7"/>
          <p:cNvSpPr>
            <a:spLocks noGrp="1"/>
          </p:cNvSpPr>
          <p:nvPr>
            <p:ph type="body" idx="1"/>
          </p:nvPr>
        </p:nvSpPr>
        <p:spPr/>
        <p:txBody>
          <a:bodyPr/>
          <a:lstStyle/>
          <a:p>
            <a:r>
              <a:rPr lang="nl-NL" sz="2000" dirty="0" smtClean="0"/>
              <a:t>Bij een persoon met de ziekte van Addison wordt geadviseerd om bij koorts de dosis dexamethason op te hogen. </a:t>
            </a:r>
            <a:endParaRPr lang="nl-NL" sz="2000" dirty="0"/>
          </a:p>
        </p:txBody>
      </p:sp>
      <p:pic>
        <p:nvPicPr>
          <p:cNvPr id="9" name="Picture 2" descr="http://www.tinekebennema.nl/wp-content/uploads/2011/05/vinkje.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31181" y="2281432"/>
            <a:ext cx="1972867" cy="18676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983821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p:txBody>
          <a:bodyPr/>
          <a:lstStyle/>
          <a:p>
            <a:r>
              <a:rPr lang="en-GB" sz="2800" b="1" dirty="0">
                <a:solidFill>
                  <a:schemeClr val="dk2"/>
                </a:solidFill>
                <a:latin typeface="Quattrocento Sans"/>
                <a:ea typeface="Quattrocento Sans"/>
                <a:cs typeface="Quattrocento Sans"/>
                <a:sym typeface="Quattrocento Sans"/>
              </a:rPr>
              <a:t>Quiz </a:t>
            </a:r>
            <a:r>
              <a:rPr lang="en-GB" sz="2800" b="1" dirty="0" smtClean="0">
                <a:solidFill>
                  <a:schemeClr val="dk2"/>
                </a:solidFill>
                <a:latin typeface="Quattrocento Sans"/>
                <a:ea typeface="Quattrocento Sans"/>
                <a:cs typeface="Quattrocento Sans"/>
                <a:sym typeface="Quattrocento Sans"/>
              </a:rPr>
              <a:t>7</a:t>
            </a:r>
            <a:endParaRPr lang="nl-NL" sz="2800" dirty="0"/>
          </a:p>
        </p:txBody>
      </p:sp>
      <p:sp>
        <p:nvSpPr>
          <p:cNvPr id="8" name="Tijdelijke aanduiding voor tekst 7"/>
          <p:cNvSpPr>
            <a:spLocks noGrp="1"/>
          </p:cNvSpPr>
          <p:nvPr>
            <p:ph type="body" idx="1"/>
          </p:nvPr>
        </p:nvSpPr>
        <p:spPr/>
        <p:txBody>
          <a:bodyPr/>
          <a:lstStyle/>
          <a:p>
            <a:r>
              <a:rPr lang="nl-NL" sz="2000" dirty="0" smtClean="0"/>
              <a:t>De meest voorkomende oorzaak van symptomatische </a:t>
            </a:r>
            <a:r>
              <a:rPr lang="nl-NL" sz="2000" dirty="0" err="1" smtClean="0"/>
              <a:t>hypercalciëmie</a:t>
            </a:r>
            <a:r>
              <a:rPr lang="nl-NL" sz="2000" dirty="0" smtClean="0"/>
              <a:t> in de huisartspraktijk is overdosering van calciumpreparaten bij osteoporose.</a:t>
            </a:r>
            <a:endParaRPr lang="nl-NL" sz="2000" dirty="0"/>
          </a:p>
        </p:txBody>
      </p:sp>
      <p:pic>
        <p:nvPicPr>
          <p:cNvPr id="5" name="Picture 2" descr="http://upload.wikimedia.org/wikipedia/commons/thumb/7/72/Blancovinkje.jpg/160px-Blancovinkje.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25548" y="2564904"/>
            <a:ext cx="1524000" cy="18954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1702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p:txBody>
          <a:bodyPr/>
          <a:lstStyle/>
          <a:p>
            <a:r>
              <a:rPr lang="nl-NL" sz="2800" b="1" dirty="0" smtClean="0">
                <a:solidFill>
                  <a:schemeClr val="bg2"/>
                </a:solidFill>
              </a:rPr>
              <a:t>Quiz </a:t>
            </a:r>
            <a:r>
              <a:rPr lang="nl-NL" sz="2800" b="1" dirty="0">
                <a:solidFill>
                  <a:schemeClr val="bg2"/>
                </a:solidFill>
              </a:rPr>
              <a:t>8</a:t>
            </a:r>
          </a:p>
        </p:txBody>
      </p:sp>
      <p:sp>
        <p:nvSpPr>
          <p:cNvPr id="8" name="Tijdelijke aanduiding voor tekst 7"/>
          <p:cNvSpPr>
            <a:spLocks noGrp="1"/>
          </p:cNvSpPr>
          <p:nvPr>
            <p:ph type="body" idx="1"/>
          </p:nvPr>
        </p:nvSpPr>
        <p:spPr/>
        <p:txBody>
          <a:bodyPr/>
          <a:lstStyle/>
          <a:p>
            <a:r>
              <a:rPr lang="nl-NL" sz="2000" dirty="0" err="1" smtClean="0"/>
              <a:t>Hypercalciëmie</a:t>
            </a:r>
            <a:r>
              <a:rPr lang="nl-NL" sz="2000" dirty="0" smtClean="0"/>
              <a:t> tgv metastasen kan behandeld worden met </a:t>
            </a:r>
            <a:r>
              <a:rPr lang="nl-NL" sz="2000" dirty="0" err="1" smtClean="0"/>
              <a:t>bisfosfanaten</a:t>
            </a:r>
            <a:r>
              <a:rPr lang="nl-NL" dirty="0" smtClean="0"/>
              <a:t>.</a:t>
            </a:r>
            <a:endParaRPr lang="nl-NL" dirty="0"/>
          </a:p>
        </p:txBody>
      </p:sp>
      <p:pic>
        <p:nvPicPr>
          <p:cNvPr id="9" name="Picture 2" descr="http://www.tinekebennema.nl/wp-content/uploads/2011/05/vinkje.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59832" y="2060848"/>
            <a:ext cx="1972867" cy="18676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52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73" name="Shape 173"/>
          <p:cNvSpPr txBox="1">
            <a:spLocks noGrp="1"/>
          </p:cNvSpPr>
          <p:nvPr>
            <p:ph type="title"/>
          </p:nvPr>
        </p:nvSpPr>
        <p:spPr>
          <a:xfrm>
            <a:off x="739620" y="371689"/>
            <a:ext cx="7543200" cy="8169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GB" sz="2800" b="1" dirty="0">
                <a:solidFill>
                  <a:schemeClr val="dk2"/>
                </a:solidFill>
                <a:latin typeface="Quattrocento Sans"/>
                <a:ea typeface="Quattrocento Sans"/>
                <a:cs typeface="Quattrocento Sans"/>
                <a:sym typeface="Quattrocento Sans"/>
              </a:rPr>
              <a:t>Quiz</a:t>
            </a:r>
            <a:r>
              <a:rPr lang="en-GB" sz="2800" b="1" i="0" u="none" strike="noStrike" cap="none" baseline="0" dirty="0">
                <a:solidFill>
                  <a:schemeClr val="dk2"/>
                </a:solidFill>
                <a:latin typeface="Quattrocento Sans"/>
                <a:ea typeface="Quattrocento Sans"/>
                <a:cs typeface="Quattrocento Sans"/>
                <a:sym typeface="Quattrocento Sans"/>
              </a:rPr>
              <a:t> </a:t>
            </a:r>
            <a:r>
              <a:rPr lang="en-GB" sz="2800" b="1" dirty="0">
                <a:solidFill>
                  <a:schemeClr val="dk2"/>
                </a:solidFill>
                <a:latin typeface="Quattrocento Sans"/>
                <a:ea typeface="Quattrocento Sans"/>
                <a:cs typeface="Quattrocento Sans"/>
                <a:sym typeface="Quattrocento Sans"/>
              </a:rPr>
              <a:t>9</a:t>
            </a:r>
          </a:p>
        </p:txBody>
      </p:sp>
      <p:sp>
        <p:nvSpPr>
          <p:cNvPr id="174" name="Shape 174"/>
          <p:cNvSpPr txBox="1">
            <a:spLocks noGrp="1"/>
          </p:cNvSpPr>
          <p:nvPr>
            <p:ph type="body" idx="1"/>
          </p:nvPr>
        </p:nvSpPr>
        <p:spPr>
          <a:xfrm>
            <a:off x="739620" y="1291082"/>
            <a:ext cx="7543200" cy="4236299"/>
          </a:xfrm>
          <a:prstGeom prst="rect">
            <a:avLst/>
          </a:prstGeom>
          <a:noFill/>
          <a:ln>
            <a:noFill/>
          </a:ln>
        </p:spPr>
        <p:txBody>
          <a:bodyPr lIns="91425" tIns="45700" rIns="91425" bIns="45700" anchor="t" anchorCtr="0">
            <a:noAutofit/>
          </a:bodyPr>
          <a:lstStyle/>
          <a:p>
            <a:pPr marR="0" algn="l" rtl="0">
              <a:spcBef>
                <a:spcPts val="440"/>
              </a:spcBef>
              <a:spcAft>
                <a:spcPts val="0"/>
              </a:spcAft>
              <a:buNone/>
            </a:pPr>
            <a:r>
              <a:rPr lang="en-GB" sz="2200" dirty="0">
                <a:solidFill>
                  <a:schemeClr val="dk1"/>
                </a:solidFill>
                <a:latin typeface="Quattrocento Sans"/>
                <a:ea typeface="Quattrocento Sans"/>
                <a:cs typeface="Quattrocento Sans"/>
                <a:sym typeface="Quattrocento Sans"/>
              </a:rPr>
              <a:t>Anti-TPO en TSH receptor </a:t>
            </a:r>
            <a:r>
              <a:rPr lang="en-GB" sz="2200" dirty="0" err="1">
                <a:solidFill>
                  <a:schemeClr val="dk1"/>
                </a:solidFill>
                <a:latin typeface="Quattrocento Sans"/>
                <a:ea typeface="Quattrocento Sans"/>
                <a:cs typeface="Quattrocento Sans"/>
                <a:sym typeface="Quattrocento Sans"/>
              </a:rPr>
              <a:t>autoantistoffen</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kunnen</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beide</a:t>
            </a:r>
            <a:r>
              <a:rPr lang="en-GB" sz="2200" dirty="0">
                <a:solidFill>
                  <a:schemeClr val="dk1"/>
                </a:solidFill>
                <a:latin typeface="Quattrocento Sans"/>
                <a:ea typeface="Quattrocento Sans"/>
                <a:cs typeface="Quattrocento Sans"/>
                <a:sym typeface="Quattrocento Sans"/>
              </a:rPr>
              <a:t> de placenta </a:t>
            </a:r>
            <a:r>
              <a:rPr lang="en-GB" sz="2200" dirty="0" err="1">
                <a:solidFill>
                  <a:schemeClr val="dk1"/>
                </a:solidFill>
                <a:latin typeface="Quattrocento Sans"/>
                <a:ea typeface="Quattrocento Sans"/>
                <a:cs typeface="Quattrocento Sans"/>
                <a:sym typeface="Quattrocento Sans"/>
              </a:rPr>
              <a:t>passeren</a:t>
            </a:r>
            <a:r>
              <a:rPr lang="en-GB" sz="2200" dirty="0">
                <a:solidFill>
                  <a:schemeClr val="dk1"/>
                </a:solidFill>
                <a:latin typeface="Quattrocento Sans"/>
                <a:ea typeface="Quattrocento Sans"/>
                <a:cs typeface="Quattrocento Sans"/>
                <a:sym typeface="Quattrocento Sans"/>
              </a:rPr>
              <a:t> en </a:t>
            </a:r>
            <a:r>
              <a:rPr lang="en-GB" sz="2200" dirty="0" err="1">
                <a:solidFill>
                  <a:schemeClr val="dk1"/>
                </a:solidFill>
                <a:latin typeface="Quattrocento Sans"/>
                <a:ea typeface="Quattrocento Sans"/>
                <a:cs typeface="Quattrocento Sans"/>
                <a:sym typeface="Quattrocento Sans"/>
              </a:rPr>
              <a:t>invloed</a:t>
            </a:r>
            <a:r>
              <a:rPr lang="en-GB" sz="2200" dirty="0">
                <a:solidFill>
                  <a:schemeClr val="dk1"/>
                </a:solidFill>
                <a:latin typeface="Quattrocento Sans"/>
                <a:ea typeface="Quattrocento Sans"/>
                <a:cs typeface="Quattrocento Sans"/>
                <a:sym typeface="Quattrocento Sans"/>
              </a:rPr>
              <a:t> op de foetus </a:t>
            </a:r>
            <a:r>
              <a:rPr lang="en-GB" sz="2200" dirty="0" err="1">
                <a:solidFill>
                  <a:schemeClr val="dk1"/>
                </a:solidFill>
                <a:latin typeface="Quattrocento Sans"/>
                <a:ea typeface="Quattrocento Sans"/>
                <a:cs typeface="Quattrocento Sans"/>
                <a:sym typeface="Quattrocento Sans"/>
              </a:rPr>
              <a:t>uitoefenen</a:t>
            </a:r>
            <a:r>
              <a:rPr lang="en-GB" sz="2200" dirty="0">
                <a:solidFill>
                  <a:schemeClr val="dk1"/>
                </a:solidFill>
                <a:latin typeface="Quattrocento Sans"/>
                <a:ea typeface="Quattrocento Sans"/>
                <a:cs typeface="Quattrocento Sans"/>
                <a:sym typeface="Quattrocento Sans"/>
              </a:rPr>
              <a:t>.</a:t>
            </a:r>
          </a:p>
          <a:p>
            <a:pPr marR="0" lvl="0" algn="l" rtl="0">
              <a:spcBef>
                <a:spcPts val="440"/>
              </a:spcBef>
              <a:spcAft>
                <a:spcPts val="0"/>
              </a:spcAft>
              <a:buNone/>
            </a:pPr>
            <a:endParaRPr sz="2200" dirty="0">
              <a:solidFill>
                <a:schemeClr val="dk1"/>
              </a:solidFill>
              <a:latin typeface="Quattrocento Sans"/>
              <a:ea typeface="Quattrocento Sans"/>
              <a:cs typeface="Quattrocento Sans"/>
              <a:sym typeface="Quattrocento Sans"/>
            </a:endParaRPr>
          </a:p>
        </p:txBody>
      </p:sp>
      <p:sp>
        <p:nvSpPr>
          <p:cNvPr id="175" name="Shape 175"/>
          <p:cNvSpPr txBox="1">
            <a:spLocks noGrp="1"/>
          </p:cNvSpPr>
          <p:nvPr>
            <p:ph type="body" idx="2"/>
          </p:nvPr>
        </p:nvSpPr>
        <p:spPr>
          <a:xfrm>
            <a:off x="739625" y="1291074"/>
            <a:ext cx="7695600" cy="4388700"/>
          </a:xfrm>
          <a:prstGeom prst="rect">
            <a:avLst/>
          </a:prstGeom>
          <a:noFill/>
          <a:ln>
            <a:noFill/>
          </a:ln>
        </p:spPr>
        <p:txBody>
          <a:bodyPr lIns="91425" tIns="45700" rIns="91425" bIns="45700" anchor="t" anchorCtr="0">
            <a:noAutofit/>
          </a:bodyPr>
          <a:lstStyle/>
          <a:p>
            <a:pPr marR="0" lvl="0" algn="l" rtl="0">
              <a:spcBef>
                <a:spcPts val="440"/>
              </a:spcBef>
              <a:spcAft>
                <a:spcPts val="0"/>
              </a:spcAft>
              <a:buNone/>
            </a:pPr>
            <a:endParaRPr sz="2200" dirty="0">
              <a:solidFill>
                <a:schemeClr val="dk1"/>
              </a:solidFill>
              <a:latin typeface="Quattrocento Sans"/>
              <a:ea typeface="Quattrocento Sans"/>
              <a:cs typeface="Quattrocento Sans"/>
              <a:sym typeface="Quattrocento Sans"/>
            </a:endParaRPr>
          </a:p>
          <a:p>
            <a:pPr marR="0" lvl="0" algn="l" rtl="0">
              <a:spcBef>
                <a:spcPts val="440"/>
              </a:spcBef>
              <a:spcAft>
                <a:spcPts val="0"/>
              </a:spcAft>
              <a:buNone/>
            </a:pPr>
            <a:endParaRPr sz="2200" dirty="0">
              <a:solidFill>
                <a:schemeClr val="dk1"/>
              </a:solidFill>
              <a:latin typeface="Quattrocento Sans"/>
              <a:ea typeface="Quattrocento Sans"/>
              <a:cs typeface="Quattrocento Sans"/>
              <a:sym typeface="Quattrocento Sans"/>
            </a:endParaRPr>
          </a:p>
        </p:txBody>
      </p:sp>
      <p:pic>
        <p:nvPicPr>
          <p:cNvPr id="5" name="Picture 2" descr="http://upload.wikimedia.org/wikipedia/commons/thumb/7/72/Blancovinkje.jpg/160px-Blancovinkje.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3848" y="2204864"/>
            <a:ext cx="1524000" cy="189547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sp>
        <p:nvSpPr>
          <p:cNvPr id="210" name="Shape 210"/>
          <p:cNvSpPr txBox="1">
            <a:spLocks noGrp="1"/>
          </p:cNvSpPr>
          <p:nvPr>
            <p:ph type="title"/>
          </p:nvPr>
        </p:nvSpPr>
        <p:spPr>
          <a:xfrm>
            <a:off x="739620" y="371689"/>
            <a:ext cx="7543200" cy="8169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GB" sz="2800" b="1" dirty="0">
                <a:solidFill>
                  <a:schemeClr val="dk2"/>
                </a:solidFill>
                <a:latin typeface="Quattrocento Sans"/>
                <a:ea typeface="Quattrocento Sans"/>
                <a:cs typeface="Quattrocento Sans"/>
                <a:sym typeface="Quattrocento Sans"/>
              </a:rPr>
              <a:t>Quiz</a:t>
            </a:r>
            <a:r>
              <a:rPr lang="en-GB" sz="2800" b="1" i="0" u="none" strike="noStrike" cap="none" baseline="0" dirty="0">
                <a:solidFill>
                  <a:schemeClr val="dk2"/>
                </a:solidFill>
                <a:latin typeface="Quattrocento Sans"/>
                <a:ea typeface="Quattrocento Sans"/>
                <a:cs typeface="Quattrocento Sans"/>
                <a:sym typeface="Quattrocento Sans"/>
              </a:rPr>
              <a:t> </a:t>
            </a:r>
            <a:r>
              <a:rPr lang="en-GB" sz="2800" b="1" dirty="0" smtClean="0">
                <a:solidFill>
                  <a:schemeClr val="dk2"/>
                </a:solidFill>
                <a:latin typeface="Quattrocento Sans"/>
                <a:ea typeface="Quattrocento Sans"/>
                <a:cs typeface="Quattrocento Sans"/>
                <a:sym typeface="Quattrocento Sans"/>
              </a:rPr>
              <a:t>10</a:t>
            </a:r>
            <a:endParaRPr lang="en-GB" sz="2800" b="1" dirty="0">
              <a:solidFill>
                <a:schemeClr val="dk2"/>
              </a:solidFill>
              <a:latin typeface="Quattrocento Sans"/>
              <a:ea typeface="Quattrocento Sans"/>
              <a:cs typeface="Quattrocento Sans"/>
              <a:sym typeface="Quattrocento Sans"/>
            </a:endParaRPr>
          </a:p>
        </p:txBody>
      </p:sp>
      <p:sp>
        <p:nvSpPr>
          <p:cNvPr id="211" name="Shape 211"/>
          <p:cNvSpPr txBox="1">
            <a:spLocks noGrp="1"/>
          </p:cNvSpPr>
          <p:nvPr>
            <p:ph type="body" idx="1"/>
          </p:nvPr>
        </p:nvSpPr>
        <p:spPr>
          <a:xfrm>
            <a:off x="739620" y="1291082"/>
            <a:ext cx="7543200" cy="4236299"/>
          </a:xfrm>
          <a:prstGeom prst="rect">
            <a:avLst/>
          </a:prstGeom>
          <a:noFill/>
          <a:ln>
            <a:noFill/>
          </a:ln>
        </p:spPr>
        <p:txBody>
          <a:bodyPr lIns="91425" tIns="45700" rIns="91425" bIns="45700" anchor="t" anchorCtr="0">
            <a:noAutofit/>
          </a:bodyPr>
          <a:lstStyle/>
          <a:p>
            <a:pPr marR="0" algn="l" rtl="0">
              <a:spcBef>
                <a:spcPts val="440"/>
              </a:spcBef>
              <a:spcAft>
                <a:spcPts val="0"/>
              </a:spcAft>
              <a:buNone/>
            </a:pPr>
            <a:r>
              <a:rPr lang="en-GB" sz="2200" dirty="0" smtClean="0">
                <a:solidFill>
                  <a:schemeClr val="dk1"/>
                </a:solidFill>
                <a:latin typeface="Quattrocento Sans"/>
                <a:ea typeface="Quattrocento Sans"/>
                <a:cs typeface="Quattrocento Sans"/>
                <a:sym typeface="Quattrocento Sans"/>
              </a:rPr>
              <a:t>Van de </a:t>
            </a:r>
            <a:r>
              <a:rPr lang="en-GB" sz="2200" dirty="0" err="1">
                <a:solidFill>
                  <a:schemeClr val="dk1"/>
                </a:solidFill>
                <a:latin typeface="Quattrocento Sans"/>
                <a:ea typeface="Quattrocento Sans"/>
                <a:cs typeface="Quattrocento Sans"/>
                <a:sym typeface="Quattrocento Sans"/>
              </a:rPr>
              <a:t>patiënten</a:t>
            </a:r>
            <a:r>
              <a:rPr lang="en-GB" sz="2200" dirty="0">
                <a:solidFill>
                  <a:schemeClr val="dk1"/>
                </a:solidFill>
                <a:latin typeface="Quattrocento Sans"/>
                <a:ea typeface="Quattrocento Sans"/>
                <a:cs typeface="Quattrocento Sans"/>
                <a:sym typeface="Quattrocento Sans"/>
              </a:rPr>
              <a:t> met de </a:t>
            </a:r>
            <a:r>
              <a:rPr lang="en-GB" sz="2200" dirty="0" err="1">
                <a:solidFill>
                  <a:schemeClr val="dk1"/>
                </a:solidFill>
                <a:latin typeface="Quattrocento Sans"/>
                <a:ea typeface="Quattrocento Sans"/>
                <a:cs typeface="Quattrocento Sans"/>
                <a:sym typeface="Quattrocento Sans"/>
              </a:rPr>
              <a:t>ziekte</a:t>
            </a:r>
            <a:r>
              <a:rPr lang="en-GB" sz="2200" dirty="0">
                <a:solidFill>
                  <a:schemeClr val="dk1"/>
                </a:solidFill>
                <a:latin typeface="Quattrocento Sans"/>
                <a:ea typeface="Quattrocento Sans"/>
                <a:cs typeface="Quattrocento Sans"/>
                <a:sym typeface="Quattrocento Sans"/>
              </a:rPr>
              <a:t> van Graves </a:t>
            </a:r>
            <a:r>
              <a:rPr lang="en-GB" sz="2200" dirty="0" err="1" smtClean="0">
                <a:solidFill>
                  <a:schemeClr val="dk1"/>
                </a:solidFill>
                <a:latin typeface="Quattrocento Sans"/>
                <a:ea typeface="Quattrocento Sans"/>
                <a:cs typeface="Quattrocento Sans"/>
                <a:sym typeface="Quattrocento Sans"/>
              </a:rPr>
              <a:t>heeft</a:t>
            </a:r>
            <a:r>
              <a:rPr lang="en-GB" sz="2200" dirty="0" smtClean="0">
                <a:solidFill>
                  <a:schemeClr val="dk1"/>
                </a:solidFill>
                <a:latin typeface="Quattrocento Sans"/>
                <a:ea typeface="Quattrocento Sans"/>
                <a:cs typeface="Quattrocento Sans"/>
                <a:sym typeface="Quattrocento Sans"/>
              </a:rPr>
              <a:t> </a:t>
            </a:r>
            <a:r>
              <a:rPr lang="en-GB" sz="2200" dirty="0" err="1" smtClean="0">
                <a:solidFill>
                  <a:schemeClr val="dk1"/>
                </a:solidFill>
                <a:latin typeface="Quattrocento Sans"/>
                <a:ea typeface="Quattrocento Sans"/>
                <a:cs typeface="Quattrocento Sans"/>
                <a:sym typeface="Quattrocento Sans"/>
              </a:rPr>
              <a:t>meer</a:t>
            </a:r>
            <a:r>
              <a:rPr lang="en-GB" sz="2200" dirty="0" smtClean="0">
                <a:solidFill>
                  <a:schemeClr val="dk1"/>
                </a:solidFill>
                <a:latin typeface="Quattrocento Sans"/>
                <a:ea typeface="Quattrocento Sans"/>
                <a:cs typeface="Quattrocento Sans"/>
                <a:sym typeface="Quattrocento Sans"/>
              </a:rPr>
              <a:t> </a:t>
            </a:r>
            <a:r>
              <a:rPr lang="en-GB" sz="2200" dirty="0" err="1" smtClean="0">
                <a:solidFill>
                  <a:schemeClr val="dk1"/>
                </a:solidFill>
                <a:latin typeface="Quattrocento Sans"/>
                <a:ea typeface="Quattrocento Sans"/>
                <a:cs typeface="Quattrocento Sans"/>
                <a:sym typeface="Quattrocento Sans"/>
              </a:rPr>
              <a:t>dan</a:t>
            </a:r>
            <a:r>
              <a:rPr lang="en-GB" sz="2200" dirty="0" smtClean="0">
                <a:solidFill>
                  <a:schemeClr val="dk1"/>
                </a:solidFill>
                <a:latin typeface="Quattrocento Sans"/>
                <a:ea typeface="Quattrocento Sans"/>
                <a:cs typeface="Quattrocento Sans"/>
                <a:sym typeface="Quattrocento Sans"/>
              </a:rPr>
              <a:t> 50% </a:t>
            </a:r>
            <a:r>
              <a:rPr lang="en-GB" sz="2200" dirty="0" err="1" smtClean="0">
                <a:solidFill>
                  <a:schemeClr val="dk1"/>
                </a:solidFill>
                <a:latin typeface="Quattrocento Sans"/>
                <a:ea typeface="Quattrocento Sans"/>
                <a:cs typeface="Quattrocento Sans"/>
                <a:sym typeface="Quattrocento Sans"/>
              </a:rPr>
              <a:t>oogklachten</a:t>
            </a:r>
            <a:r>
              <a:rPr lang="en-GB" sz="2200" dirty="0" smtClean="0">
                <a:solidFill>
                  <a:schemeClr val="dk1"/>
                </a:solidFill>
                <a:latin typeface="Quattrocento Sans"/>
                <a:ea typeface="Quattrocento Sans"/>
                <a:cs typeface="Quattrocento Sans"/>
                <a:sym typeface="Quattrocento Sans"/>
              </a:rPr>
              <a:t> </a:t>
            </a:r>
            <a:r>
              <a:rPr lang="en-GB" sz="2200" dirty="0">
                <a:solidFill>
                  <a:schemeClr val="dk1"/>
                </a:solidFill>
                <a:latin typeface="Quattrocento Sans"/>
                <a:ea typeface="Quattrocento Sans"/>
                <a:cs typeface="Quattrocento Sans"/>
                <a:sym typeface="Quattrocento Sans"/>
              </a:rPr>
              <a:t>(van </a:t>
            </a:r>
            <a:r>
              <a:rPr lang="en-GB" sz="2200" dirty="0" err="1">
                <a:solidFill>
                  <a:schemeClr val="dk1"/>
                </a:solidFill>
                <a:latin typeface="Quattrocento Sans"/>
                <a:ea typeface="Quattrocento Sans"/>
                <a:cs typeface="Quattrocento Sans"/>
                <a:sym typeface="Quattrocento Sans"/>
              </a:rPr>
              <a:t>milde</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klachten</a:t>
            </a:r>
            <a:r>
              <a:rPr lang="en-GB" sz="2200" dirty="0">
                <a:solidFill>
                  <a:schemeClr val="dk1"/>
                </a:solidFill>
                <a:latin typeface="Quattrocento Sans"/>
                <a:ea typeface="Quattrocento Sans"/>
                <a:cs typeface="Quattrocento Sans"/>
                <a:sym typeface="Quattrocento Sans"/>
              </a:rPr>
              <a:t> tot </a:t>
            </a:r>
            <a:r>
              <a:rPr lang="en-GB" sz="2200" dirty="0" err="1">
                <a:solidFill>
                  <a:schemeClr val="dk1"/>
                </a:solidFill>
                <a:latin typeface="Quattrocento Sans"/>
                <a:ea typeface="Quattrocento Sans"/>
                <a:cs typeface="Quattrocento Sans"/>
                <a:sym typeface="Quattrocento Sans"/>
              </a:rPr>
              <a:t>ernstige</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oftalmopathie</a:t>
            </a:r>
            <a:r>
              <a:rPr lang="en-GB" sz="2200" dirty="0" smtClean="0">
                <a:solidFill>
                  <a:schemeClr val="dk1"/>
                </a:solidFill>
                <a:latin typeface="Quattrocento Sans"/>
                <a:ea typeface="Quattrocento Sans"/>
                <a:cs typeface="Quattrocento Sans"/>
                <a:sym typeface="Quattrocento Sans"/>
              </a:rPr>
              <a:t>).</a:t>
            </a:r>
            <a:endParaRPr lang="en-GB" sz="2200" dirty="0">
              <a:solidFill>
                <a:schemeClr val="dk1"/>
              </a:solidFill>
              <a:latin typeface="Quattrocento Sans"/>
              <a:ea typeface="Quattrocento Sans"/>
              <a:cs typeface="Quattrocento Sans"/>
              <a:sym typeface="Quattrocento Sans"/>
            </a:endParaRPr>
          </a:p>
          <a:p>
            <a:pPr marR="0" algn="l" rtl="0">
              <a:spcBef>
                <a:spcPts val="440"/>
              </a:spcBef>
              <a:spcAft>
                <a:spcPts val="0"/>
              </a:spcAft>
              <a:buNone/>
            </a:pPr>
            <a:endParaRPr sz="2200" dirty="0">
              <a:solidFill>
                <a:schemeClr val="dk1"/>
              </a:solidFill>
              <a:latin typeface="Quattrocento Sans"/>
              <a:ea typeface="Quattrocento Sans"/>
              <a:cs typeface="Quattrocento Sans"/>
              <a:sym typeface="Quattrocento Sans"/>
            </a:endParaRPr>
          </a:p>
          <a:p>
            <a:pPr marR="0" algn="l" rtl="0">
              <a:spcBef>
                <a:spcPts val="440"/>
              </a:spcBef>
              <a:spcAft>
                <a:spcPts val="0"/>
              </a:spcAft>
              <a:buNone/>
            </a:pPr>
            <a:endParaRPr sz="2200" dirty="0">
              <a:solidFill>
                <a:schemeClr val="dk1"/>
              </a:solidFill>
              <a:latin typeface="Quattrocento Sans"/>
              <a:ea typeface="Quattrocento Sans"/>
              <a:cs typeface="Quattrocento Sans"/>
              <a:sym typeface="Quattrocento Sans"/>
            </a:endParaRPr>
          </a:p>
          <a:p>
            <a:pPr marR="0" lvl="0" algn="l" rtl="0">
              <a:spcBef>
                <a:spcPts val="440"/>
              </a:spcBef>
              <a:spcAft>
                <a:spcPts val="0"/>
              </a:spcAft>
              <a:buNone/>
            </a:pPr>
            <a:endParaRPr sz="2200" dirty="0">
              <a:solidFill>
                <a:schemeClr val="dk1"/>
              </a:solidFill>
              <a:latin typeface="Quattrocento Sans"/>
              <a:ea typeface="Quattrocento Sans"/>
              <a:cs typeface="Quattrocento Sans"/>
              <a:sym typeface="Quattrocento Sans"/>
            </a:endParaRPr>
          </a:p>
          <a:p>
            <a:pPr marR="0" lvl="0" algn="l" rtl="0">
              <a:spcBef>
                <a:spcPts val="440"/>
              </a:spcBef>
              <a:spcAft>
                <a:spcPts val="0"/>
              </a:spcAft>
              <a:buNone/>
            </a:pPr>
            <a:endParaRPr sz="2200" dirty="0">
              <a:solidFill>
                <a:schemeClr val="dk1"/>
              </a:solidFill>
              <a:latin typeface="Quattrocento Sans"/>
              <a:ea typeface="Quattrocento Sans"/>
              <a:cs typeface="Quattrocento Sans"/>
              <a:sym typeface="Quattrocento Sans"/>
            </a:endParaRPr>
          </a:p>
        </p:txBody>
      </p:sp>
      <p:pic>
        <p:nvPicPr>
          <p:cNvPr id="5" name="Picture 2" descr="http://upload.wikimedia.org/wikipedia/commons/thumb/7/72/Blancovinkje.jpg/160px-Blancovinkje.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5856" y="2348880"/>
            <a:ext cx="1524000" cy="189547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Shape 222"/>
          <p:cNvSpPr txBox="1">
            <a:spLocks noGrp="1"/>
          </p:cNvSpPr>
          <p:nvPr>
            <p:ph type="title"/>
          </p:nvPr>
        </p:nvSpPr>
        <p:spPr>
          <a:xfrm>
            <a:off x="739620" y="371689"/>
            <a:ext cx="7543200" cy="8169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GB" sz="2800" b="1" dirty="0">
                <a:solidFill>
                  <a:schemeClr val="dk2"/>
                </a:solidFill>
                <a:latin typeface="Quattrocento Sans"/>
                <a:ea typeface="Quattrocento Sans"/>
                <a:cs typeface="Quattrocento Sans"/>
                <a:sym typeface="Quattrocento Sans"/>
              </a:rPr>
              <a:t>Quiz</a:t>
            </a:r>
            <a:r>
              <a:rPr lang="en-GB" sz="2800" b="1" i="0" u="none" strike="noStrike" cap="none" baseline="0" dirty="0">
                <a:solidFill>
                  <a:schemeClr val="dk2"/>
                </a:solidFill>
                <a:latin typeface="Quattrocento Sans"/>
                <a:ea typeface="Quattrocento Sans"/>
                <a:cs typeface="Quattrocento Sans"/>
                <a:sym typeface="Quattrocento Sans"/>
              </a:rPr>
              <a:t> </a:t>
            </a:r>
            <a:r>
              <a:rPr lang="en-GB" sz="2800" b="1" dirty="0" smtClean="0">
                <a:solidFill>
                  <a:schemeClr val="dk2"/>
                </a:solidFill>
                <a:latin typeface="Quattrocento Sans"/>
                <a:ea typeface="Quattrocento Sans"/>
                <a:cs typeface="Quattrocento Sans"/>
                <a:sym typeface="Quattrocento Sans"/>
              </a:rPr>
              <a:t>11</a:t>
            </a:r>
            <a:endParaRPr lang="en-GB" sz="2800" b="1" dirty="0">
              <a:solidFill>
                <a:schemeClr val="dk2"/>
              </a:solidFill>
              <a:latin typeface="Quattrocento Sans"/>
              <a:ea typeface="Quattrocento Sans"/>
              <a:cs typeface="Quattrocento Sans"/>
              <a:sym typeface="Quattrocento Sans"/>
            </a:endParaRPr>
          </a:p>
        </p:txBody>
      </p:sp>
      <p:sp>
        <p:nvSpPr>
          <p:cNvPr id="223" name="Shape 223"/>
          <p:cNvSpPr txBox="1">
            <a:spLocks noGrp="1"/>
          </p:cNvSpPr>
          <p:nvPr>
            <p:ph type="body" idx="1"/>
          </p:nvPr>
        </p:nvSpPr>
        <p:spPr>
          <a:xfrm>
            <a:off x="739620" y="1291082"/>
            <a:ext cx="7543200" cy="4236299"/>
          </a:xfrm>
          <a:prstGeom prst="rect">
            <a:avLst/>
          </a:prstGeom>
          <a:noFill/>
          <a:ln>
            <a:noFill/>
          </a:ln>
        </p:spPr>
        <p:txBody>
          <a:bodyPr lIns="91425" tIns="45700" rIns="91425" bIns="45700" anchor="t" anchorCtr="0">
            <a:noAutofit/>
          </a:bodyPr>
          <a:lstStyle/>
          <a:p>
            <a:pPr rtl="0">
              <a:spcBef>
                <a:spcPts val="440"/>
              </a:spcBef>
              <a:buNone/>
            </a:pPr>
            <a:r>
              <a:rPr lang="en-GB" sz="2200" dirty="0" err="1">
                <a:solidFill>
                  <a:schemeClr val="dk1"/>
                </a:solidFill>
                <a:latin typeface="Quattrocento Sans"/>
                <a:ea typeface="Quattrocento Sans"/>
                <a:cs typeface="Quattrocento Sans"/>
                <a:sym typeface="Quattrocento Sans"/>
              </a:rPr>
              <a:t>Bij</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goed</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gedoseerde</a:t>
            </a:r>
            <a:r>
              <a:rPr lang="en-GB" sz="2200" dirty="0">
                <a:solidFill>
                  <a:schemeClr val="dk1"/>
                </a:solidFill>
                <a:latin typeface="Quattrocento Sans"/>
                <a:ea typeface="Quattrocento Sans"/>
                <a:cs typeface="Quattrocento Sans"/>
                <a:sym typeface="Quattrocento Sans"/>
              </a:rPr>
              <a:t> levothyroxine </a:t>
            </a:r>
            <a:r>
              <a:rPr lang="en-GB" sz="2200" dirty="0" err="1">
                <a:solidFill>
                  <a:schemeClr val="dk1"/>
                </a:solidFill>
                <a:latin typeface="Quattrocento Sans"/>
                <a:ea typeface="Quattrocento Sans"/>
                <a:cs typeface="Quattrocento Sans"/>
                <a:sym typeface="Quattrocento Sans"/>
              </a:rPr>
              <a:t>kunnen</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er</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geen</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bijwerkingen</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zijn</a:t>
            </a:r>
            <a:r>
              <a:rPr lang="en-GB" sz="2200" dirty="0">
                <a:solidFill>
                  <a:schemeClr val="dk1"/>
                </a:solidFill>
                <a:latin typeface="Quattrocento Sans"/>
                <a:ea typeface="Quattrocento Sans"/>
                <a:cs typeface="Quattrocento Sans"/>
                <a:sym typeface="Quattrocento Sans"/>
              </a:rPr>
              <a:t>. </a:t>
            </a:r>
          </a:p>
          <a:p>
            <a:pPr rtl="0">
              <a:spcBef>
                <a:spcPts val="440"/>
              </a:spcBef>
              <a:buNone/>
            </a:pPr>
            <a:endParaRPr sz="2200" dirty="0">
              <a:solidFill>
                <a:schemeClr val="dk1"/>
              </a:solidFill>
              <a:latin typeface="Quattrocento Sans"/>
              <a:ea typeface="Quattrocento Sans"/>
              <a:cs typeface="Quattrocento Sans"/>
              <a:sym typeface="Quattrocento Sans"/>
            </a:endParaRPr>
          </a:p>
          <a:p>
            <a:pPr marR="0" lvl="0" algn="l" rtl="0">
              <a:spcBef>
                <a:spcPts val="440"/>
              </a:spcBef>
              <a:spcAft>
                <a:spcPts val="0"/>
              </a:spcAft>
              <a:buNone/>
            </a:pPr>
            <a:endParaRPr sz="2200" dirty="0">
              <a:solidFill>
                <a:schemeClr val="dk1"/>
              </a:solidFill>
              <a:latin typeface="Quattrocento Sans"/>
              <a:ea typeface="Quattrocento Sans"/>
              <a:cs typeface="Quattrocento Sans"/>
              <a:sym typeface="Quattrocento Sans"/>
            </a:endParaRPr>
          </a:p>
          <a:p>
            <a:pPr marR="0" lvl="0" algn="l" rtl="0">
              <a:spcBef>
                <a:spcPts val="440"/>
              </a:spcBef>
              <a:spcAft>
                <a:spcPts val="0"/>
              </a:spcAft>
              <a:buNone/>
            </a:pPr>
            <a:endParaRPr sz="2200" dirty="0">
              <a:solidFill>
                <a:schemeClr val="dk1"/>
              </a:solidFill>
              <a:latin typeface="Quattrocento Sans"/>
              <a:ea typeface="Quattrocento Sans"/>
              <a:cs typeface="Quattrocento Sans"/>
              <a:sym typeface="Quattrocento Sans"/>
            </a:endParaRPr>
          </a:p>
          <a:p>
            <a:pPr marR="0" lvl="0" algn="l" rtl="0">
              <a:spcBef>
                <a:spcPts val="440"/>
              </a:spcBef>
              <a:spcAft>
                <a:spcPts val="0"/>
              </a:spcAft>
              <a:buNone/>
            </a:pPr>
            <a:endParaRPr sz="2200" dirty="0">
              <a:solidFill>
                <a:schemeClr val="dk1"/>
              </a:solidFill>
              <a:latin typeface="Quattrocento Sans"/>
              <a:ea typeface="Quattrocento Sans"/>
              <a:cs typeface="Quattrocento Sans"/>
              <a:sym typeface="Quattrocento Sans"/>
            </a:endParaRPr>
          </a:p>
          <a:p>
            <a:pPr marR="0" lvl="0" algn="l" rtl="0">
              <a:spcBef>
                <a:spcPts val="440"/>
              </a:spcBef>
              <a:spcAft>
                <a:spcPts val="0"/>
              </a:spcAft>
              <a:buNone/>
            </a:pPr>
            <a:endParaRPr sz="2200" dirty="0">
              <a:solidFill>
                <a:schemeClr val="dk1"/>
              </a:solidFill>
              <a:latin typeface="Quattrocento Sans"/>
              <a:ea typeface="Quattrocento Sans"/>
              <a:cs typeface="Quattrocento Sans"/>
              <a:sym typeface="Quattrocento Sans"/>
            </a:endParaRPr>
          </a:p>
          <a:p>
            <a:pPr marR="0" lvl="0" algn="l" rtl="0">
              <a:spcBef>
                <a:spcPts val="440"/>
              </a:spcBef>
              <a:spcAft>
                <a:spcPts val="0"/>
              </a:spcAft>
              <a:buNone/>
            </a:pPr>
            <a:endParaRPr sz="2200" dirty="0">
              <a:solidFill>
                <a:schemeClr val="dk1"/>
              </a:solidFill>
              <a:latin typeface="Quattrocento Sans"/>
              <a:ea typeface="Quattrocento Sans"/>
              <a:cs typeface="Quattrocento Sans"/>
              <a:sym typeface="Quattrocento Sans"/>
            </a:endParaRPr>
          </a:p>
        </p:txBody>
      </p:sp>
      <p:pic>
        <p:nvPicPr>
          <p:cNvPr id="4" name="Picture 2" descr="http://www.tinekebennema.nl/wp-content/uploads/2011/05/vinkje.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31181" y="2281432"/>
            <a:ext cx="1972867" cy="186764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Shape 155"/>
          <p:cNvSpPr txBox="1">
            <a:spLocks noGrp="1"/>
          </p:cNvSpPr>
          <p:nvPr>
            <p:ph type="title"/>
          </p:nvPr>
        </p:nvSpPr>
        <p:spPr>
          <a:xfrm>
            <a:off x="739620" y="371689"/>
            <a:ext cx="7543200" cy="8169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GB" sz="2800" b="1" dirty="0">
                <a:solidFill>
                  <a:schemeClr val="dk2"/>
                </a:solidFill>
                <a:latin typeface="Quattrocento Sans"/>
                <a:ea typeface="Quattrocento Sans"/>
                <a:cs typeface="Quattrocento Sans"/>
                <a:sym typeface="Quattrocento Sans"/>
              </a:rPr>
              <a:t>Quiz</a:t>
            </a:r>
            <a:r>
              <a:rPr lang="en-GB" sz="2800" b="1" i="0" u="none" strike="noStrike" cap="none" baseline="0" dirty="0">
                <a:solidFill>
                  <a:schemeClr val="dk2"/>
                </a:solidFill>
                <a:latin typeface="Quattrocento Sans"/>
                <a:ea typeface="Quattrocento Sans"/>
                <a:cs typeface="Quattrocento Sans"/>
                <a:sym typeface="Quattrocento Sans"/>
              </a:rPr>
              <a:t> </a:t>
            </a:r>
            <a:r>
              <a:rPr lang="en-GB" sz="2800" b="1" i="0" u="none" strike="noStrike" cap="none" baseline="0" dirty="0" smtClean="0">
                <a:solidFill>
                  <a:schemeClr val="dk2"/>
                </a:solidFill>
                <a:latin typeface="Quattrocento Sans"/>
                <a:ea typeface="Quattrocento Sans"/>
                <a:cs typeface="Quattrocento Sans"/>
                <a:sym typeface="Quattrocento Sans"/>
              </a:rPr>
              <a:t>12</a:t>
            </a:r>
            <a:endParaRPr lang="en-GB" sz="2800" b="1" i="0" u="none" strike="noStrike" cap="none" baseline="0" dirty="0">
              <a:solidFill>
                <a:schemeClr val="dk2"/>
              </a:solidFill>
              <a:latin typeface="Quattrocento Sans"/>
              <a:ea typeface="Quattrocento Sans"/>
              <a:cs typeface="Quattrocento Sans"/>
              <a:sym typeface="Quattrocento Sans"/>
            </a:endParaRPr>
          </a:p>
        </p:txBody>
      </p:sp>
      <p:sp>
        <p:nvSpPr>
          <p:cNvPr id="156" name="Shape 156"/>
          <p:cNvSpPr txBox="1">
            <a:spLocks noGrp="1"/>
          </p:cNvSpPr>
          <p:nvPr>
            <p:ph type="body" idx="1"/>
          </p:nvPr>
        </p:nvSpPr>
        <p:spPr>
          <a:xfrm>
            <a:off x="739620" y="1291082"/>
            <a:ext cx="7543200" cy="4236299"/>
          </a:xfrm>
          <a:prstGeom prst="rect">
            <a:avLst/>
          </a:prstGeom>
          <a:noFill/>
          <a:ln>
            <a:noFill/>
          </a:ln>
        </p:spPr>
        <p:txBody>
          <a:bodyPr lIns="91425" tIns="45700" rIns="91425" bIns="45700" anchor="t" anchorCtr="0">
            <a:noAutofit/>
          </a:bodyPr>
          <a:lstStyle/>
          <a:p>
            <a:pPr marR="0" algn="l" rtl="0">
              <a:spcBef>
                <a:spcPts val="440"/>
              </a:spcBef>
              <a:spcAft>
                <a:spcPts val="0"/>
              </a:spcAft>
              <a:buNone/>
            </a:pPr>
            <a:r>
              <a:rPr lang="en-GB" sz="2200" dirty="0" err="1">
                <a:solidFill>
                  <a:schemeClr val="dk1"/>
                </a:solidFill>
                <a:latin typeface="Quattrocento Sans"/>
                <a:ea typeface="Quattrocento Sans"/>
                <a:cs typeface="Quattrocento Sans"/>
                <a:sym typeface="Quattrocento Sans"/>
              </a:rPr>
              <a:t>Schildklieraandoeningen</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komen</a:t>
            </a:r>
            <a:r>
              <a:rPr lang="en-GB" sz="2200" dirty="0">
                <a:solidFill>
                  <a:schemeClr val="dk1"/>
                </a:solidFill>
                <a:latin typeface="Quattrocento Sans"/>
                <a:ea typeface="Quattrocento Sans"/>
                <a:cs typeface="Quattrocento Sans"/>
                <a:sym typeface="Quattrocento Sans"/>
              </a:rPr>
              <a:t> minder </a:t>
            </a:r>
            <a:r>
              <a:rPr lang="en-GB" sz="2200" dirty="0" err="1">
                <a:solidFill>
                  <a:schemeClr val="dk1"/>
                </a:solidFill>
                <a:latin typeface="Quattrocento Sans"/>
                <a:ea typeface="Quattrocento Sans"/>
                <a:cs typeface="Quattrocento Sans"/>
                <a:sym typeface="Quattrocento Sans"/>
              </a:rPr>
              <a:t>vaak</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voor</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bij</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allochtonen</a:t>
            </a:r>
            <a:r>
              <a:rPr lang="en-GB" sz="2200" dirty="0">
                <a:solidFill>
                  <a:schemeClr val="dk1"/>
                </a:solidFill>
                <a:latin typeface="Quattrocento Sans"/>
                <a:ea typeface="Quattrocento Sans"/>
                <a:cs typeface="Quattrocento Sans"/>
                <a:sym typeface="Quattrocento Sans"/>
              </a:rPr>
              <a:t>. </a:t>
            </a:r>
          </a:p>
          <a:p>
            <a:pPr marR="0" algn="l" rtl="0">
              <a:spcBef>
                <a:spcPts val="440"/>
              </a:spcBef>
              <a:spcAft>
                <a:spcPts val="0"/>
              </a:spcAft>
              <a:buNone/>
            </a:pPr>
            <a:endParaRPr sz="2200" dirty="0">
              <a:solidFill>
                <a:schemeClr val="dk1"/>
              </a:solidFill>
              <a:latin typeface="Quattrocento Sans"/>
              <a:ea typeface="Quattrocento Sans"/>
              <a:cs typeface="Quattrocento Sans"/>
              <a:sym typeface="Quattrocento Sans"/>
            </a:endParaRPr>
          </a:p>
        </p:txBody>
      </p:sp>
      <p:pic>
        <p:nvPicPr>
          <p:cNvPr id="1026" name="Picture 2" descr="http://upload.wikimedia.org/wikipedia/commons/thumb/7/72/Blancovinkje.jpg/160px-Blancovinkje.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35896" y="2337291"/>
            <a:ext cx="1524000" cy="189547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45"/>
        <p:cNvGrpSpPr/>
        <p:nvPr/>
      </p:nvGrpSpPr>
      <p:grpSpPr>
        <a:xfrm>
          <a:off x="0" y="0"/>
          <a:ext cx="0" cy="0"/>
          <a:chOff x="0" y="0"/>
          <a:chExt cx="0" cy="0"/>
        </a:xfrm>
      </p:grpSpPr>
      <p:sp>
        <p:nvSpPr>
          <p:cNvPr id="246" name="Shape 246"/>
          <p:cNvSpPr txBox="1">
            <a:spLocks noGrp="1"/>
          </p:cNvSpPr>
          <p:nvPr>
            <p:ph type="title"/>
          </p:nvPr>
        </p:nvSpPr>
        <p:spPr>
          <a:xfrm>
            <a:off x="739620" y="371689"/>
            <a:ext cx="7543200" cy="8169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GB" sz="2800" b="1" dirty="0">
                <a:solidFill>
                  <a:schemeClr val="dk2"/>
                </a:solidFill>
                <a:latin typeface="Quattrocento Sans"/>
                <a:ea typeface="Quattrocento Sans"/>
                <a:cs typeface="Quattrocento Sans"/>
                <a:sym typeface="Quattrocento Sans"/>
              </a:rPr>
              <a:t>Quiz</a:t>
            </a:r>
            <a:r>
              <a:rPr lang="en-GB" sz="2800" b="1" i="0" u="none" strike="noStrike" cap="none" baseline="0" dirty="0">
                <a:solidFill>
                  <a:schemeClr val="dk2"/>
                </a:solidFill>
                <a:latin typeface="Quattrocento Sans"/>
                <a:ea typeface="Quattrocento Sans"/>
                <a:cs typeface="Quattrocento Sans"/>
                <a:sym typeface="Quattrocento Sans"/>
              </a:rPr>
              <a:t> </a:t>
            </a:r>
            <a:r>
              <a:rPr lang="en-GB" sz="2800" b="1" dirty="0" smtClean="0">
                <a:solidFill>
                  <a:schemeClr val="dk2"/>
                </a:solidFill>
                <a:latin typeface="Quattrocento Sans"/>
                <a:ea typeface="Quattrocento Sans"/>
                <a:cs typeface="Quattrocento Sans"/>
                <a:sym typeface="Quattrocento Sans"/>
              </a:rPr>
              <a:t>13</a:t>
            </a:r>
            <a:endParaRPr lang="en-GB" sz="2800" b="1" dirty="0">
              <a:solidFill>
                <a:schemeClr val="dk2"/>
              </a:solidFill>
              <a:latin typeface="Quattrocento Sans"/>
              <a:ea typeface="Quattrocento Sans"/>
              <a:cs typeface="Quattrocento Sans"/>
              <a:sym typeface="Quattrocento Sans"/>
            </a:endParaRPr>
          </a:p>
        </p:txBody>
      </p:sp>
      <p:sp>
        <p:nvSpPr>
          <p:cNvPr id="247" name="Shape 247"/>
          <p:cNvSpPr txBox="1">
            <a:spLocks noGrp="1"/>
          </p:cNvSpPr>
          <p:nvPr>
            <p:ph type="body" idx="1"/>
          </p:nvPr>
        </p:nvSpPr>
        <p:spPr>
          <a:xfrm>
            <a:off x="739620" y="1291082"/>
            <a:ext cx="7543200" cy="4236299"/>
          </a:xfrm>
          <a:prstGeom prst="rect">
            <a:avLst/>
          </a:prstGeom>
          <a:noFill/>
          <a:ln>
            <a:noFill/>
          </a:ln>
        </p:spPr>
        <p:txBody>
          <a:bodyPr lIns="91425" tIns="45700" rIns="91425" bIns="45700" anchor="t" anchorCtr="0">
            <a:noAutofit/>
          </a:bodyPr>
          <a:lstStyle/>
          <a:p>
            <a:pPr lvl="0" rtl="0">
              <a:spcBef>
                <a:spcPts val="440"/>
              </a:spcBef>
              <a:buNone/>
            </a:pPr>
            <a:r>
              <a:rPr lang="en-GB" sz="2200" dirty="0" err="1">
                <a:solidFill>
                  <a:schemeClr val="dk1"/>
                </a:solidFill>
                <a:latin typeface="Quattrocento Sans"/>
                <a:ea typeface="Quattrocento Sans"/>
                <a:cs typeface="Quattrocento Sans"/>
                <a:sym typeface="Quattrocento Sans"/>
              </a:rPr>
              <a:t>Klinisch</a:t>
            </a:r>
            <a:r>
              <a:rPr lang="en-GB" sz="2200" dirty="0">
                <a:solidFill>
                  <a:schemeClr val="dk1"/>
                </a:solidFill>
                <a:latin typeface="Quattrocento Sans"/>
                <a:ea typeface="Quattrocento Sans"/>
                <a:cs typeface="Quattrocento Sans"/>
                <a:sym typeface="Quattrocento Sans"/>
              </a:rPr>
              <a:t> of </a:t>
            </a:r>
            <a:r>
              <a:rPr lang="en-GB" sz="2200" dirty="0" err="1">
                <a:solidFill>
                  <a:schemeClr val="dk1"/>
                </a:solidFill>
                <a:latin typeface="Quattrocento Sans"/>
                <a:ea typeface="Quattrocento Sans"/>
                <a:cs typeface="Quattrocento Sans"/>
                <a:sym typeface="Quattrocento Sans"/>
              </a:rPr>
              <a:t>subklinisch</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traag</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werkende</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schildklier</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bij</a:t>
            </a:r>
            <a:r>
              <a:rPr lang="en-GB" sz="2200" dirty="0">
                <a:solidFill>
                  <a:schemeClr val="dk1"/>
                </a:solidFill>
                <a:latin typeface="Quattrocento Sans"/>
                <a:ea typeface="Quattrocento Sans"/>
                <a:cs typeface="Quattrocento Sans"/>
                <a:sym typeface="Quattrocento Sans"/>
              </a:rPr>
              <a:t> 85+ers is </a:t>
            </a:r>
            <a:r>
              <a:rPr lang="en-GB" sz="2200" dirty="0" err="1">
                <a:solidFill>
                  <a:schemeClr val="dk1"/>
                </a:solidFill>
                <a:latin typeface="Quattrocento Sans"/>
                <a:ea typeface="Quattrocento Sans"/>
                <a:cs typeface="Quattrocento Sans"/>
                <a:sym typeface="Quattrocento Sans"/>
              </a:rPr>
              <a:t>geassocieerd</a:t>
            </a:r>
            <a:r>
              <a:rPr lang="en-GB" sz="2200" dirty="0">
                <a:solidFill>
                  <a:schemeClr val="dk1"/>
                </a:solidFill>
                <a:latin typeface="Quattrocento Sans"/>
                <a:ea typeface="Quattrocento Sans"/>
                <a:cs typeface="Quattrocento Sans"/>
                <a:sym typeface="Quattrocento Sans"/>
              </a:rPr>
              <a:t> met </a:t>
            </a:r>
            <a:r>
              <a:rPr lang="en-GB" sz="2200" dirty="0" err="1">
                <a:solidFill>
                  <a:schemeClr val="dk1"/>
                </a:solidFill>
                <a:latin typeface="Quattrocento Sans"/>
                <a:ea typeface="Quattrocento Sans"/>
                <a:cs typeface="Quattrocento Sans"/>
                <a:sym typeface="Quattrocento Sans"/>
              </a:rPr>
              <a:t>een</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betere</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gezondheid</a:t>
            </a:r>
            <a:r>
              <a:rPr lang="en-GB" sz="2200" dirty="0">
                <a:solidFill>
                  <a:schemeClr val="dk1"/>
                </a:solidFill>
                <a:latin typeface="Quattrocento Sans"/>
                <a:ea typeface="Quattrocento Sans"/>
                <a:cs typeface="Quattrocento Sans"/>
                <a:sym typeface="Quattrocento Sans"/>
              </a:rPr>
              <a:t> en </a:t>
            </a:r>
            <a:r>
              <a:rPr lang="en-GB" sz="2200" dirty="0" err="1">
                <a:solidFill>
                  <a:schemeClr val="dk1"/>
                </a:solidFill>
                <a:latin typeface="Quattrocento Sans"/>
                <a:ea typeface="Quattrocento Sans"/>
                <a:cs typeface="Quattrocento Sans"/>
                <a:sym typeface="Quattrocento Sans"/>
              </a:rPr>
              <a:t>een</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overlevingsvoordeel</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t.o.v</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leeftijdsgenoten</a:t>
            </a:r>
            <a:r>
              <a:rPr lang="en-GB" sz="2200" dirty="0">
                <a:solidFill>
                  <a:schemeClr val="dk1"/>
                </a:solidFill>
                <a:latin typeface="Quattrocento Sans"/>
                <a:ea typeface="Quattrocento Sans"/>
                <a:cs typeface="Quattrocento Sans"/>
                <a:sym typeface="Quattrocento Sans"/>
              </a:rPr>
              <a:t> met </a:t>
            </a:r>
            <a:r>
              <a:rPr lang="en-GB" sz="2200" dirty="0" err="1">
                <a:solidFill>
                  <a:schemeClr val="dk1"/>
                </a:solidFill>
                <a:latin typeface="Quattrocento Sans"/>
                <a:ea typeface="Quattrocento Sans"/>
                <a:cs typeface="Quattrocento Sans"/>
                <a:sym typeface="Quattrocento Sans"/>
              </a:rPr>
              <a:t>een</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normaal</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werkende</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schildklier</a:t>
            </a:r>
            <a:r>
              <a:rPr lang="en-GB" sz="2200" dirty="0">
                <a:solidFill>
                  <a:schemeClr val="dk1"/>
                </a:solidFill>
                <a:latin typeface="Quattrocento Sans"/>
                <a:ea typeface="Quattrocento Sans"/>
                <a:cs typeface="Quattrocento Sans"/>
                <a:sym typeface="Quattrocento Sans"/>
              </a:rPr>
              <a:t>. </a:t>
            </a:r>
            <a:endParaRPr lang="en-GB" sz="2200" dirty="0" smtClean="0">
              <a:solidFill>
                <a:schemeClr val="dk1"/>
              </a:solidFill>
              <a:latin typeface="Quattrocento Sans"/>
              <a:ea typeface="Quattrocento Sans"/>
              <a:cs typeface="Quattrocento Sans"/>
              <a:sym typeface="Quattrocento Sans"/>
            </a:endParaRPr>
          </a:p>
          <a:p>
            <a:pPr lvl="0" rtl="0">
              <a:spcBef>
                <a:spcPts val="440"/>
              </a:spcBef>
              <a:buNone/>
            </a:pPr>
            <a:endParaRPr lang="en-GB" sz="2200" dirty="0">
              <a:solidFill>
                <a:schemeClr val="dk1"/>
              </a:solidFill>
              <a:latin typeface="Quattrocento Sans"/>
              <a:ea typeface="Quattrocento Sans"/>
              <a:cs typeface="Quattrocento Sans"/>
              <a:sym typeface="Quattrocento Sans"/>
            </a:endParaRPr>
          </a:p>
          <a:p>
            <a:pPr lvl="0" rtl="0">
              <a:spcBef>
                <a:spcPts val="440"/>
              </a:spcBef>
              <a:buNone/>
            </a:pPr>
            <a:endParaRPr sz="2200" dirty="0">
              <a:solidFill>
                <a:schemeClr val="dk1"/>
              </a:solidFill>
              <a:latin typeface="Quattrocento Sans"/>
              <a:ea typeface="Quattrocento Sans"/>
              <a:cs typeface="Quattrocento Sans"/>
              <a:sym typeface="Quattrocento Sans"/>
            </a:endParaRPr>
          </a:p>
          <a:p>
            <a:pPr marR="0" lvl="0" algn="l" rtl="0">
              <a:spcBef>
                <a:spcPts val="440"/>
              </a:spcBef>
              <a:spcAft>
                <a:spcPts val="0"/>
              </a:spcAft>
              <a:buNone/>
            </a:pPr>
            <a:endParaRPr sz="2200" dirty="0">
              <a:solidFill>
                <a:schemeClr val="dk1"/>
              </a:solidFill>
              <a:latin typeface="Quattrocento Sans"/>
              <a:ea typeface="Quattrocento Sans"/>
              <a:cs typeface="Quattrocento Sans"/>
              <a:sym typeface="Quattrocento Sans"/>
            </a:endParaRPr>
          </a:p>
          <a:p>
            <a:pPr marR="0" lvl="0" algn="l" rtl="0">
              <a:spcBef>
                <a:spcPts val="440"/>
              </a:spcBef>
              <a:spcAft>
                <a:spcPts val="0"/>
              </a:spcAft>
              <a:buNone/>
            </a:pPr>
            <a:endParaRPr sz="2200" dirty="0">
              <a:solidFill>
                <a:schemeClr val="dk1"/>
              </a:solidFill>
              <a:latin typeface="Quattrocento Sans"/>
              <a:ea typeface="Quattrocento Sans"/>
              <a:cs typeface="Quattrocento Sans"/>
              <a:sym typeface="Quattrocento Sans"/>
            </a:endParaRPr>
          </a:p>
          <a:p>
            <a:pPr marR="0" lvl="0" algn="l" rtl="0">
              <a:spcBef>
                <a:spcPts val="440"/>
              </a:spcBef>
              <a:spcAft>
                <a:spcPts val="0"/>
              </a:spcAft>
              <a:buNone/>
            </a:pPr>
            <a:endParaRPr sz="2200" dirty="0">
              <a:solidFill>
                <a:schemeClr val="dk1"/>
              </a:solidFill>
              <a:latin typeface="Quattrocento Sans"/>
              <a:ea typeface="Quattrocento Sans"/>
              <a:cs typeface="Quattrocento Sans"/>
              <a:sym typeface="Quattrocento Sans"/>
            </a:endParaRPr>
          </a:p>
          <a:p>
            <a:pPr marR="0" lvl="0" algn="l" rtl="0">
              <a:spcBef>
                <a:spcPts val="440"/>
              </a:spcBef>
              <a:spcAft>
                <a:spcPts val="0"/>
              </a:spcAft>
              <a:buNone/>
            </a:pPr>
            <a:endParaRPr sz="2200" dirty="0">
              <a:solidFill>
                <a:schemeClr val="dk1"/>
              </a:solidFill>
              <a:latin typeface="Quattrocento Sans"/>
              <a:ea typeface="Quattrocento Sans"/>
              <a:cs typeface="Quattrocento Sans"/>
              <a:sym typeface="Quattrocento Sans"/>
            </a:endParaRPr>
          </a:p>
          <a:p>
            <a:pPr marR="0" lvl="0" algn="l" rtl="0">
              <a:spcBef>
                <a:spcPts val="440"/>
              </a:spcBef>
              <a:spcAft>
                <a:spcPts val="0"/>
              </a:spcAft>
              <a:buNone/>
            </a:pPr>
            <a:endParaRPr sz="2200" dirty="0">
              <a:solidFill>
                <a:schemeClr val="dk1"/>
              </a:solidFill>
              <a:latin typeface="Quattrocento Sans"/>
              <a:ea typeface="Quattrocento Sans"/>
              <a:cs typeface="Quattrocento Sans"/>
              <a:sym typeface="Quattrocento Sans"/>
            </a:endParaRPr>
          </a:p>
        </p:txBody>
      </p:sp>
      <p:pic>
        <p:nvPicPr>
          <p:cNvPr id="4" name="Picture 2" descr="http://www.tinekebennema.nl/wp-content/uploads/2011/05/vinkje.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47864" y="2924944"/>
            <a:ext cx="1972867" cy="186764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57"/>
        <p:cNvGrpSpPr/>
        <p:nvPr/>
      </p:nvGrpSpPr>
      <p:grpSpPr>
        <a:xfrm>
          <a:off x="0" y="0"/>
          <a:ext cx="0" cy="0"/>
          <a:chOff x="0" y="0"/>
          <a:chExt cx="0" cy="0"/>
        </a:xfrm>
      </p:grpSpPr>
      <p:sp>
        <p:nvSpPr>
          <p:cNvPr id="258" name="Shape 258"/>
          <p:cNvSpPr txBox="1">
            <a:spLocks noGrp="1"/>
          </p:cNvSpPr>
          <p:nvPr>
            <p:ph type="title"/>
          </p:nvPr>
        </p:nvSpPr>
        <p:spPr>
          <a:xfrm>
            <a:off x="683568" y="404664"/>
            <a:ext cx="7543200" cy="8169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GB" sz="2800" b="1" dirty="0">
                <a:solidFill>
                  <a:schemeClr val="dk2"/>
                </a:solidFill>
                <a:latin typeface="Quattrocento Sans"/>
                <a:ea typeface="Quattrocento Sans"/>
                <a:cs typeface="Quattrocento Sans"/>
                <a:sym typeface="Quattrocento Sans"/>
              </a:rPr>
              <a:t>Quiz</a:t>
            </a:r>
            <a:r>
              <a:rPr lang="en-GB" sz="2800" b="1" i="0" u="none" strike="noStrike" cap="none" baseline="0" dirty="0">
                <a:solidFill>
                  <a:schemeClr val="dk2"/>
                </a:solidFill>
                <a:latin typeface="Quattrocento Sans"/>
                <a:ea typeface="Quattrocento Sans"/>
                <a:cs typeface="Quattrocento Sans"/>
                <a:sym typeface="Quattrocento Sans"/>
              </a:rPr>
              <a:t> </a:t>
            </a:r>
            <a:r>
              <a:rPr lang="en-GB" sz="2800" b="1" dirty="0" smtClean="0">
                <a:solidFill>
                  <a:schemeClr val="dk2"/>
                </a:solidFill>
                <a:latin typeface="Quattrocento Sans"/>
                <a:ea typeface="Quattrocento Sans"/>
                <a:cs typeface="Quattrocento Sans"/>
                <a:sym typeface="Quattrocento Sans"/>
              </a:rPr>
              <a:t>14</a:t>
            </a:r>
            <a:endParaRPr lang="en-GB" sz="2800" b="1" dirty="0">
              <a:solidFill>
                <a:schemeClr val="dk2"/>
              </a:solidFill>
              <a:latin typeface="Quattrocento Sans"/>
              <a:ea typeface="Quattrocento Sans"/>
              <a:cs typeface="Quattrocento Sans"/>
              <a:sym typeface="Quattrocento Sans"/>
            </a:endParaRPr>
          </a:p>
        </p:txBody>
      </p:sp>
      <p:sp>
        <p:nvSpPr>
          <p:cNvPr id="259" name="Shape 259"/>
          <p:cNvSpPr txBox="1">
            <a:spLocks noGrp="1"/>
          </p:cNvSpPr>
          <p:nvPr>
            <p:ph type="body" idx="1"/>
          </p:nvPr>
        </p:nvSpPr>
        <p:spPr>
          <a:xfrm>
            <a:off x="739620" y="1291082"/>
            <a:ext cx="7543200" cy="4236299"/>
          </a:xfrm>
          <a:prstGeom prst="rect">
            <a:avLst/>
          </a:prstGeom>
          <a:noFill/>
          <a:ln>
            <a:noFill/>
          </a:ln>
        </p:spPr>
        <p:txBody>
          <a:bodyPr lIns="91425" tIns="45700" rIns="91425" bIns="45700" anchor="t" anchorCtr="0">
            <a:noAutofit/>
          </a:bodyPr>
          <a:lstStyle/>
          <a:p>
            <a:pPr rtl="0">
              <a:spcBef>
                <a:spcPts val="440"/>
              </a:spcBef>
              <a:buNone/>
            </a:pPr>
            <a:r>
              <a:rPr lang="en-GB" sz="2200" dirty="0">
                <a:solidFill>
                  <a:schemeClr val="dk1"/>
                </a:solidFill>
                <a:latin typeface="Quattrocento Sans"/>
                <a:ea typeface="Quattrocento Sans"/>
                <a:cs typeface="Quattrocento Sans"/>
                <a:sym typeface="Quattrocento Sans"/>
              </a:rPr>
              <a:t>Het </a:t>
            </a:r>
            <a:r>
              <a:rPr lang="en-GB" sz="2200" dirty="0" err="1">
                <a:solidFill>
                  <a:schemeClr val="dk1"/>
                </a:solidFill>
                <a:latin typeface="Quattrocento Sans"/>
                <a:ea typeface="Quattrocento Sans"/>
                <a:cs typeface="Quattrocento Sans"/>
                <a:sym typeface="Quattrocento Sans"/>
              </a:rPr>
              <a:t>risico</a:t>
            </a:r>
            <a:r>
              <a:rPr lang="en-GB" sz="2200" dirty="0">
                <a:solidFill>
                  <a:schemeClr val="dk1"/>
                </a:solidFill>
                <a:latin typeface="Quattrocento Sans"/>
                <a:ea typeface="Quattrocento Sans"/>
                <a:cs typeface="Quattrocento Sans"/>
                <a:sym typeface="Quattrocento Sans"/>
              </a:rPr>
              <a:t> op </a:t>
            </a:r>
            <a:r>
              <a:rPr lang="en-GB" sz="2200" dirty="0" err="1">
                <a:solidFill>
                  <a:schemeClr val="dk1"/>
                </a:solidFill>
                <a:latin typeface="Quattrocento Sans"/>
                <a:ea typeface="Quattrocento Sans"/>
                <a:cs typeface="Quattrocento Sans"/>
                <a:sym typeface="Quattrocento Sans"/>
              </a:rPr>
              <a:t>een</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maligniteit</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bij</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een</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palpabele</a:t>
            </a:r>
            <a:r>
              <a:rPr lang="en-GB" sz="2200" dirty="0">
                <a:solidFill>
                  <a:schemeClr val="dk1"/>
                </a:solidFill>
                <a:latin typeface="Quattrocento Sans"/>
                <a:ea typeface="Quattrocento Sans"/>
                <a:cs typeface="Quattrocento Sans"/>
                <a:sym typeface="Quattrocento Sans"/>
              </a:rPr>
              <a:t> solitaire </a:t>
            </a:r>
            <a:r>
              <a:rPr lang="en-GB" sz="2200" dirty="0" err="1">
                <a:solidFill>
                  <a:schemeClr val="dk1"/>
                </a:solidFill>
                <a:latin typeface="Quattrocento Sans"/>
                <a:ea typeface="Quattrocento Sans"/>
                <a:cs typeface="Quattrocento Sans"/>
                <a:sym typeface="Quattrocento Sans"/>
              </a:rPr>
              <a:t>nodus</a:t>
            </a:r>
            <a:r>
              <a:rPr lang="en-GB" sz="2200" dirty="0">
                <a:solidFill>
                  <a:schemeClr val="dk1"/>
                </a:solidFill>
                <a:latin typeface="Quattrocento Sans"/>
                <a:ea typeface="Quattrocento Sans"/>
                <a:cs typeface="Quattrocento Sans"/>
                <a:sym typeface="Quattrocento Sans"/>
              </a:rPr>
              <a:t> </a:t>
            </a:r>
            <a:r>
              <a:rPr lang="en-GB" sz="2200" dirty="0" smtClean="0">
                <a:solidFill>
                  <a:schemeClr val="dk1"/>
                </a:solidFill>
                <a:latin typeface="Quattrocento Sans"/>
                <a:ea typeface="Quattrocento Sans"/>
                <a:cs typeface="Quattrocento Sans"/>
                <a:sym typeface="Quattrocento Sans"/>
              </a:rPr>
              <a:t>is net </a:t>
            </a:r>
            <a:r>
              <a:rPr lang="en-GB" sz="2200" dirty="0" err="1" smtClean="0">
                <a:solidFill>
                  <a:schemeClr val="dk1"/>
                </a:solidFill>
                <a:latin typeface="Quattrocento Sans"/>
                <a:ea typeface="Quattrocento Sans"/>
                <a:cs typeface="Quattrocento Sans"/>
                <a:sym typeface="Quattrocento Sans"/>
              </a:rPr>
              <a:t>zo</a:t>
            </a:r>
            <a:r>
              <a:rPr lang="en-GB" sz="2200" dirty="0" smtClean="0">
                <a:solidFill>
                  <a:schemeClr val="dk1"/>
                </a:solidFill>
                <a:latin typeface="Quattrocento Sans"/>
                <a:ea typeface="Quattrocento Sans"/>
                <a:cs typeface="Quattrocento Sans"/>
                <a:sym typeface="Quattrocento Sans"/>
              </a:rPr>
              <a:t> </a:t>
            </a:r>
            <a:r>
              <a:rPr lang="en-GB" sz="2200" dirty="0" err="1" smtClean="0">
                <a:solidFill>
                  <a:schemeClr val="dk1"/>
                </a:solidFill>
                <a:latin typeface="Quattrocento Sans"/>
                <a:ea typeface="Quattrocento Sans"/>
                <a:cs typeface="Quattrocento Sans"/>
                <a:sym typeface="Quattrocento Sans"/>
              </a:rPr>
              <a:t>groot</a:t>
            </a:r>
            <a:r>
              <a:rPr lang="en-GB" sz="2200" dirty="0" smtClean="0">
                <a:solidFill>
                  <a:schemeClr val="dk1"/>
                </a:solidFill>
                <a:latin typeface="Quattrocento Sans"/>
                <a:ea typeface="Quattrocento Sans"/>
                <a:cs typeface="Quattrocento Sans"/>
                <a:sym typeface="Quattrocento Sans"/>
              </a:rPr>
              <a:t> </a:t>
            </a:r>
            <a:r>
              <a:rPr lang="en-GB" sz="2200" dirty="0" err="1" smtClean="0">
                <a:solidFill>
                  <a:schemeClr val="dk1"/>
                </a:solidFill>
                <a:latin typeface="Quattrocento Sans"/>
                <a:ea typeface="Quattrocento Sans"/>
                <a:cs typeface="Quattrocento Sans"/>
                <a:sym typeface="Quattrocento Sans"/>
              </a:rPr>
              <a:t>als</a:t>
            </a:r>
            <a:r>
              <a:rPr lang="en-GB" sz="2200" dirty="0" smtClean="0">
                <a:solidFill>
                  <a:schemeClr val="dk1"/>
                </a:solidFill>
                <a:latin typeface="Quattrocento Sans"/>
                <a:ea typeface="Quattrocento Sans"/>
                <a:cs typeface="Quattrocento Sans"/>
                <a:sym typeface="Quattrocento Sans"/>
              </a:rPr>
              <a:t> </a:t>
            </a:r>
            <a:r>
              <a:rPr lang="en-GB" sz="2200" dirty="0" err="1" smtClean="0">
                <a:solidFill>
                  <a:schemeClr val="dk1"/>
                </a:solidFill>
                <a:latin typeface="Quattrocento Sans"/>
                <a:ea typeface="Quattrocento Sans"/>
                <a:cs typeface="Quattrocento Sans"/>
                <a:sym typeface="Quattrocento Sans"/>
              </a:rPr>
              <a:t>bij</a:t>
            </a:r>
            <a:r>
              <a:rPr lang="en-GB" sz="2200" dirty="0" smtClean="0">
                <a:solidFill>
                  <a:schemeClr val="dk1"/>
                </a:solidFill>
                <a:latin typeface="Quattrocento Sans"/>
                <a:ea typeface="Quattrocento Sans"/>
                <a:cs typeface="Quattrocento Sans"/>
                <a:sym typeface="Quattrocento Sans"/>
              </a:rPr>
              <a:t> </a:t>
            </a:r>
            <a:r>
              <a:rPr lang="en-GB" sz="2200" dirty="0" err="1" smtClean="0">
                <a:solidFill>
                  <a:schemeClr val="dk1"/>
                </a:solidFill>
                <a:latin typeface="Quattrocento Sans"/>
                <a:ea typeface="Quattrocento Sans"/>
                <a:cs typeface="Quattrocento Sans"/>
                <a:sym typeface="Quattrocento Sans"/>
              </a:rPr>
              <a:t>een</a:t>
            </a:r>
            <a:r>
              <a:rPr lang="en-GB" sz="2200" dirty="0" smtClean="0">
                <a:solidFill>
                  <a:schemeClr val="dk1"/>
                </a:solidFill>
                <a:latin typeface="Quattrocento Sans"/>
                <a:ea typeface="Quattrocento Sans"/>
                <a:cs typeface="Quattrocento Sans"/>
                <a:sym typeface="Quattrocento Sans"/>
              </a:rPr>
              <a:t> </a:t>
            </a:r>
            <a:r>
              <a:rPr lang="en-GB" sz="2200" dirty="0" err="1" smtClean="0">
                <a:solidFill>
                  <a:schemeClr val="dk1"/>
                </a:solidFill>
                <a:latin typeface="Quattrocento Sans"/>
                <a:ea typeface="Quattrocento Sans"/>
                <a:cs typeface="Quattrocento Sans"/>
                <a:sym typeface="Quattrocento Sans"/>
              </a:rPr>
              <a:t>palpabele</a:t>
            </a:r>
            <a:r>
              <a:rPr lang="en-GB" sz="2200" dirty="0" smtClean="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dominante</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nodus</a:t>
            </a:r>
            <a:r>
              <a:rPr lang="en-GB" sz="2200" dirty="0">
                <a:solidFill>
                  <a:schemeClr val="dk1"/>
                </a:solidFill>
                <a:latin typeface="Quattrocento Sans"/>
                <a:ea typeface="Quattrocento Sans"/>
                <a:cs typeface="Quattrocento Sans"/>
                <a:sym typeface="Quattrocento Sans"/>
              </a:rPr>
              <a:t> in </a:t>
            </a:r>
            <a:r>
              <a:rPr lang="en-GB" sz="2200" dirty="0" err="1">
                <a:solidFill>
                  <a:schemeClr val="dk1"/>
                </a:solidFill>
                <a:latin typeface="Quattrocento Sans"/>
                <a:ea typeface="Quattrocento Sans"/>
                <a:cs typeface="Quattrocento Sans"/>
                <a:sym typeface="Quattrocento Sans"/>
              </a:rPr>
              <a:t>een</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multinodulair</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struma</a:t>
            </a:r>
            <a:r>
              <a:rPr lang="en-GB" sz="2200" dirty="0">
                <a:solidFill>
                  <a:schemeClr val="dk1"/>
                </a:solidFill>
                <a:latin typeface="Quattrocento Sans"/>
                <a:ea typeface="Quattrocento Sans"/>
                <a:cs typeface="Quattrocento Sans"/>
                <a:sym typeface="Quattrocento Sans"/>
              </a:rPr>
              <a:t>. </a:t>
            </a:r>
            <a:endParaRPr lang="en-GB" sz="2200" dirty="0" smtClean="0">
              <a:solidFill>
                <a:schemeClr val="dk1"/>
              </a:solidFill>
              <a:latin typeface="Quattrocento Sans"/>
              <a:ea typeface="Quattrocento Sans"/>
              <a:cs typeface="Quattrocento Sans"/>
              <a:sym typeface="Quattrocento Sans"/>
            </a:endParaRPr>
          </a:p>
          <a:p>
            <a:pPr rtl="0">
              <a:spcBef>
                <a:spcPts val="440"/>
              </a:spcBef>
              <a:buNone/>
            </a:pPr>
            <a:endParaRPr lang="en-GB" sz="2200" dirty="0">
              <a:solidFill>
                <a:schemeClr val="dk1"/>
              </a:solidFill>
              <a:latin typeface="Quattrocento Sans"/>
              <a:ea typeface="Quattrocento Sans"/>
              <a:cs typeface="Quattrocento Sans"/>
              <a:sym typeface="Quattrocento Sans"/>
            </a:endParaRPr>
          </a:p>
          <a:p>
            <a:pPr lvl="0" rtl="0">
              <a:spcBef>
                <a:spcPts val="440"/>
              </a:spcBef>
              <a:buNone/>
            </a:pPr>
            <a:endParaRPr sz="2200" dirty="0">
              <a:solidFill>
                <a:schemeClr val="dk1"/>
              </a:solidFill>
              <a:latin typeface="Quattrocento Sans"/>
              <a:ea typeface="Quattrocento Sans"/>
              <a:cs typeface="Quattrocento Sans"/>
              <a:sym typeface="Quattrocento Sans"/>
            </a:endParaRPr>
          </a:p>
          <a:p>
            <a:pPr lvl="0" rtl="0">
              <a:spcBef>
                <a:spcPts val="440"/>
              </a:spcBef>
              <a:buNone/>
            </a:pPr>
            <a:endParaRPr sz="2200" dirty="0">
              <a:solidFill>
                <a:schemeClr val="dk1"/>
              </a:solidFill>
              <a:latin typeface="Quattrocento Sans"/>
              <a:ea typeface="Quattrocento Sans"/>
              <a:cs typeface="Quattrocento Sans"/>
              <a:sym typeface="Quattrocento Sans"/>
            </a:endParaRPr>
          </a:p>
          <a:p>
            <a:pPr marR="0" lvl="0" algn="l" rtl="0">
              <a:spcBef>
                <a:spcPts val="440"/>
              </a:spcBef>
              <a:spcAft>
                <a:spcPts val="0"/>
              </a:spcAft>
              <a:buNone/>
            </a:pPr>
            <a:endParaRPr sz="2200" dirty="0">
              <a:solidFill>
                <a:schemeClr val="dk1"/>
              </a:solidFill>
              <a:latin typeface="Quattrocento Sans"/>
              <a:ea typeface="Quattrocento Sans"/>
              <a:cs typeface="Quattrocento Sans"/>
              <a:sym typeface="Quattrocento Sans"/>
            </a:endParaRPr>
          </a:p>
          <a:p>
            <a:pPr marR="0" lvl="0" algn="l" rtl="0">
              <a:spcBef>
                <a:spcPts val="440"/>
              </a:spcBef>
              <a:spcAft>
                <a:spcPts val="0"/>
              </a:spcAft>
              <a:buNone/>
            </a:pPr>
            <a:endParaRPr sz="2200" dirty="0">
              <a:solidFill>
                <a:schemeClr val="dk1"/>
              </a:solidFill>
              <a:latin typeface="Quattrocento Sans"/>
              <a:ea typeface="Quattrocento Sans"/>
              <a:cs typeface="Quattrocento Sans"/>
              <a:sym typeface="Quattrocento Sans"/>
            </a:endParaRPr>
          </a:p>
          <a:p>
            <a:pPr marR="0" lvl="0" algn="l" rtl="0">
              <a:spcBef>
                <a:spcPts val="440"/>
              </a:spcBef>
              <a:spcAft>
                <a:spcPts val="0"/>
              </a:spcAft>
              <a:buNone/>
            </a:pPr>
            <a:endParaRPr sz="2200" dirty="0">
              <a:solidFill>
                <a:schemeClr val="dk1"/>
              </a:solidFill>
              <a:latin typeface="Quattrocento Sans"/>
              <a:ea typeface="Quattrocento Sans"/>
              <a:cs typeface="Quattrocento Sans"/>
              <a:sym typeface="Quattrocento Sans"/>
            </a:endParaRPr>
          </a:p>
          <a:p>
            <a:pPr marR="0" lvl="0" algn="l" rtl="0">
              <a:spcBef>
                <a:spcPts val="440"/>
              </a:spcBef>
              <a:spcAft>
                <a:spcPts val="0"/>
              </a:spcAft>
              <a:buNone/>
            </a:pPr>
            <a:endParaRPr sz="2200" dirty="0">
              <a:solidFill>
                <a:schemeClr val="dk1"/>
              </a:solidFill>
              <a:latin typeface="Quattrocento Sans"/>
              <a:ea typeface="Quattrocento Sans"/>
              <a:cs typeface="Quattrocento Sans"/>
              <a:sym typeface="Quattrocento Sans"/>
            </a:endParaRPr>
          </a:p>
          <a:p>
            <a:pPr marR="0" lvl="0" algn="l" rtl="0">
              <a:spcBef>
                <a:spcPts val="440"/>
              </a:spcBef>
              <a:spcAft>
                <a:spcPts val="0"/>
              </a:spcAft>
              <a:buNone/>
            </a:pPr>
            <a:endParaRPr sz="2200" dirty="0">
              <a:solidFill>
                <a:schemeClr val="dk1"/>
              </a:solidFill>
              <a:latin typeface="Quattrocento Sans"/>
              <a:ea typeface="Quattrocento Sans"/>
              <a:cs typeface="Quattrocento Sans"/>
              <a:sym typeface="Quattrocento Sans"/>
            </a:endParaRPr>
          </a:p>
        </p:txBody>
      </p:sp>
      <p:pic>
        <p:nvPicPr>
          <p:cNvPr id="5" name="Picture 2" descr="http://www.tinekebennema.nl/wp-content/uploads/2011/05/vinkje.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31840" y="2924944"/>
            <a:ext cx="1972867" cy="186764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Shape 66"/>
          <p:cNvSpPr txBox="1">
            <a:spLocks noGrp="1"/>
          </p:cNvSpPr>
          <p:nvPr>
            <p:ph type="ctrTitle"/>
          </p:nvPr>
        </p:nvSpPr>
        <p:spPr>
          <a:xfrm>
            <a:off x="914400" y="1807969"/>
            <a:ext cx="7402748" cy="667889"/>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GB" sz="3000" b="1" i="0" u="none" strike="noStrike" cap="none" baseline="0">
                <a:solidFill>
                  <a:schemeClr val="dk2"/>
                </a:solidFill>
                <a:latin typeface="Quattrocento Sans"/>
                <a:ea typeface="Quattrocento Sans"/>
                <a:cs typeface="Quattrocento Sans"/>
                <a:sym typeface="Quattrocento Sans"/>
              </a:rPr>
              <a:t>Inhoud</a:t>
            </a:r>
          </a:p>
        </p:txBody>
      </p:sp>
      <p:sp>
        <p:nvSpPr>
          <p:cNvPr id="67" name="Shape 67"/>
          <p:cNvSpPr txBox="1">
            <a:spLocks noGrp="1"/>
          </p:cNvSpPr>
          <p:nvPr>
            <p:ph type="subTitle" idx="1"/>
          </p:nvPr>
        </p:nvSpPr>
        <p:spPr>
          <a:xfrm>
            <a:off x="914399" y="2673768"/>
            <a:ext cx="7402748" cy="2755542"/>
          </a:xfrm>
          <a:prstGeom prst="rect">
            <a:avLst/>
          </a:prstGeom>
          <a:noFill/>
          <a:ln>
            <a:noFill/>
          </a:ln>
        </p:spPr>
        <p:txBody>
          <a:bodyPr lIns="91425" tIns="45700" rIns="91425" bIns="45700" anchor="t" anchorCtr="0">
            <a:noAutofit/>
          </a:bodyPr>
          <a:lstStyle/>
          <a:p>
            <a:pPr marL="342900" marR="0" lvl="0" indent="-342900" algn="l" rtl="0">
              <a:spcBef>
                <a:spcPts val="0"/>
              </a:spcBef>
              <a:spcAft>
                <a:spcPts val="0"/>
              </a:spcAft>
              <a:buClr>
                <a:schemeClr val="dk1"/>
              </a:buClr>
              <a:buSzPct val="100000"/>
              <a:buFont typeface="Quattrocento Sans"/>
              <a:buChar char="•"/>
            </a:pPr>
            <a:r>
              <a:rPr lang="en-GB" sz="2000" b="0" i="0" u="none" strike="noStrike" cap="none" baseline="0" dirty="0" err="1">
                <a:solidFill>
                  <a:schemeClr val="dk1"/>
                </a:solidFill>
                <a:latin typeface="Quattrocento Sans"/>
                <a:ea typeface="Quattrocento Sans"/>
                <a:cs typeface="Quattrocento Sans"/>
                <a:sym typeface="Quattrocento Sans"/>
              </a:rPr>
              <a:t>Leerdoelen</a:t>
            </a:r>
            <a:endParaRPr lang="en-GB" sz="2000" b="0" i="0" u="none" strike="noStrike" cap="none" baseline="0" dirty="0">
              <a:solidFill>
                <a:schemeClr val="dk1"/>
              </a:solidFill>
              <a:latin typeface="Quattrocento Sans"/>
              <a:ea typeface="Quattrocento Sans"/>
              <a:cs typeface="Quattrocento Sans"/>
              <a:sym typeface="Quattrocento Sans"/>
            </a:endParaRPr>
          </a:p>
          <a:p>
            <a:pPr marL="342900" marR="0" lvl="0" indent="-342900" algn="l" rtl="0">
              <a:spcBef>
                <a:spcPts val="400"/>
              </a:spcBef>
              <a:spcAft>
                <a:spcPts val="0"/>
              </a:spcAft>
              <a:buClr>
                <a:schemeClr val="dk1"/>
              </a:buClr>
              <a:buSzPct val="100000"/>
              <a:buFont typeface="Quattrocento Sans"/>
              <a:buChar char="•"/>
            </a:pPr>
            <a:r>
              <a:rPr lang="en-GB" sz="2000" b="0" i="0" u="none" strike="noStrike" cap="none" baseline="0" dirty="0" smtClean="0">
                <a:solidFill>
                  <a:schemeClr val="dk1"/>
                </a:solidFill>
                <a:latin typeface="Quattrocento Sans"/>
                <a:ea typeface="Quattrocento Sans"/>
                <a:cs typeface="Quattrocento Sans"/>
                <a:sym typeface="Quattrocento Sans"/>
              </a:rPr>
              <a:t>(</a:t>
            </a:r>
            <a:r>
              <a:rPr lang="en-GB" sz="2000" b="0" i="0" u="none" strike="noStrike" cap="none" baseline="0" dirty="0" err="1" smtClean="0">
                <a:solidFill>
                  <a:schemeClr val="dk1"/>
                </a:solidFill>
                <a:latin typeface="Quattrocento Sans"/>
                <a:ea typeface="Quattrocento Sans"/>
                <a:cs typeface="Quattrocento Sans"/>
                <a:sym typeface="Quattrocento Sans"/>
              </a:rPr>
              <a:t>Patho</a:t>
            </a:r>
            <a:r>
              <a:rPr lang="en-GB" sz="2000" b="0" i="0" u="none" strike="noStrike" cap="none" baseline="0" dirty="0" smtClean="0">
                <a:solidFill>
                  <a:schemeClr val="dk1"/>
                </a:solidFill>
                <a:latin typeface="Quattrocento Sans"/>
                <a:ea typeface="Quattrocento Sans"/>
                <a:cs typeface="Quattrocento Sans"/>
                <a:sym typeface="Quattrocento Sans"/>
              </a:rPr>
              <a:t>)</a:t>
            </a:r>
            <a:r>
              <a:rPr lang="en-GB" sz="2000" b="0" i="0" u="none" strike="noStrike" cap="none" baseline="0" dirty="0" err="1" smtClean="0">
                <a:solidFill>
                  <a:schemeClr val="dk1"/>
                </a:solidFill>
                <a:latin typeface="Quattrocento Sans"/>
                <a:ea typeface="Quattrocento Sans"/>
                <a:cs typeface="Quattrocento Sans"/>
                <a:sym typeface="Quattrocento Sans"/>
              </a:rPr>
              <a:t>fysiologie</a:t>
            </a:r>
            <a:endParaRPr lang="en-GB" sz="2000" b="0" i="0" u="none" strike="noStrike" cap="none" baseline="0" dirty="0">
              <a:solidFill>
                <a:schemeClr val="dk1"/>
              </a:solidFill>
              <a:latin typeface="Quattrocento Sans"/>
              <a:ea typeface="Quattrocento Sans"/>
              <a:cs typeface="Quattrocento Sans"/>
              <a:sym typeface="Quattrocento Sans"/>
            </a:endParaRPr>
          </a:p>
          <a:p>
            <a:pPr marL="342900" marR="0" lvl="0" indent="-342900" algn="l" rtl="0">
              <a:spcBef>
                <a:spcPts val="400"/>
              </a:spcBef>
              <a:spcAft>
                <a:spcPts val="0"/>
              </a:spcAft>
              <a:buClr>
                <a:schemeClr val="dk1"/>
              </a:buClr>
              <a:buSzPct val="100000"/>
              <a:buFont typeface="Quattrocento Sans"/>
              <a:buChar char="•"/>
            </a:pPr>
            <a:r>
              <a:rPr lang="en-GB" sz="2000" dirty="0" err="1">
                <a:solidFill>
                  <a:schemeClr val="dk1"/>
                </a:solidFill>
                <a:latin typeface="Quattrocento Sans"/>
                <a:ea typeface="Quattrocento Sans"/>
                <a:cs typeface="Quattrocento Sans"/>
                <a:sym typeface="Quattrocento Sans"/>
              </a:rPr>
              <a:t>Quizvragen</a:t>
            </a:r>
            <a:r>
              <a:rPr lang="en-GB" sz="2000" dirty="0">
                <a:solidFill>
                  <a:schemeClr val="dk1"/>
                </a:solidFill>
                <a:latin typeface="Quattrocento Sans"/>
                <a:ea typeface="Quattrocento Sans"/>
                <a:cs typeface="Quattrocento Sans"/>
                <a:sym typeface="Quattrocento Sans"/>
              </a:rPr>
              <a:t> </a:t>
            </a:r>
          </a:p>
          <a:p>
            <a:pPr marL="342900" marR="0" lvl="0" indent="-342900" algn="l" rtl="0">
              <a:spcBef>
                <a:spcPts val="400"/>
              </a:spcBef>
              <a:spcAft>
                <a:spcPts val="0"/>
              </a:spcAft>
              <a:buClr>
                <a:schemeClr val="dk1"/>
              </a:buClr>
              <a:buSzPct val="100000"/>
              <a:buFont typeface="Quattrocento Sans"/>
              <a:buChar char="•"/>
            </a:pPr>
            <a:r>
              <a:rPr lang="en-GB" sz="2000" dirty="0" err="1">
                <a:solidFill>
                  <a:schemeClr val="dk1"/>
                </a:solidFill>
                <a:latin typeface="Quattrocento Sans"/>
                <a:ea typeface="Quattrocento Sans"/>
                <a:cs typeface="Quattrocento Sans"/>
                <a:sym typeface="Quattrocento Sans"/>
              </a:rPr>
              <a:t>Praktische</a:t>
            </a:r>
            <a:r>
              <a:rPr lang="en-GB" sz="2000" dirty="0">
                <a:solidFill>
                  <a:schemeClr val="dk1"/>
                </a:solidFill>
                <a:latin typeface="Quattrocento Sans"/>
                <a:ea typeface="Quattrocento Sans"/>
                <a:cs typeface="Quattrocento Sans"/>
                <a:sym typeface="Quattrocento Sans"/>
              </a:rPr>
              <a:t> </a:t>
            </a:r>
            <a:r>
              <a:rPr lang="en-GB" sz="2000" dirty="0" err="1">
                <a:solidFill>
                  <a:schemeClr val="dk1"/>
                </a:solidFill>
                <a:latin typeface="Quattrocento Sans"/>
                <a:ea typeface="Quattrocento Sans"/>
                <a:cs typeface="Quattrocento Sans"/>
                <a:sym typeface="Quattrocento Sans"/>
              </a:rPr>
              <a:t>c</a:t>
            </a:r>
            <a:r>
              <a:rPr lang="en-GB" sz="2000" b="0" i="0" u="none" strike="noStrike" cap="none" baseline="0" dirty="0" err="1">
                <a:solidFill>
                  <a:schemeClr val="dk1"/>
                </a:solidFill>
                <a:latin typeface="Quattrocento Sans"/>
                <a:ea typeface="Quattrocento Sans"/>
                <a:cs typeface="Quattrocento Sans"/>
                <a:sym typeface="Quattrocento Sans"/>
              </a:rPr>
              <a:t>asuïstiek</a:t>
            </a:r>
            <a:r>
              <a:rPr lang="en-GB" sz="2000" b="0" i="0" u="none" strike="noStrike" cap="none" baseline="0" dirty="0">
                <a:solidFill>
                  <a:schemeClr val="dk1"/>
                </a:solidFill>
                <a:latin typeface="Quattrocento Sans"/>
                <a:ea typeface="Quattrocento Sans"/>
                <a:cs typeface="Quattrocento Sans"/>
                <a:sym typeface="Quattrocento Sans"/>
              </a:rPr>
              <a:t> </a:t>
            </a:r>
          </a:p>
          <a:p>
            <a:pPr marR="0" lvl="0" algn="l" rtl="0">
              <a:spcBef>
                <a:spcPts val="400"/>
              </a:spcBef>
              <a:spcAft>
                <a:spcPts val="0"/>
              </a:spcAft>
              <a:buNone/>
            </a:pPr>
            <a:endParaRPr sz="2000" b="0" i="0" u="none" strike="noStrike" cap="none" baseline="0" dirty="0">
              <a:solidFill>
                <a:schemeClr val="accent6"/>
              </a:solidFill>
              <a:latin typeface="Quattrocento Sans"/>
              <a:ea typeface="Quattrocento Sans"/>
              <a:cs typeface="Quattrocento Sans"/>
              <a:sym typeface="Quattrocento Sans"/>
            </a:endParaRPr>
          </a:p>
        </p:txBody>
      </p:sp>
    </p:spTree>
  </p:cSld>
  <p:clrMapOvr>
    <a:masterClrMapping/>
  </p:clrMapOvr>
  <p:transition spd="slow">
    <p:cu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75"/>
        <p:cNvGrpSpPr/>
        <p:nvPr/>
      </p:nvGrpSpPr>
      <p:grpSpPr>
        <a:xfrm>
          <a:off x="0" y="0"/>
          <a:ext cx="0" cy="0"/>
          <a:chOff x="0" y="0"/>
          <a:chExt cx="0" cy="0"/>
        </a:xfrm>
      </p:grpSpPr>
      <p:sp>
        <p:nvSpPr>
          <p:cNvPr id="276" name="Shape 276"/>
          <p:cNvSpPr txBox="1">
            <a:spLocks noGrp="1"/>
          </p:cNvSpPr>
          <p:nvPr>
            <p:ph type="title"/>
          </p:nvPr>
        </p:nvSpPr>
        <p:spPr>
          <a:xfrm>
            <a:off x="739620" y="371689"/>
            <a:ext cx="7543200" cy="8169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GB" sz="2800" b="1" dirty="0">
                <a:solidFill>
                  <a:schemeClr val="dk2"/>
                </a:solidFill>
                <a:latin typeface="Quattrocento Sans"/>
                <a:ea typeface="Quattrocento Sans"/>
                <a:cs typeface="Quattrocento Sans"/>
                <a:sym typeface="Quattrocento Sans"/>
              </a:rPr>
              <a:t>Quiz</a:t>
            </a:r>
            <a:r>
              <a:rPr lang="en-GB" sz="2800" b="1" i="0" u="none" strike="noStrike" cap="none" baseline="0" dirty="0">
                <a:solidFill>
                  <a:schemeClr val="dk2"/>
                </a:solidFill>
                <a:latin typeface="Quattrocento Sans"/>
                <a:ea typeface="Quattrocento Sans"/>
                <a:cs typeface="Quattrocento Sans"/>
                <a:sym typeface="Quattrocento Sans"/>
              </a:rPr>
              <a:t> </a:t>
            </a:r>
            <a:r>
              <a:rPr lang="en-GB" sz="2800" b="1" dirty="0" smtClean="0">
                <a:solidFill>
                  <a:schemeClr val="dk2"/>
                </a:solidFill>
                <a:latin typeface="Quattrocento Sans"/>
                <a:ea typeface="Quattrocento Sans"/>
                <a:cs typeface="Quattrocento Sans"/>
                <a:sym typeface="Quattrocento Sans"/>
              </a:rPr>
              <a:t>15</a:t>
            </a:r>
            <a:endParaRPr lang="en-GB" sz="2800" b="1" dirty="0">
              <a:solidFill>
                <a:schemeClr val="dk2"/>
              </a:solidFill>
              <a:latin typeface="Quattrocento Sans"/>
              <a:ea typeface="Quattrocento Sans"/>
              <a:cs typeface="Quattrocento Sans"/>
              <a:sym typeface="Quattrocento Sans"/>
            </a:endParaRPr>
          </a:p>
        </p:txBody>
      </p:sp>
      <p:sp>
        <p:nvSpPr>
          <p:cNvPr id="277" name="Shape 277"/>
          <p:cNvSpPr txBox="1">
            <a:spLocks noGrp="1"/>
          </p:cNvSpPr>
          <p:nvPr>
            <p:ph type="body" idx="1"/>
          </p:nvPr>
        </p:nvSpPr>
        <p:spPr>
          <a:xfrm>
            <a:off x="739620" y="1291082"/>
            <a:ext cx="7543200" cy="4236299"/>
          </a:xfrm>
          <a:prstGeom prst="rect">
            <a:avLst/>
          </a:prstGeom>
          <a:noFill/>
          <a:ln>
            <a:noFill/>
          </a:ln>
        </p:spPr>
        <p:txBody>
          <a:bodyPr lIns="91425" tIns="45700" rIns="91425" bIns="45700" anchor="t" anchorCtr="0">
            <a:noAutofit/>
          </a:bodyPr>
          <a:lstStyle/>
          <a:p>
            <a:pPr rtl="0">
              <a:spcBef>
                <a:spcPts val="440"/>
              </a:spcBef>
              <a:buNone/>
            </a:pPr>
            <a:r>
              <a:rPr lang="en-GB" sz="2200" dirty="0" err="1">
                <a:solidFill>
                  <a:schemeClr val="dk1"/>
                </a:solidFill>
                <a:latin typeface="Quattrocento Sans"/>
                <a:ea typeface="Quattrocento Sans"/>
                <a:cs typeface="Quattrocento Sans"/>
                <a:sym typeface="Quattrocento Sans"/>
              </a:rPr>
              <a:t>Bij</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een</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multinodulair</a:t>
            </a:r>
            <a:r>
              <a:rPr lang="en-GB" sz="2200" dirty="0">
                <a:solidFill>
                  <a:schemeClr val="dk1"/>
                </a:solidFill>
                <a:latin typeface="Quattrocento Sans"/>
                <a:ea typeface="Quattrocento Sans"/>
                <a:cs typeface="Quattrocento Sans"/>
                <a:sym typeface="Quattrocento Sans"/>
              </a:rPr>
              <a:t> </a:t>
            </a:r>
            <a:r>
              <a:rPr lang="en-GB" sz="2200" dirty="0" err="1" smtClean="0">
                <a:solidFill>
                  <a:schemeClr val="dk1"/>
                </a:solidFill>
                <a:latin typeface="Quattrocento Sans"/>
                <a:ea typeface="Quattrocento Sans"/>
                <a:cs typeface="Quattrocento Sans"/>
                <a:sym typeface="Quattrocento Sans"/>
              </a:rPr>
              <a:t>struma</a:t>
            </a:r>
            <a:r>
              <a:rPr lang="en-GB" sz="2200" dirty="0" smtClean="0">
                <a:solidFill>
                  <a:schemeClr val="dk1"/>
                </a:solidFill>
                <a:latin typeface="Quattrocento Sans"/>
                <a:ea typeface="Quattrocento Sans"/>
                <a:cs typeface="Quattrocento Sans"/>
                <a:sym typeface="Quattrocento Sans"/>
              </a:rPr>
              <a:t> </a:t>
            </a:r>
            <a:r>
              <a:rPr lang="en-GB" sz="2200" dirty="0" err="1" smtClean="0">
                <a:solidFill>
                  <a:schemeClr val="dk1"/>
                </a:solidFill>
                <a:latin typeface="Quattrocento Sans"/>
                <a:ea typeface="Quattrocento Sans"/>
                <a:cs typeface="Quattrocento Sans"/>
                <a:sym typeface="Quattrocento Sans"/>
              </a:rPr>
              <a:t>dien</a:t>
            </a:r>
            <a:r>
              <a:rPr lang="en-GB" sz="2200" dirty="0" smtClean="0">
                <a:solidFill>
                  <a:schemeClr val="dk1"/>
                </a:solidFill>
                <a:latin typeface="Quattrocento Sans"/>
                <a:ea typeface="Quattrocento Sans"/>
                <a:cs typeface="Quattrocento Sans"/>
                <a:sym typeface="Quattrocento Sans"/>
              </a:rPr>
              <a:t> je de </a:t>
            </a:r>
            <a:r>
              <a:rPr lang="en-GB" sz="2200" dirty="0" err="1">
                <a:solidFill>
                  <a:schemeClr val="dk1"/>
                </a:solidFill>
                <a:latin typeface="Quattrocento Sans"/>
                <a:ea typeface="Quattrocento Sans"/>
                <a:cs typeface="Quattrocento Sans"/>
                <a:sym typeface="Quattrocento Sans"/>
              </a:rPr>
              <a:t>schildklierfunctie</a:t>
            </a:r>
            <a:r>
              <a:rPr lang="en-GB" sz="2200" dirty="0">
                <a:solidFill>
                  <a:schemeClr val="dk1"/>
                </a:solidFill>
                <a:latin typeface="Quattrocento Sans"/>
                <a:ea typeface="Quattrocento Sans"/>
                <a:cs typeface="Quattrocento Sans"/>
                <a:sym typeface="Quattrocento Sans"/>
              </a:rPr>
              <a:t> </a:t>
            </a:r>
            <a:r>
              <a:rPr lang="en-GB" sz="2200" dirty="0" err="1" smtClean="0">
                <a:solidFill>
                  <a:schemeClr val="dk1"/>
                </a:solidFill>
                <a:latin typeface="Quattrocento Sans"/>
                <a:ea typeface="Quattrocento Sans"/>
                <a:cs typeface="Quattrocento Sans"/>
                <a:sym typeface="Quattrocento Sans"/>
              </a:rPr>
              <a:t>te</a:t>
            </a:r>
            <a:r>
              <a:rPr lang="en-GB" sz="2200" dirty="0" smtClean="0">
                <a:solidFill>
                  <a:schemeClr val="dk1"/>
                </a:solidFill>
                <a:latin typeface="Quattrocento Sans"/>
                <a:ea typeface="Quattrocento Sans"/>
                <a:cs typeface="Quattrocento Sans"/>
                <a:sym typeface="Quattrocento Sans"/>
              </a:rPr>
              <a:t> </a:t>
            </a:r>
            <a:r>
              <a:rPr lang="en-GB" sz="2200" dirty="0" err="1" smtClean="0">
                <a:solidFill>
                  <a:schemeClr val="dk1"/>
                </a:solidFill>
                <a:latin typeface="Quattrocento Sans"/>
                <a:ea typeface="Quattrocento Sans"/>
                <a:cs typeface="Quattrocento Sans"/>
                <a:sym typeface="Quattrocento Sans"/>
              </a:rPr>
              <a:t>bepalen</a:t>
            </a:r>
            <a:r>
              <a:rPr lang="en-GB" sz="2200" dirty="0" smtClean="0">
                <a:solidFill>
                  <a:schemeClr val="dk1"/>
                </a:solidFill>
                <a:latin typeface="Quattrocento Sans"/>
                <a:ea typeface="Quattrocento Sans"/>
                <a:cs typeface="Quattrocento Sans"/>
                <a:sym typeface="Quattrocento Sans"/>
              </a:rPr>
              <a:t> </a:t>
            </a:r>
            <a:r>
              <a:rPr lang="en-GB" sz="2200" dirty="0">
                <a:solidFill>
                  <a:schemeClr val="dk1"/>
                </a:solidFill>
                <a:latin typeface="Quattrocento Sans"/>
                <a:ea typeface="Quattrocento Sans"/>
                <a:cs typeface="Quattrocento Sans"/>
                <a:sym typeface="Quattrocento Sans"/>
              </a:rPr>
              <a:t>en </a:t>
            </a:r>
            <a:r>
              <a:rPr lang="en-GB" sz="2200" dirty="0" err="1">
                <a:solidFill>
                  <a:schemeClr val="dk1"/>
                </a:solidFill>
                <a:latin typeface="Quattrocento Sans"/>
                <a:ea typeface="Quattrocento Sans"/>
                <a:cs typeface="Quattrocento Sans"/>
                <a:sym typeface="Quattrocento Sans"/>
              </a:rPr>
              <a:t>een</a:t>
            </a:r>
            <a:r>
              <a:rPr lang="en-GB" sz="2200" dirty="0">
                <a:solidFill>
                  <a:schemeClr val="dk1"/>
                </a:solidFill>
                <a:latin typeface="Quattrocento Sans"/>
                <a:ea typeface="Quattrocento Sans"/>
                <a:cs typeface="Quattrocento Sans"/>
                <a:sym typeface="Quattrocento Sans"/>
              </a:rPr>
              <a:t> echo </a:t>
            </a:r>
            <a:r>
              <a:rPr lang="en-GB" sz="2200" dirty="0" err="1">
                <a:solidFill>
                  <a:schemeClr val="dk1"/>
                </a:solidFill>
                <a:latin typeface="Quattrocento Sans"/>
                <a:ea typeface="Quattrocento Sans"/>
                <a:cs typeface="Quattrocento Sans"/>
                <a:sym typeface="Quattrocento Sans"/>
              </a:rPr>
              <a:t>laten</a:t>
            </a:r>
            <a:r>
              <a:rPr lang="en-GB" sz="2200" dirty="0">
                <a:solidFill>
                  <a:schemeClr val="dk1"/>
                </a:solidFill>
                <a:latin typeface="Quattrocento Sans"/>
                <a:ea typeface="Quattrocento Sans"/>
                <a:cs typeface="Quattrocento Sans"/>
                <a:sym typeface="Quattrocento Sans"/>
              </a:rPr>
              <a:t> </a:t>
            </a:r>
            <a:r>
              <a:rPr lang="en-GB" sz="2200" dirty="0" err="1">
                <a:solidFill>
                  <a:schemeClr val="dk1"/>
                </a:solidFill>
                <a:latin typeface="Quattrocento Sans"/>
                <a:ea typeface="Quattrocento Sans"/>
                <a:cs typeface="Quattrocento Sans"/>
                <a:sym typeface="Quattrocento Sans"/>
              </a:rPr>
              <a:t>maken</a:t>
            </a:r>
            <a:r>
              <a:rPr lang="en-GB" sz="2200" dirty="0">
                <a:solidFill>
                  <a:schemeClr val="dk1"/>
                </a:solidFill>
                <a:latin typeface="Quattrocento Sans"/>
                <a:ea typeface="Quattrocento Sans"/>
                <a:cs typeface="Quattrocento Sans"/>
                <a:sym typeface="Quattrocento Sans"/>
              </a:rPr>
              <a:t>. </a:t>
            </a:r>
          </a:p>
          <a:p>
            <a:pPr rtl="0">
              <a:spcBef>
                <a:spcPts val="440"/>
              </a:spcBef>
              <a:buNone/>
            </a:pPr>
            <a:endParaRPr sz="2200" dirty="0">
              <a:solidFill>
                <a:schemeClr val="dk1"/>
              </a:solidFill>
              <a:latin typeface="Quattrocento Sans"/>
              <a:ea typeface="Quattrocento Sans"/>
              <a:cs typeface="Quattrocento Sans"/>
              <a:sym typeface="Quattrocento Sans"/>
            </a:endParaRPr>
          </a:p>
          <a:p>
            <a:pPr lvl="0" rtl="0">
              <a:spcBef>
                <a:spcPts val="440"/>
              </a:spcBef>
              <a:buNone/>
            </a:pPr>
            <a:endParaRPr sz="2200" dirty="0">
              <a:solidFill>
                <a:schemeClr val="dk1"/>
              </a:solidFill>
              <a:latin typeface="Quattrocento Sans"/>
              <a:ea typeface="Quattrocento Sans"/>
              <a:cs typeface="Quattrocento Sans"/>
              <a:sym typeface="Quattrocento Sans"/>
            </a:endParaRPr>
          </a:p>
          <a:p>
            <a:pPr marR="0" lvl="0" algn="l" rtl="0">
              <a:spcBef>
                <a:spcPts val="440"/>
              </a:spcBef>
              <a:spcAft>
                <a:spcPts val="0"/>
              </a:spcAft>
              <a:buNone/>
            </a:pPr>
            <a:endParaRPr sz="2200" dirty="0">
              <a:solidFill>
                <a:schemeClr val="dk1"/>
              </a:solidFill>
              <a:latin typeface="Quattrocento Sans"/>
              <a:ea typeface="Quattrocento Sans"/>
              <a:cs typeface="Quattrocento Sans"/>
              <a:sym typeface="Quattrocento Sans"/>
            </a:endParaRPr>
          </a:p>
          <a:p>
            <a:pPr marR="0" lvl="0" algn="l" rtl="0">
              <a:spcBef>
                <a:spcPts val="440"/>
              </a:spcBef>
              <a:spcAft>
                <a:spcPts val="0"/>
              </a:spcAft>
              <a:buNone/>
            </a:pPr>
            <a:endParaRPr sz="2200" dirty="0">
              <a:solidFill>
                <a:schemeClr val="dk1"/>
              </a:solidFill>
              <a:latin typeface="Quattrocento Sans"/>
              <a:ea typeface="Quattrocento Sans"/>
              <a:cs typeface="Quattrocento Sans"/>
              <a:sym typeface="Quattrocento Sans"/>
            </a:endParaRPr>
          </a:p>
          <a:p>
            <a:pPr marR="0" lvl="0" algn="l" rtl="0">
              <a:spcBef>
                <a:spcPts val="440"/>
              </a:spcBef>
              <a:spcAft>
                <a:spcPts val="0"/>
              </a:spcAft>
              <a:buNone/>
            </a:pPr>
            <a:endParaRPr sz="2200" dirty="0">
              <a:solidFill>
                <a:schemeClr val="dk1"/>
              </a:solidFill>
              <a:latin typeface="Quattrocento Sans"/>
              <a:ea typeface="Quattrocento Sans"/>
              <a:cs typeface="Quattrocento Sans"/>
              <a:sym typeface="Quattrocento Sans"/>
            </a:endParaRPr>
          </a:p>
          <a:p>
            <a:pPr marR="0" lvl="0" algn="l" rtl="0">
              <a:spcBef>
                <a:spcPts val="440"/>
              </a:spcBef>
              <a:spcAft>
                <a:spcPts val="0"/>
              </a:spcAft>
              <a:buNone/>
            </a:pPr>
            <a:endParaRPr sz="2200" dirty="0">
              <a:solidFill>
                <a:schemeClr val="dk1"/>
              </a:solidFill>
              <a:latin typeface="Quattrocento Sans"/>
              <a:ea typeface="Quattrocento Sans"/>
              <a:cs typeface="Quattrocento Sans"/>
              <a:sym typeface="Quattrocento Sans"/>
            </a:endParaRPr>
          </a:p>
          <a:p>
            <a:pPr marR="0" lvl="0" algn="l" rtl="0">
              <a:spcBef>
                <a:spcPts val="440"/>
              </a:spcBef>
              <a:spcAft>
                <a:spcPts val="0"/>
              </a:spcAft>
              <a:buNone/>
            </a:pPr>
            <a:endParaRPr sz="2200" dirty="0">
              <a:solidFill>
                <a:schemeClr val="dk1"/>
              </a:solidFill>
              <a:latin typeface="Quattrocento Sans"/>
              <a:ea typeface="Quattrocento Sans"/>
              <a:cs typeface="Quattrocento Sans"/>
              <a:sym typeface="Quattrocento Sans"/>
            </a:endParaRPr>
          </a:p>
        </p:txBody>
      </p:sp>
      <p:pic>
        <p:nvPicPr>
          <p:cNvPr id="4" name="Picture 2" descr="http://www.tinekebennema.nl/wp-content/uploads/2011/05/vinkje.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3848" y="2636912"/>
            <a:ext cx="1972867" cy="186764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tekst 2"/>
          <p:cNvSpPr>
            <a:spLocks noGrp="1"/>
          </p:cNvSpPr>
          <p:nvPr>
            <p:ph type="body" idx="1"/>
          </p:nvPr>
        </p:nvSpPr>
        <p:spPr/>
        <p:txBody>
          <a:bodyPr/>
          <a:lstStyle/>
          <a:p>
            <a:endParaRPr lang="nl-NL" sz="2000" dirty="0" smtClean="0"/>
          </a:p>
          <a:p>
            <a:r>
              <a:rPr lang="nl-NL" sz="2000" dirty="0" smtClean="0"/>
              <a:t>Bij (sub)acuut optreden van diarree</a:t>
            </a:r>
            <a:r>
              <a:rPr lang="nl-NL" sz="2000" dirty="0"/>
              <a:t>, </a:t>
            </a:r>
            <a:r>
              <a:rPr lang="nl-NL" sz="2000" dirty="0" err="1"/>
              <a:t>dyspnoe</a:t>
            </a:r>
            <a:r>
              <a:rPr lang="nl-NL" sz="2000" dirty="0"/>
              <a:t>, hartkloppingen, </a:t>
            </a:r>
            <a:r>
              <a:rPr lang="nl-NL" sz="2000" dirty="0" smtClean="0"/>
              <a:t>koorts, hoge pols en lage bloeddruk </a:t>
            </a:r>
          </a:p>
          <a:p>
            <a:r>
              <a:rPr lang="nl-NL" sz="2000" dirty="0" smtClean="0"/>
              <a:t>denk je (naast een infectieuze oorzaak) </a:t>
            </a:r>
            <a:r>
              <a:rPr lang="nl-NL" sz="2000" dirty="0" err="1" smtClean="0"/>
              <a:t>endocrinologisch</a:t>
            </a:r>
            <a:r>
              <a:rPr lang="nl-NL" sz="2000" dirty="0" smtClean="0"/>
              <a:t> aan</a:t>
            </a:r>
          </a:p>
          <a:p>
            <a:endParaRPr lang="nl-NL" sz="2000" dirty="0"/>
          </a:p>
          <a:p>
            <a:r>
              <a:rPr lang="nl-NL" sz="2000" dirty="0" smtClean="0"/>
              <a:t>………..</a:t>
            </a:r>
            <a:endParaRPr lang="nl-NL" sz="2000" dirty="0"/>
          </a:p>
        </p:txBody>
      </p:sp>
      <p:sp>
        <p:nvSpPr>
          <p:cNvPr id="4" name="Titel 6"/>
          <p:cNvSpPr>
            <a:spLocks noGrp="1"/>
          </p:cNvSpPr>
          <p:nvPr>
            <p:ph type="title"/>
          </p:nvPr>
        </p:nvSpPr>
        <p:spPr>
          <a:xfrm>
            <a:off x="755576" y="476672"/>
            <a:ext cx="7543260" cy="817021"/>
          </a:xfrm>
        </p:spPr>
        <p:txBody>
          <a:bodyPr/>
          <a:lstStyle/>
          <a:p>
            <a:r>
              <a:rPr lang="nl-NL" sz="2800" b="1" dirty="0" smtClean="0">
                <a:solidFill>
                  <a:schemeClr val="bg2"/>
                </a:solidFill>
              </a:rPr>
              <a:t>Quiz laatste extra open vraag…</a:t>
            </a:r>
            <a:endParaRPr lang="nl-NL" sz="2800" b="1" dirty="0">
              <a:solidFill>
                <a:schemeClr val="bg2"/>
              </a:solidFill>
            </a:endParaRPr>
          </a:p>
        </p:txBody>
      </p:sp>
    </p:spTree>
    <p:extLst>
      <p:ext uri="{BB962C8B-B14F-4D97-AF65-F5344CB8AC3E}">
        <p14:creationId xmlns:p14="http://schemas.microsoft.com/office/powerpoint/2010/main" val="24580752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Shape 149"/>
          <p:cNvSpPr txBox="1">
            <a:spLocks noGrp="1"/>
          </p:cNvSpPr>
          <p:nvPr>
            <p:ph type="title"/>
          </p:nvPr>
        </p:nvSpPr>
        <p:spPr>
          <a:xfrm>
            <a:off x="739620" y="371689"/>
            <a:ext cx="7543260" cy="817021"/>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GB" sz="2800" b="1" dirty="0" err="1" smtClean="0">
                <a:solidFill>
                  <a:schemeClr val="dk2"/>
                </a:solidFill>
                <a:latin typeface="Quattrocento Sans"/>
                <a:ea typeface="Quattrocento Sans"/>
                <a:cs typeface="Quattrocento Sans"/>
                <a:sym typeface="Quattrocento Sans"/>
              </a:rPr>
              <a:t>Quizvragen</a:t>
            </a:r>
            <a:r>
              <a:rPr lang="en-GB" sz="2800" b="1" i="0" u="none" strike="noStrike" cap="none" baseline="0" dirty="0" smtClean="0">
                <a:solidFill>
                  <a:schemeClr val="dk2"/>
                </a:solidFill>
                <a:latin typeface="Quattrocento Sans"/>
                <a:ea typeface="Quattrocento Sans"/>
                <a:cs typeface="Quattrocento Sans"/>
                <a:sym typeface="Quattrocento Sans"/>
              </a:rPr>
              <a:t> </a:t>
            </a:r>
            <a:endParaRPr lang="en-GB" sz="2800" b="1" i="0" u="none" strike="noStrike" cap="none" baseline="0" dirty="0">
              <a:solidFill>
                <a:schemeClr val="dk2"/>
              </a:solidFill>
              <a:latin typeface="Quattrocento Sans"/>
              <a:ea typeface="Quattrocento Sans"/>
              <a:cs typeface="Quattrocento Sans"/>
              <a:sym typeface="Quattrocento Sans"/>
            </a:endParaRPr>
          </a:p>
        </p:txBody>
      </p:sp>
      <p:sp>
        <p:nvSpPr>
          <p:cNvPr id="150" name="Shape 150"/>
          <p:cNvSpPr txBox="1">
            <a:spLocks noGrp="1"/>
          </p:cNvSpPr>
          <p:nvPr>
            <p:ph type="body" idx="1"/>
          </p:nvPr>
        </p:nvSpPr>
        <p:spPr>
          <a:xfrm>
            <a:off x="739620" y="1291082"/>
            <a:ext cx="7543260" cy="4236396"/>
          </a:xfrm>
          <a:prstGeom prst="rect">
            <a:avLst/>
          </a:prstGeom>
          <a:noFill/>
          <a:ln>
            <a:noFill/>
          </a:ln>
        </p:spPr>
        <p:txBody>
          <a:bodyPr lIns="91425" tIns="45700" rIns="91425" bIns="45700" anchor="t" anchorCtr="0">
            <a:noAutofit/>
          </a:bodyPr>
          <a:lstStyle/>
          <a:p>
            <a:pPr marR="0" lvl="0" algn="l" rtl="0">
              <a:spcBef>
                <a:spcPts val="440"/>
              </a:spcBef>
              <a:spcAft>
                <a:spcPts val="0"/>
              </a:spcAft>
              <a:buNone/>
            </a:pPr>
            <a:endParaRPr lang="en-GB" sz="2200" dirty="0">
              <a:solidFill>
                <a:schemeClr val="dk1"/>
              </a:solidFill>
              <a:latin typeface="Quattrocento Sans"/>
              <a:ea typeface="Quattrocento Sans"/>
              <a:cs typeface="Quattrocento Sans"/>
              <a:sym typeface="Quattrocento Sans"/>
            </a:endParaRPr>
          </a:p>
        </p:txBody>
      </p:sp>
    </p:spTree>
  </p:cSld>
  <p:clrMapOvr>
    <a:masterClrMapping/>
  </p:clrMapOvr>
  <p:transition spd="slow">
    <p:cu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p:txBody>
          <a:bodyPr/>
          <a:lstStyle/>
          <a:p>
            <a:r>
              <a:rPr lang="nl-NL" sz="2800" b="1" dirty="0" smtClean="0">
                <a:solidFill>
                  <a:schemeClr val="bg2"/>
                </a:solidFill>
              </a:rPr>
              <a:t>Quiz 1</a:t>
            </a:r>
            <a:endParaRPr lang="nl-NL" sz="2800" b="1" dirty="0">
              <a:solidFill>
                <a:schemeClr val="bg2"/>
              </a:solidFill>
            </a:endParaRPr>
          </a:p>
        </p:txBody>
      </p:sp>
      <p:sp>
        <p:nvSpPr>
          <p:cNvPr id="8" name="Tijdelijke aanduiding voor tekst 7"/>
          <p:cNvSpPr>
            <a:spLocks noGrp="1"/>
          </p:cNvSpPr>
          <p:nvPr>
            <p:ph type="body" idx="1"/>
          </p:nvPr>
        </p:nvSpPr>
        <p:spPr/>
        <p:txBody>
          <a:bodyPr/>
          <a:lstStyle/>
          <a:p>
            <a:r>
              <a:rPr lang="nl-NL" sz="2000" dirty="0" smtClean="0"/>
              <a:t>Bij een patiënt met type 2 diabetes die een heftige gastro-enteritis doormaakt is het raadzaam de </a:t>
            </a:r>
            <a:r>
              <a:rPr lang="nl-NL" sz="2000" dirty="0" err="1" smtClean="0"/>
              <a:t>metformine</a:t>
            </a:r>
            <a:r>
              <a:rPr lang="nl-NL" sz="2000" dirty="0" smtClean="0"/>
              <a:t> te staken. </a:t>
            </a:r>
            <a:endParaRPr lang="nl-NL" sz="2000" dirty="0"/>
          </a:p>
        </p:txBody>
      </p:sp>
      <p:pic>
        <p:nvPicPr>
          <p:cNvPr id="9" name="Picture 2" descr="http://www.tinekebennema.nl/wp-content/uploads/2011/05/vinkje.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31840" y="2564904"/>
            <a:ext cx="1972867" cy="18676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1132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p:txBody>
          <a:bodyPr/>
          <a:lstStyle/>
          <a:p>
            <a:r>
              <a:rPr lang="nl-NL" sz="2400" b="1" dirty="0" smtClean="0">
                <a:solidFill>
                  <a:schemeClr val="bg2"/>
                </a:solidFill>
              </a:rPr>
              <a:t>Quiz </a:t>
            </a:r>
            <a:r>
              <a:rPr lang="nl-NL" sz="2400" b="1" dirty="0">
                <a:solidFill>
                  <a:schemeClr val="bg2"/>
                </a:solidFill>
              </a:rPr>
              <a:t>2</a:t>
            </a:r>
          </a:p>
        </p:txBody>
      </p:sp>
      <p:sp>
        <p:nvSpPr>
          <p:cNvPr id="8" name="Tijdelijke aanduiding voor tekst 7"/>
          <p:cNvSpPr>
            <a:spLocks noGrp="1"/>
          </p:cNvSpPr>
          <p:nvPr>
            <p:ph type="body" idx="1"/>
          </p:nvPr>
        </p:nvSpPr>
        <p:spPr/>
        <p:txBody>
          <a:bodyPr/>
          <a:lstStyle/>
          <a:p>
            <a:r>
              <a:rPr lang="nl-NL" sz="2000" dirty="0" smtClean="0"/>
              <a:t>Een hyperglycaemie tot 25 </a:t>
            </a:r>
            <a:r>
              <a:rPr lang="nl-NL" sz="2000" dirty="0" err="1" smtClean="0"/>
              <a:t>mmol</a:t>
            </a:r>
            <a:r>
              <a:rPr lang="nl-NL" sz="2000" dirty="0" smtClean="0"/>
              <a:t>/l zonder koorts, braken of diarree kan je in de eerste lijn behandelen.</a:t>
            </a:r>
            <a:endParaRPr lang="nl-NL" sz="2000" dirty="0"/>
          </a:p>
        </p:txBody>
      </p:sp>
      <p:pic>
        <p:nvPicPr>
          <p:cNvPr id="9" name="Picture 2" descr="http://www.tinekebennema.nl/wp-content/uploads/2011/05/vinkje.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31181" y="2281432"/>
            <a:ext cx="1972867" cy="18676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17870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2339975" y="714375"/>
            <a:ext cx="3816350" cy="7127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2000">
                <a:solidFill>
                  <a:schemeClr val="tx1"/>
                </a:solidFill>
                <a:latin typeface="Arial" pitchFamily="34" charset="0"/>
                <a:ea typeface="ＭＳ Ｐゴシック" pitchFamily="34" charset="-128"/>
              </a:defRPr>
            </a:lvl1pPr>
            <a:lvl2pPr marL="742950" indent="-285750" eaLnBrk="0" hangingPunct="0">
              <a:defRPr sz="2000">
                <a:solidFill>
                  <a:schemeClr val="tx1"/>
                </a:solidFill>
                <a:latin typeface="Arial" pitchFamily="34" charset="0"/>
                <a:ea typeface="ＭＳ Ｐゴシック" pitchFamily="34" charset="-128"/>
              </a:defRPr>
            </a:lvl2pPr>
            <a:lvl3pPr marL="1143000" indent="-228600" eaLnBrk="0" hangingPunct="0">
              <a:defRPr sz="2000">
                <a:solidFill>
                  <a:schemeClr val="tx1"/>
                </a:solidFill>
                <a:latin typeface="Arial" pitchFamily="34" charset="0"/>
                <a:ea typeface="ＭＳ Ｐゴシック" pitchFamily="34" charset="-128"/>
              </a:defRPr>
            </a:lvl3pPr>
            <a:lvl4pPr marL="1600200" indent="-228600" eaLnBrk="0" hangingPunct="0">
              <a:defRPr sz="2000">
                <a:solidFill>
                  <a:schemeClr val="tx1"/>
                </a:solidFill>
                <a:latin typeface="Arial" pitchFamily="34" charset="0"/>
                <a:ea typeface="ＭＳ Ｐゴシック" pitchFamily="34" charset="-128"/>
              </a:defRPr>
            </a:lvl4pPr>
            <a:lvl5pPr marL="2057400" indent="-228600" eaLnBrk="0" hangingPunct="0">
              <a:defRPr sz="2000">
                <a:solidFill>
                  <a:schemeClr val="tx1"/>
                </a:solidFill>
                <a:latin typeface="Arial" pitchFamily="34" charset="0"/>
                <a:ea typeface="ＭＳ Ｐゴシック" pitchFamily="34" charset="-128"/>
              </a:defRPr>
            </a:lvl5pPr>
            <a:lvl6pPr marL="25146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6pPr>
            <a:lvl7pPr marL="29718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7pPr>
            <a:lvl8pPr marL="34290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8pPr>
            <a:lvl9pPr marL="38862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9pPr>
          </a:lstStyle>
          <a:p>
            <a:pPr eaLnBrk="1" hangingPunct="1">
              <a:lnSpc>
                <a:spcPct val="100000"/>
              </a:lnSpc>
              <a:spcBef>
                <a:spcPct val="50000"/>
              </a:spcBef>
            </a:pPr>
            <a:r>
              <a:rPr lang="en-US" altLang="nl-NL" sz="1600" dirty="0" err="1"/>
              <a:t>Bloedglucose</a:t>
            </a:r>
            <a:r>
              <a:rPr lang="en-US" altLang="nl-NL" sz="1600" dirty="0"/>
              <a:t> 15 -25 </a:t>
            </a:r>
            <a:r>
              <a:rPr lang="en-US" altLang="nl-NL" sz="1600" dirty="0" err="1"/>
              <a:t>mmol</a:t>
            </a:r>
            <a:r>
              <a:rPr lang="en-US" altLang="nl-NL" sz="1600" dirty="0"/>
              <a:t>/</a:t>
            </a:r>
            <a:r>
              <a:rPr lang="en-US" altLang="nl-NL" sz="1600" dirty="0" err="1"/>
              <a:t>ltr</a:t>
            </a:r>
            <a:endParaRPr lang="en-US" altLang="nl-NL" sz="1600" dirty="0"/>
          </a:p>
          <a:p>
            <a:pPr algn="l" eaLnBrk="1" hangingPunct="1">
              <a:lnSpc>
                <a:spcPct val="100000"/>
              </a:lnSpc>
              <a:spcBef>
                <a:spcPct val="50000"/>
              </a:spcBef>
            </a:pPr>
            <a:endParaRPr lang="nl-NL" altLang="nl-NL" sz="1600" dirty="0"/>
          </a:p>
        </p:txBody>
      </p:sp>
      <p:sp>
        <p:nvSpPr>
          <p:cNvPr id="7171" name="Text Box 3"/>
          <p:cNvSpPr txBox="1">
            <a:spLocks noChangeArrowheads="1"/>
          </p:cNvSpPr>
          <p:nvPr/>
        </p:nvSpPr>
        <p:spPr bwMode="auto">
          <a:xfrm>
            <a:off x="3132138" y="3394075"/>
            <a:ext cx="2160587" cy="33289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2000">
                <a:solidFill>
                  <a:schemeClr val="tx1"/>
                </a:solidFill>
                <a:latin typeface="Arial" pitchFamily="34" charset="0"/>
                <a:ea typeface="ＭＳ Ｐゴシック" pitchFamily="34" charset="-128"/>
              </a:defRPr>
            </a:lvl1pPr>
            <a:lvl2pPr marL="742950" indent="-285750" eaLnBrk="0" hangingPunct="0">
              <a:defRPr sz="2000">
                <a:solidFill>
                  <a:schemeClr val="tx1"/>
                </a:solidFill>
                <a:latin typeface="Arial" pitchFamily="34" charset="0"/>
                <a:ea typeface="ＭＳ Ｐゴシック" pitchFamily="34" charset="-128"/>
              </a:defRPr>
            </a:lvl2pPr>
            <a:lvl3pPr marL="1143000" indent="-228600" eaLnBrk="0" hangingPunct="0">
              <a:defRPr sz="2000">
                <a:solidFill>
                  <a:schemeClr val="tx1"/>
                </a:solidFill>
                <a:latin typeface="Arial" pitchFamily="34" charset="0"/>
                <a:ea typeface="ＭＳ Ｐゴシック" pitchFamily="34" charset="-128"/>
              </a:defRPr>
            </a:lvl3pPr>
            <a:lvl4pPr marL="1600200" indent="-228600" eaLnBrk="0" hangingPunct="0">
              <a:defRPr sz="2000">
                <a:solidFill>
                  <a:schemeClr val="tx1"/>
                </a:solidFill>
                <a:latin typeface="Arial" pitchFamily="34" charset="0"/>
                <a:ea typeface="ＭＳ Ｐゴシック" pitchFamily="34" charset="-128"/>
              </a:defRPr>
            </a:lvl4pPr>
            <a:lvl5pPr marL="2057400" indent="-228600" eaLnBrk="0" hangingPunct="0">
              <a:defRPr sz="2000">
                <a:solidFill>
                  <a:schemeClr val="tx1"/>
                </a:solidFill>
                <a:latin typeface="Arial" pitchFamily="34" charset="0"/>
                <a:ea typeface="ＭＳ Ｐゴシック" pitchFamily="34" charset="-128"/>
              </a:defRPr>
            </a:lvl5pPr>
            <a:lvl6pPr marL="25146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6pPr>
            <a:lvl7pPr marL="29718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7pPr>
            <a:lvl8pPr marL="34290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8pPr>
            <a:lvl9pPr marL="38862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9pPr>
          </a:lstStyle>
          <a:p>
            <a:pPr algn="l" eaLnBrk="1" hangingPunct="1">
              <a:lnSpc>
                <a:spcPct val="100000"/>
              </a:lnSpc>
              <a:spcBef>
                <a:spcPct val="50000"/>
              </a:spcBef>
            </a:pPr>
            <a:r>
              <a:rPr lang="en-US" altLang="nl-NL" sz="1400" dirty="0" err="1"/>
              <a:t>Bijspuiten</a:t>
            </a:r>
            <a:r>
              <a:rPr lang="en-US" altLang="nl-NL" sz="1400" dirty="0"/>
              <a:t> met (ultra) </a:t>
            </a:r>
            <a:r>
              <a:rPr lang="en-US" altLang="nl-NL" sz="1400" dirty="0" err="1"/>
              <a:t>kortwerkende</a:t>
            </a:r>
            <a:r>
              <a:rPr lang="en-US" altLang="nl-NL" sz="1400" dirty="0"/>
              <a:t> </a:t>
            </a:r>
            <a:r>
              <a:rPr lang="en-US" altLang="nl-NL" sz="1400" dirty="0" err="1"/>
              <a:t>insuline</a:t>
            </a:r>
            <a:r>
              <a:rPr lang="en-US" altLang="nl-NL" sz="1400" dirty="0"/>
              <a:t>: de 2-4-6 regel:</a:t>
            </a:r>
          </a:p>
          <a:p>
            <a:pPr algn="l" eaLnBrk="1" hangingPunct="1">
              <a:lnSpc>
                <a:spcPct val="100000"/>
              </a:lnSpc>
              <a:spcBef>
                <a:spcPct val="50000"/>
              </a:spcBef>
            </a:pPr>
            <a:r>
              <a:rPr lang="en-US" altLang="nl-NL" sz="1400" dirty="0" err="1"/>
              <a:t>Controleer</a:t>
            </a:r>
            <a:r>
              <a:rPr lang="en-US" altLang="nl-NL" sz="1400" dirty="0"/>
              <a:t> </a:t>
            </a:r>
            <a:r>
              <a:rPr lang="en-US" altLang="nl-NL" sz="1400" dirty="0" err="1"/>
              <a:t>elke</a:t>
            </a:r>
            <a:r>
              <a:rPr lang="en-US" altLang="nl-NL" sz="1400" dirty="0"/>
              <a:t> </a:t>
            </a:r>
            <a:r>
              <a:rPr lang="en-US" altLang="nl-NL" sz="1600" b="1" dirty="0"/>
              <a:t>2</a:t>
            </a:r>
            <a:r>
              <a:rPr lang="en-US" altLang="nl-NL" sz="1400" dirty="0"/>
              <a:t> </a:t>
            </a:r>
            <a:r>
              <a:rPr lang="en-US" altLang="nl-NL" sz="1400" dirty="0" err="1"/>
              <a:t>uur</a:t>
            </a:r>
            <a:r>
              <a:rPr lang="en-US" altLang="nl-NL" sz="1400" dirty="0"/>
              <a:t> tot </a:t>
            </a:r>
            <a:r>
              <a:rPr lang="en-US" altLang="nl-NL" sz="1400" dirty="0" err="1"/>
              <a:t>bloedglucose</a:t>
            </a:r>
            <a:r>
              <a:rPr lang="en-US" altLang="nl-NL" sz="1400" dirty="0"/>
              <a:t> &lt;15 </a:t>
            </a:r>
            <a:r>
              <a:rPr lang="en-US" altLang="nl-NL" sz="1400" dirty="0" err="1"/>
              <a:t>mmol</a:t>
            </a:r>
            <a:r>
              <a:rPr lang="en-US" altLang="nl-NL" sz="1400" dirty="0"/>
              <a:t>/</a:t>
            </a:r>
            <a:r>
              <a:rPr lang="en-US" altLang="nl-NL" sz="1400" dirty="0" err="1"/>
              <a:t>ltr</a:t>
            </a:r>
            <a:endParaRPr lang="en-US" altLang="nl-NL" sz="1400" dirty="0"/>
          </a:p>
          <a:p>
            <a:pPr algn="l" eaLnBrk="1" hangingPunct="1">
              <a:lnSpc>
                <a:spcPct val="100000"/>
              </a:lnSpc>
              <a:spcBef>
                <a:spcPct val="50000"/>
              </a:spcBef>
            </a:pPr>
            <a:r>
              <a:rPr lang="en-US" altLang="nl-NL" sz="1400" dirty="0"/>
              <a:t>&gt;15 </a:t>
            </a:r>
            <a:r>
              <a:rPr lang="en-US" altLang="nl-NL" sz="1400" dirty="0" err="1"/>
              <a:t>mmol</a:t>
            </a:r>
            <a:r>
              <a:rPr lang="en-US" altLang="nl-NL" sz="1400" dirty="0"/>
              <a:t>/l: </a:t>
            </a:r>
            <a:r>
              <a:rPr lang="en-US" altLang="nl-NL" sz="1600" b="1" dirty="0"/>
              <a:t>4</a:t>
            </a:r>
            <a:r>
              <a:rPr lang="en-US" altLang="nl-NL" sz="1400" b="1" dirty="0"/>
              <a:t> </a:t>
            </a:r>
            <a:r>
              <a:rPr lang="en-US" altLang="nl-NL" sz="1400" dirty="0"/>
              <a:t>eh </a:t>
            </a:r>
            <a:r>
              <a:rPr lang="en-US" altLang="nl-NL" sz="1400" dirty="0" err="1"/>
              <a:t>bijspuiten</a:t>
            </a:r>
            <a:endParaRPr lang="en-US" altLang="nl-NL" sz="1400" dirty="0"/>
          </a:p>
          <a:p>
            <a:pPr algn="l" eaLnBrk="1" hangingPunct="1">
              <a:lnSpc>
                <a:spcPct val="100000"/>
              </a:lnSpc>
              <a:spcBef>
                <a:spcPct val="50000"/>
              </a:spcBef>
            </a:pPr>
            <a:r>
              <a:rPr lang="en-US" altLang="nl-NL" sz="1400" dirty="0"/>
              <a:t>&gt;20 </a:t>
            </a:r>
            <a:r>
              <a:rPr lang="en-US" altLang="nl-NL" sz="1400" dirty="0" err="1"/>
              <a:t>mmol</a:t>
            </a:r>
            <a:r>
              <a:rPr lang="en-US" altLang="nl-NL" sz="1400" dirty="0"/>
              <a:t>:</a:t>
            </a:r>
            <a:r>
              <a:rPr lang="en-US" altLang="nl-NL" sz="1400" b="1" dirty="0"/>
              <a:t> </a:t>
            </a:r>
            <a:r>
              <a:rPr lang="en-US" altLang="nl-NL" sz="1600" b="1" dirty="0"/>
              <a:t>6</a:t>
            </a:r>
            <a:r>
              <a:rPr lang="en-US" altLang="nl-NL" sz="1400" b="1" dirty="0"/>
              <a:t> </a:t>
            </a:r>
            <a:r>
              <a:rPr lang="en-US" altLang="nl-NL" sz="1400" dirty="0"/>
              <a:t>eh </a:t>
            </a:r>
            <a:r>
              <a:rPr lang="en-US" altLang="nl-NL" sz="1400" dirty="0" err="1"/>
              <a:t>bijspuiten</a:t>
            </a:r>
            <a:endParaRPr lang="en-US" altLang="nl-NL" sz="1400" dirty="0"/>
          </a:p>
          <a:p>
            <a:pPr algn="l" eaLnBrk="1" hangingPunct="1">
              <a:lnSpc>
                <a:spcPct val="100000"/>
              </a:lnSpc>
              <a:spcBef>
                <a:spcPct val="50000"/>
              </a:spcBef>
            </a:pPr>
            <a:r>
              <a:rPr lang="en-US" altLang="nl-NL" sz="1400" dirty="0"/>
              <a:t>	+</a:t>
            </a:r>
          </a:p>
          <a:p>
            <a:pPr algn="l" eaLnBrk="1" hangingPunct="1">
              <a:lnSpc>
                <a:spcPct val="100000"/>
              </a:lnSpc>
              <a:spcBef>
                <a:spcPct val="50000"/>
              </a:spcBef>
            </a:pPr>
            <a:r>
              <a:rPr lang="en-US" altLang="nl-NL" sz="1400" dirty="0" err="1"/>
              <a:t>Rehydratie</a:t>
            </a:r>
            <a:r>
              <a:rPr lang="en-US" altLang="nl-NL" sz="1400" dirty="0"/>
              <a:t> 2 liter </a:t>
            </a:r>
            <a:r>
              <a:rPr lang="en-US" altLang="nl-NL" sz="1400" dirty="0" err="1"/>
              <a:t>vocht</a:t>
            </a:r>
            <a:endParaRPr lang="nl-NL" altLang="nl-NL" sz="1400" dirty="0"/>
          </a:p>
        </p:txBody>
      </p:sp>
      <p:sp>
        <p:nvSpPr>
          <p:cNvPr id="7172" name="Text Box 4"/>
          <p:cNvSpPr txBox="1">
            <a:spLocks noChangeArrowheads="1"/>
          </p:cNvSpPr>
          <p:nvPr/>
        </p:nvSpPr>
        <p:spPr bwMode="auto">
          <a:xfrm>
            <a:off x="179388" y="2003425"/>
            <a:ext cx="2160587" cy="63341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2000">
                <a:solidFill>
                  <a:schemeClr val="tx1"/>
                </a:solidFill>
                <a:latin typeface="Arial" pitchFamily="34" charset="0"/>
                <a:ea typeface="ＭＳ Ｐゴシック" pitchFamily="34" charset="-128"/>
              </a:defRPr>
            </a:lvl1pPr>
            <a:lvl2pPr marL="742950" indent="-285750" eaLnBrk="0" hangingPunct="0">
              <a:defRPr sz="2000">
                <a:solidFill>
                  <a:schemeClr val="tx1"/>
                </a:solidFill>
                <a:latin typeface="Arial" pitchFamily="34" charset="0"/>
                <a:ea typeface="ＭＳ Ｐゴシック" pitchFamily="34" charset="-128"/>
              </a:defRPr>
            </a:lvl2pPr>
            <a:lvl3pPr marL="1143000" indent="-228600" eaLnBrk="0" hangingPunct="0">
              <a:defRPr sz="2000">
                <a:solidFill>
                  <a:schemeClr val="tx1"/>
                </a:solidFill>
                <a:latin typeface="Arial" pitchFamily="34" charset="0"/>
                <a:ea typeface="ＭＳ Ｐゴシック" pitchFamily="34" charset="-128"/>
              </a:defRPr>
            </a:lvl3pPr>
            <a:lvl4pPr marL="1600200" indent="-228600" eaLnBrk="0" hangingPunct="0">
              <a:defRPr sz="2000">
                <a:solidFill>
                  <a:schemeClr val="tx1"/>
                </a:solidFill>
                <a:latin typeface="Arial" pitchFamily="34" charset="0"/>
                <a:ea typeface="ＭＳ Ｐゴシック" pitchFamily="34" charset="-128"/>
              </a:defRPr>
            </a:lvl4pPr>
            <a:lvl5pPr marL="2057400" indent="-228600" eaLnBrk="0" hangingPunct="0">
              <a:defRPr sz="2000">
                <a:solidFill>
                  <a:schemeClr val="tx1"/>
                </a:solidFill>
                <a:latin typeface="Arial" pitchFamily="34" charset="0"/>
                <a:ea typeface="ＭＳ Ｐゴシック" pitchFamily="34" charset="-128"/>
              </a:defRPr>
            </a:lvl5pPr>
            <a:lvl6pPr marL="25146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6pPr>
            <a:lvl7pPr marL="29718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7pPr>
            <a:lvl8pPr marL="34290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8pPr>
            <a:lvl9pPr marL="38862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9pPr>
          </a:lstStyle>
          <a:p>
            <a:pPr algn="l" eaLnBrk="1" hangingPunct="1">
              <a:lnSpc>
                <a:spcPct val="100000"/>
              </a:lnSpc>
              <a:spcBef>
                <a:spcPct val="50000"/>
              </a:spcBef>
            </a:pPr>
            <a:r>
              <a:rPr lang="en-US" altLang="nl-NL" sz="1400"/>
              <a:t>+ alarmsymtomen:</a:t>
            </a:r>
          </a:p>
          <a:p>
            <a:pPr algn="l" eaLnBrk="1" hangingPunct="1">
              <a:lnSpc>
                <a:spcPct val="100000"/>
              </a:lnSpc>
              <a:spcBef>
                <a:spcPct val="50000"/>
              </a:spcBef>
            </a:pPr>
            <a:r>
              <a:rPr lang="en-US" altLang="nl-NL" sz="1400"/>
              <a:t>koorts, braken, diarree?</a:t>
            </a:r>
            <a:endParaRPr lang="nl-NL" altLang="nl-NL" sz="1400"/>
          </a:p>
        </p:txBody>
      </p:sp>
      <p:sp>
        <p:nvSpPr>
          <p:cNvPr id="7173" name="Text Box 5"/>
          <p:cNvSpPr txBox="1">
            <a:spLocks noChangeArrowheads="1"/>
          </p:cNvSpPr>
          <p:nvPr/>
        </p:nvSpPr>
        <p:spPr bwMode="auto">
          <a:xfrm>
            <a:off x="2987675" y="2003425"/>
            <a:ext cx="2447925" cy="52705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2000">
                <a:solidFill>
                  <a:schemeClr val="tx1"/>
                </a:solidFill>
                <a:latin typeface="Arial" pitchFamily="34" charset="0"/>
                <a:ea typeface="ＭＳ Ｐゴシック" pitchFamily="34" charset="-128"/>
              </a:defRPr>
            </a:lvl1pPr>
            <a:lvl2pPr marL="742950" indent="-285750" eaLnBrk="0" hangingPunct="0">
              <a:defRPr sz="2000">
                <a:solidFill>
                  <a:schemeClr val="tx1"/>
                </a:solidFill>
                <a:latin typeface="Arial" pitchFamily="34" charset="0"/>
                <a:ea typeface="ＭＳ Ｐゴシック" pitchFamily="34" charset="-128"/>
              </a:defRPr>
            </a:lvl2pPr>
            <a:lvl3pPr marL="1143000" indent="-228600" eaLnBrk="0" hangingPunct="0">
              <a:defRPr sz="2000">
                <a:solidFill>
                  <a:schemeClr val="tx1"/>
                </a:solidFill>
                <a:latin typeface="Arial" pitchFamily="34" charset="0"/>
                <a:ea typeface="ＭＳ Ｐゴシック" pitchFamily="34" charset="-128"/>
              </a:defRPr>
            </a:lvl3pPr>
            <a:lvl4pPr marL="1600200" indent="-228600" eaLnBrk="0" hangingPunct="0">
              <a:defRPr sz="2000">
                <a:solidFill>
                  <a:schemeClr val="tx1"/>
                </a:solidFill>
                <a:latin typeface="Arial" pitchFamily="34" charset="0"/>
                <a:ea typeface="ＭＳ Ｐゴシック" pitchFamily="34" charset="-128"/>
              </a:defRPr>
            </a:lvl4pPr>
            <a:lvl5pPr marL="2057400" indent="-228600" eaLnBrk="0" hangingPunct="0">
              <a:defRPr sz="2000">
                <a:solidFill>
                  <a:schemeClr val="tx1"/>
                </a:solidFill>
                <a:latin typeface="Arial" pitchFamily="34" charset="0"/>
                <a:ea typeface="ＭＳ Ｐゴシック" pitchFamily="34" charset="-128"/>
              </a:defRPr>
            </a:lvl5pPr>
            <a:lvl6pPr marL="25146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6pPr>
            <a:lvl7pPr marL="29718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7pPr>
            <a:lvl8pPr marL="34290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8pPr>
            <a:lvl9pPr marL="38862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9pPr>
          </a:lstStyle>
          <a:p>
            <a:pPr algn="l" eaLnBrk="1" hangingPunct="1">
              <a:lnSpc>
                <a:spcPct val="100000"/>
              </a:lnSpc>
              <a:spcBef>
                <a:spcPct val="50000"/>
              </a:spcBef>
            </a:pPr>
            <a:r>
              <a:rPr lang="en-US" altLang="nl-NL" sz="1400"/>
              <a:t>+ klachten (dorst/  veel plassen)</a:t>
            </a:r>
            <a:endParaRPr lang="nl-NL" altLang="nl-NL" sz="1400"/>
          </a:p>
        </p:txBody>
      </p:sp>
      <p:sp>
        <p:nvSpPr>
          <p:cNvPr id="7174" name="Text Box 6"/>
          <p:cNvSpPr txBox="1">
            <a:spLocks noChangeArrowheads="1"/>
          </p:cNvSpPr>
          <p:nvPr/>
        </p:nvSpPr>
        <p:spPr bwMode="auto">
          <a:xfrm>
            <a:off x="6227763" y="2025650"/>
            <a:ext cx="2160587" cy="3143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2000">
                <a:solidFill>
                  <a:schemeClr val="tx1"/>
                </a:solidFill>
                <a:latin typeface="Arial" pitchFamily="34" charset="0"/>
                <a:ea typeface="ＭＳ Ｐゴシック" pitchFamily="34" charset="-128"/>
              </a:defRPr>
            </a:lvl1pPr>
            <a:lvl2pPr marL="742950" indent="-285750" eaLnBrk="0" hangingPunct="0">
              <a:defRPr sz="2000">
                <a:solidFill>
                  <a:schemeClr val="tx1"/>
                </a:solidFill>
                <a:latin typeface="Arial" pitchFamily="34" charset="0"/>
                <a:ea typeface="ＭＳ Ｐゴシック" pitchFamily="34" charset="-128"/>
              </a:defRPr>
            </a:lvl2pPr>
            <a:lvl3pPr marL="1143000" indent="-228600" eaLnBrk="0" hangingPunct="0">
              <a:defRPr sz="2000">
                <a:solidFill>
                  <a:schemeClr val="tx1"/>
                </a:solidFill>
                <a:latin typeface="Arial" pitchFamily="34" charset="0"/>
                <a:ea typeface="ＭＳ Ｐゴシック" pitchFamily="34" charset="-128"/>
              </a:defRPr>
            </a:lvl3pPr>
            <a:lvl4pPr marL="1600200" indent="-228600" eaLnBrk="0" hangingPunct="0">
              <a:defRPr sz="2000">
                <a:solidFill>
                  <a:schemeClr val="tx1"/>
                </a:solidFill>
                <a:latin typeface="Arial" pitchFamily="34" charset="0"/>
                <a:ea typeface="ＭＳ Ｐゴシック" pitchFamily="34" charset="-128"/>
              </a:defRPr>
            </a:lvl4pPr>
            <a:lvl5pPr marL="2057400" indent="-228600" eaLnBrk="0" hangingPunct="0">
              <a:defRPr sz="2000">
                <a:solidFill>
                  <a:schemeClr val="tx1"/>
                </a:solidFill>
                <a:latin typeface="Arial" pitchFamily="34" charset="0"/>
                <a:ea typeface="ＭＳ Ｐゴシック" pitchFamily="34" charset="-128"/>
              </a:defRPr>
            </a:lvl5pPr>
            <a:lvl6pPr marL="25146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6pPr>
            <a:lvl7pPr marL="29718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7pPr>
            <a:lvl8pPr marL="34290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8pPr>
            <a:lvl9pPr marL="38862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9pPr>
          </a:lstStyle>
          <a:p>
            <a:pPr algn="l" eaLnBrk="1" hangingPunct="1">
              <a:lnSpc>
                <a:spcPct val="100000"/>
              </a:lnSpc>
              <a:spcBef>
                <a:spcPct val="50000"/>
              </a:spcBef>
            </a:pPr>
            <a:r>
              <a:rPr lang="en-US" altLang="nl-NL" sz="1400"/>
              <a:t>Geen klachten</a:t>
            </a:r>
            <a:endParaRPr lang="nl-NL" altLang="nl-NL" sz="1400"/>
          </a:p>
        </p:txBody>
      </p:sp>
      <p:sp>
        <p:nvSpPr>
          <p:cNvPr id="7175" name="Text Box 7"/>
          <p:cNvSpPr txBox="1">
            <a:spLocks noChangeArrowheads="1"/>
          </p:cNvSpPr>
          <p:nvPr/>
        </p:nvSpPr>
        <p:spPr bwMode="auto">
          <a:xfrm>
            <a:off x="179388" y="3394075"/>
            <a:ext cx="2160587" cy="105886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2000">
                <a:solidFill>
                  <a:schemeClr val="tx1"/>
                </a:solidFill>
                <a:latin typeface="Arial" pitchFamily="34" charset="0"/>
                <a:ea typeface="ＭＳ Ｐゴシック" pitchFamily="34" charset="-128"/>
              </a:defRPr>
            </a:lvl1pPr>
            <a:lvl2pPr marL="742950" indent="-285750" eaLnBrk="0" hangingPunct="0">
              <a:defRPr sz="2000">
                <a:solidFill>
                  <a:schemeClr val="tx1"/>
                </a:solidFill>
                <a:latin typeface="Arial" pitchFamily="34" charset="0"/>
                <a:ea typeface="ＭＳ Ｐゴシック" pitchFamily="34" charset="-128"/>
              </a:defRPr>
            </a:lvl2pPr>
            <a:lvl3pPr marL="1143000" indent="-228600" eaLnBrk="0" hangingPunct="0">
              <a:defRPr sz="2000">
                <a:solidFill>
                  <a:schemeClr val="tx1"/>
                </a:solidFill>
                <a:latin typeface="Arial" pitchFamily="34" charset="0"/>
                <a:ea typeface="ＭＳ Ｐゴシック" pitchFamily="34" charset="-128"/>
              </a:defRPr>
            </a:lvl3pPr>
            <a:lvl4pPr marL="1600200" indent="-228600" eaLnBrk="0" hangingPunct="0">
              <a:defRPr sz="2000">
                <a:solidFill>
                  <a:schemeClr val="tx1"/>
                </a:solidFill>
                <a:latin typeface="Arial" pitchFamily="34" charset="0"/>
                <a:ea typeface="ＭＳ Ｐゴシック" pitchFamily="34" charset="-128"/>
              </a:defRPr>
            </a:lvl4pPr>
            <a:lvl5pPr marL="2057400" indent="-228600" eaLnBrk="0" hangingPunct="0">
              <a:defRPr sz="2000">
                <a:solidFill>
                  <a:schemeClr val="tx1"/>
                </a:solidFill>
                <a:latin typeface="Arial" pitchFamily="34" charset="0"/>
                <a:ea typeface="ＭＳ Ｐゴシック" pitchFamily="34" charset="-128"/>
              </a:defRPr>
            </a:lvl5pPr>
            <a:lvl6pPr marL="25146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6pPr>
            <a:lvl7pPr marL="29718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7pPr>
            <a:lvl8pPr marL="34290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8pPr>
            <a:lvl9pPr marL="38862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9pPr>
          </a:lstStyle>
          <a:p>
            <a:pPr algn="l" eaLnBrk="1" hangingPunct="1">
              <a:lnSpc>
                <a:spcPct val="100000"/>
              </a:lnSpc>
              <a:spcBef>
                <a:spcPct val="50000"/>
              </a:spcBef>
            </a:pPr>
            <a:r>
              <a:rPr lang="en-US" altLang="nl-NL" sz="1400"/>
              <a:t>Visite A2</a:t>
            </a:r>
          </a:p>
          <a:p>
            <a:pPr algn="l" eaLnBrk="1" hangingPunct="1">
              <a:lnSpc>
                <a:spcPct val="100000"/>
              </a:lnSpc>
              <a:spcBef>
                <a:spcPct val="50000"/>
              </a:spcBef>
            </a:pPr>
            <a:r>
              <a:rPr lang="en-US" altLang="nl-NL" sz="1400"/>
              <a:t>Overweeg opname voor intraveneuze behandeling</a:t>
            </a:r>
            <a:endParaRPr lang="nl-NL" altLang="nl-NL" sz="1400"/>
          </a:p>
        </p:txBody>
      </p:sp>
      <p:sp>
        <p:nvSpPr>
          <p:cNvPr id="7176" name="Line 9"/>
          <p:cNvSpPr>
            <a:spLocks noChangeShapeType="1"/>
          </p:cNvSpPr>
          <p:nvPr/>
        </p:nvSpPr>
        <p:spPr bwMode="auto">
          <a:xfrm>
            <a:off x="7212013" y="1427163"/>
            <a:ext cx="0" cy="57785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7177" name="Line 10"/>
          <p:cNvSpPr>
            <a:spLocks noChangeShapeType="1"/>
          </p:cNvSpPr>
          <p:nvPr/>
        </p:nvSpPr>
        <p:spPr bwMode="auto">
          <a:xfrm flipH="1">
            <a:off x="1092200" y="1427163"/>
            <a:ext cx="6119813"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nl-NL"/>
          </a:p>
        </p:txBody>
      </p:sp>
      <p:sp>
        <p:nvSpPr>
          <p:cNvPr id="7178" name="Line 11"/>
          <p:cNvSpPr>
            <a:spLocks noChangeShapeType="1"/>
          </p:cNvSpPr>
          <p:nvPr/>
        </p:nvSpPr>
        <p:spPr bwMode="auto">
          <a:xfrm>
            <a:off x="1098550" y="1427163"/>
            <a:ext cx="0" cy="57626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7179" name="Line 12"/>
          <p:cNvSpPr>
            <a:spLocks noChangeShapeType="1"/>
          </p:cNvSpPr>
          <p:nvPr/>
        </p:nvSpPr>
        <p:spPr bwMode="auto">
          <a:xfrm>
            <a:off x="4152900" y="1427163"/>
            <a:ext cx="0" cy="57626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nl-NL"/>
          </a:p>
        </p:txBody>
      </p:sp>
      <p:sp>
        <p:nvSpPr>
          <p:cNvPr id="7180" name="Text Box 13"/>
          <p:cNvSpPr txBox="1">
            <a:spLocks noChangeArrowheads="1"/>
          </p:cNvSpPr>
          <p:nvPr/>
        </p:nvSpPr>
        <p:spPr bwMode="auto">
          <a:xfrm>
            <a:off x="573088" y="255588"/>
            <a:ext cx="7935912"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itchFamily="34" charset="0"/>
                <a:ea typeface="ＭＳ Ｐゴシック" pitchFamily="34" charset="-128"/>
              </a:defRPr>
            </a:lvl1pPr>
            <a:lvl2pPr marL="742950" indent="-285750" eaLnBrk="0" hangingPunct="0">
              <a:defRPr sz="2000">
                <a:solidFill>
                  <a:schemeClr val="tx1"/>
                </a:solidFill>
                <a:latin typeface="Arial" pitchFamily="34" charset="0"/>
                <a:ea typeface="ＭＳ Ｐゴシック" pitchFamily="34" charset="-128"/>
              </a:defRPr>
            </a:lvl2pPr>
            <a:lvl3pPr marL="1143000" indent="-228600" eaLnBrk="0" hangingPunct="0">
              <a:defRPr sz="2000">
                <a:solidFill>
                  <a:schemeClr val="tx1"/>
                </a:solidFill>
                <a:latin typeface="Arial" pitchFamily="34" charset="0"/>
                <a:ea typeface="ＭＳ Ｐゴシック" pitchFamily="34" charset="-128"/>
              </a:defRPr>
            </a:lvl3pPr>
            <a:lvl4pPr marL="1600200" indent="-228600" eaLnBrk="0" hangingPunct="0">
              <a:defRPr sz="2000">
                <a:solidFill>
                  <a:schemeClr val="tx1"/>
                </a:solidFill>
                <a:latin typeface="Arial" pitchFamily="34" charset="0"/>
                <a:ea typeface="ＭＳ Ｐゴシック" pitchFamily="34" charset="-128"/>
              </a:defRPr>
            </a:lvl4pPr>
            <a:lvl5pPr marL="2057400" indent="-228600" eaLnBrk="0" hangingPunct="0">
              <a:defRPr sz="2000">
                <a:solidFill>
                  <a:schemeClr val="tx1"/>
                </a:solidFill>
                <a:latin typeface="Arial" pitchFamily="34" charset="0"/>
                <a:ea typeface="ＭＳ Ｐゴシック" pitchFamily="34" charset="-128"/>
              </a:defRPr>
            </a:lvl5pPr>
            <a:lvl6pPr marL="25146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6pPr>
            <a:lvl7pPr marL="29718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7pPr>
            <a:lvl8pPr marL="34290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8pPr>
            <a:lvl9pPr marL="38862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9pPr>
          </a:lstStyle>
          <a:p>
            <a:pPr eaLnBrk="1" hangingPunct="1">
              <a:lnSpc>
                <a:spcPct val="100000"/>
              </a:lnSpc>
              <a:spcBef>
                <a:spcPct val="0"/>
              </a:spcBef>
            </a:pPr>
            <a:r>
              <a:rPr lang="en-US" altLang="nl-NL" sz="1200"/>
              <a:t> </a:t>
            </a:r>
            <a:r>
              <a:rPr lang="en-US" altLang="nl-NL"/>
              <a:t>Beleid bij incidentele bloedglucosewaarden tussen 15 en 25 mmol/ltr</a:t>
            </a:r>
            <a:endParaRPr lang="nl-NL" altLang="nl-NL"/>
          </a:p>
        </p:txBody>
      </p:sp>
      <p:sp>
        <p:nvSpPr>
          <p:cNvPr id="7181" name="Line 15"/>
          <p:cNvSpPr>
            <a:spLocks noChangeShapeType="1"/>
          </p:cNvSpPr>
          <p:nvPr/>
        </p:nvSpPr>
        <p:spPr bwMode="auto">
          <a:xfrm>
            <a:off x="4152900" y="2530475"/>
            <a:ext cx="0" cy="863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nl-NL"/>
          </a:p>
        </p:txBody>
      </p:sp>
      <p:sp>
        <p:nvSpPr>
          <p:cNvPr id="7182" name="Text Box 17"/>
          <p:cNvSpPr txBox="1">
            <a:spLocks noChangeArrowheads="1"/>
          </p:cNvSpPr>
          <p:nvPr/>
        </p:nvSpPr>
        <p:spPr bwMode="auto">
          <a:xfrm>
            <a:off x="4152900" y="2767013"/>
            <a:ext cx="1727200" cy="3143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2000">
                <a:solidFill>
                  <a:schemeClr val="tx1"/>
                </a:solidFill>
                <a:latin typeface="Arial" pitchFamily="34" charset="0"/>
                <a:ea typeface="ＭＳ Ｐゴシック" pitchFamily="34" charset="-128"/>
              </a:defRPr>
            </a:lvl1pPr>
            <a:lvl2pPr marL="742950" indent="-285750" eaLnBrk="0" hangingPunct="0">
              <a:defRPr sz="2000">
                <a:solidFill>
                  <a:schemeClr val="tx1"/>
                </a:solidFill>
                <a:latin typeface="Arial" pitchFamily="34" charset="0"/>
                <a:ea typeface="ＭＳ Ｐゴシック" pitchFamily="34" charset="-128"/>
              </a:defRPr>
            </a:lvl2pPr>
            <a:lvl3pPr marL="1143000" indent="-228600" eaLnBrk="0" hangingPunct="0">
              <a:defRPr sz="2000">
                <a:solidFill>
                  <a:schemeClr val="tx1"/>
                </a:solidFill>
                <a:latin typeface="Arial" pitchFamily="34" charset="0"/>
                <a:ea typeface="ＭＳ Ｐゴシック" pitchFamily="34" charset="-128"/>
              </a:defRPr>
            </a:lvl3pPr>
            <a:lvl4pPr marL="1600200" indent="-228600" eaLnBrk="0" hangingPunct="0">
              <a:defRPr sz="2000">
                <a:solidFill>
                  <a:schemeClr val="tx1"/>
                </a:solidFill>
                <a:latin typeface="Arial" pitchFamily="34" charset="0"/>
                <a:ea typeface="ＭＳ Ｐゴシック" pitchFamily="34" charset="-128"/>
              </a:defRPr>
            </a:lvl4pPr>
            <a:lvl5pPr marL="2057400" indent="-228600" eaLnBrk="0" hangingPunct="0">
              <a:defRPr sz="2000">
                <a:solidFill>
                  <a:schemeClr val="tx1"/>
                </a:solidFill>
                <a:latin typeface="Arial" pitchFamily="34" charset="0"/>
                <a:ea typeface="ＭＳ Ｐゴシック" pitchFamily="34" charset="-128"/>
              </a:defRPr>
            </a:lvl5pPr>
            <a:lvl6pPr marL="25146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6pPr>
            <a:lvl7pPr marL="29718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7pPr>
            <a:lvl8pPr marL="34290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8pPr>
            <a:lvl9pPr marL="38862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9pPr>
          </a:lstStyle>
          <a:p>
            <a:pPr algn="l" eaLnBrk="1" hangingPunct="1">
              <a:lnSpc>
                <a:spcPct val="100000"/>
              </a:lnSpc>
              <a:spcBef>
                <a:spcPct val="50000"/>
              </a:spcBef>
            </a:pPr>
            <a:r>
              <a:rPr lang="en-US" altLang="nl-NL" sz="1400"/>
              <a:t>Overweeg visite</a:t>
            </a:r>
            <a:endParaRPr lang="nl-NL" altLang="nl-NL" sz="1400"/>
          </a:p>
        </p:txBody>
      </p:sp>
      <p:sp>
        <p:nvSpPr>
          <p:cNvPr id="7183" name="Text Box 8"/>
          <p:cNvSpPr txBox="1">
            <a:spLocks noChangeArrowheads="1"/>
          </p:cNvSpPr>
          <p:nvPr/>
        </p:nvSpPr>
        <p:spPr bwMode="auto">
          <a:xfrm>
            <a:off x="6084888" y="3394075"/>
            <a:ext cx="2592387" cy="222885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2000">
                <a:solidFill>
                  <a:schemeClr val="tx1"/>
                </a:solidFill>
                <a:latin typeface="Arial" pitchFamily="34" charset="0"/>
                <a:ea typeface="ＭＳ Ｐゴシック" pitchFamily="34" charset="-128"/>
              </a:defRPr>
            </a:lvl1pPr>
            <a:lvl2pPr marL="742950" indent="-285750" eaLnBrk="0" hangingPunct="0">
              <a:defRPr sz="2000">
                <a:solidFill>
                  <a:schemeClr val="tx1"/>
                </a:solidFill>
                <a:latin typeface="Arial" pitchFamily="34" charset="0"/>
                <a:ea typeface="ＭＳ Ｐゴシック" pitchFamily="34" charset="-128"/>
              </a:defRPr>
            </a:lvl2pPr>
            <a:lvl3pPr marL="1143000" indent="-228600" eaLnBrk="0" hangingPunct="0">
              <a:defRPr sz="2000">
                <a:solidFill>
                  <a:schemeClr val="tx1"/>
                </a:solidFill>
                <a:latin typeface="Arial" pitchFamily="34" charset="0"/>
                <a:ea typeface="ＭＳ Ｐゴシック" pitchFamily="34" charset="-128"/>
              </a:defRPr>
            </a:lvl3pPr>
            <a:lvl4pPr marL="1600200" indent="-228600" eaLnBrk="0" hangingPunct="0">
              <a:defRPr sz="2000">
                <a:solidFill>
                  <a:schemeClr val="tx1"/>
                </a:solidFill>
                <a:latin typeface="Arial" pitchFamily="34" charset="0"/>
                <a:ea typeface="ＭＳ Ｐゴシック" pitchFamily="34" charset="-128"/>
              </a:defRPr>
            </a:lvl4pPr>
            <a:lvl5pPr marL="2057400" indent="-228600" eaLnBrk="0" hangingPunct="0">
              <a:defRPr sz="2000">
                <a:solidFill>
                  <a:schemeClr val="tx1"/>
                </a:solidFill>
                <a:latin typeface="Arial" pitchFamily="34" charset="0"/>
                <a:ea typeface="ＭＳ Ｐゴシック" pitchFamily="34" charset="-128"/>
              </a:defRPr>
            </a:lvl5pPr>
            <a:lvl6pPr marL="25146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6pPr>
            <a:lvl7pPr marL="29718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7pPr>
            <a:lvl8pPr marL="34290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8pPr>
            <a:lvl9pPr marL="3886200" indent="-228600" algn="ctr" defTabSz="457200" eaLnBrk="0" fontAlgn="base" hangingPunct="0">
              <a:lnSpc>
                <a:spcPct val="80000"/>
              </a:lnSpc>
              <a:spcBef>
                <a:spcPct val="20000"/>
              </a:spcBef>
              <a:spcAft>
                <a:spcPct val="0"/>
              </a:spcAft>
              <a:defRPr sz="2000">
                <a:solidFill>
                  <a:schemeClr val="tx1"/>
                </a:solidFill>
                <a:latin typeface="Arial" pitchFamily="34" charset="0"/>
                <a:ea typeface="ＭＳ Ｐゴシック" pitchFamily="34" charset="-128"/>
              </a:defRPr>
            </a:lvl9pPr>
          </a:lstStyle>
          <a:p>
            <a:pPr algn="l" eaLnBrk="1" hangingPunct="1">
              <a:lnSpc>
                <a:spcPct val="100000"/>
              </a:lnSpc>
              <a:spcBef>
                <a:spcPct val="50000"/>
              </a:spcBef>
            </a:pPr>
            <a:r>
              <a:rPr lang="en-US" altLang="nl-NL" sz="1400"/>
              <a:t>Rehydratie 2 liter vocht</a:t>
            </a:r>
          </a:p>
          <a:p>
            <a:pPr algn="l" eaLnBrk="1" hangingPunct="1">
              <a:lnSpc>
                <a:spcPct val="100000"/>
              </a:lnSpc>
              <a:spcBef>
                <a:spcPct val="50000"/>
              </a:spcBef>
            </a:pPr>
            <a:r>
              <a:rPr lang="en-US" altLang="nl-NL" sz="1400"/>
              <a:t>4dd insuline:</a:t>
            </a:r>
          </a:p>
          <a:p>
            <a:pPr algn="l" eaLnBrk="1" hangingPunct="1">
              <a:lnSpc>
                <a:spcPct val="100000"/>
              </a:lnSpc>
              <a:spcBef>
                <a:spcPct val="50000"/>
              </a:spcBef>
            </a:pPr>
            <a:r>
              <a:rPr lang="en-US" altLang="nl-NL" sz="1400"/>
              <a:t>Vervolgen glucose controles a 2 uur, doorbellen aan HAP</a:t>
            </a:r>
          </a:p>
          <a:p>
            <a:pPr algn="l" eaLnBrk="1" hangingPunct="1">
              <a:lnSpc>
                <a:spcPct val="100000"/>
              </a:lnSpc>
              <a:spcBef>
                <a:spcPct val="50000"/>
              </a:spcBef>
            </a:pPr>
            <a:r>
              <a:rPr lang="en-US" altLang="nl-NL" sz="1400"/>
              <a:t>1 - 2 dd insuline:</a:t>
            </a:r>
          </a:p>
          <a:p>
            <a:pPr algn="l" eaLnBrk="1" hangingPunct="1">
              <a:lnSpc>
                <a:spcPct val="100000"/>
              </a:lnSpc>
              <a:spcBef>
                <a:spcPct val="50000"/>
              </a:spcBef>
            </a:pPr>
            <a:r>
              <a:rPr lang="en-US" altLang="nl-NL" sz="1400"/>
              <a:t>Afwachten, volgende dag curve; pt contact met eigen huisarts laten hebben.</a:t>
            </a:r>
            <a:endParaRPr lang="nl-NL" altLang="nl-NL" sz="1400"/>
          </a:p>
        </p:txBody>
      </p:sp>
      <p:sp>
        <p:nvSpPr>
          <p:cNvPr id="7184" name="Line 18"/>
          <p:cNvSpPr>
            <a:spLocks noChangeShapeType="1"/>
          </p:cNvSpPr>
          <p:nvPr/>
        </p:nvSpPr>
        <p:spPr bwMode="auto">
          <a:xfrm>
            <a:off x="7235825" y="2339975"/>
            <a:ext cx="0" cy="10541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nl-NL"/>
          </a:p>
        </p:txBody>
      </p:sp>
      <p:sp>
        <p:nvSpPr>
          <p:cNvPr id="7185" name="Line 19"/>
          <p:cNvSpPr>
            <a:spLocks noChangeShapeType="1"/>
          </p:cNvSpPr>
          <p:nvPr/>
        </p:nvSpPr>
        <p:spPr bwMode="auto">
          <a:xfrm>
            <a:off x="1098550" y="2636838"/>
            <a:ext cx="0" cy="7572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nl-NL"/>
          </a:p>
        </p:txBody>
      </p:sp>
    </p:spTree>
    <p:extLst>
      <p:ext uri="{BB962C8B-B14F-4D97-AF65-F5344CB8AC3E}">
        <p14:creationId xmlns:p14="http://schemas.microsoft.com/office/powerpoint/2010/main" val="2785657105"/>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p:txBody>
          <a:bodyPr/>
          <a:lstStyle/>
          <a:p>
            <a:r>
              <a:rPr lang="nl-NL" sz="2800" b="1" dirty="0" smtClean="0">
                <a:solidFill>
                  <a:schemeClr val="bg2"/>
                </a:solidFill>
              </a:rPr>
              <a:t>Quiz 3</a:t>
            </a:r>
            <a:endParaRPr lang="nl-NL" sz="2800" b="1" dirty="0">
              <a:solidFill>
                <a:schemeClr val="bg2"/>
              </a:solidFill>
            </a:endParaRPr>
          </a:p>
        </p:txBody>
      </p:sp>
      <p:sp>
        <p:nvSpPr>
          <p:cNvPr id="8" name="Tijdelijke aanduiding voor tekst 7"/>
          <p:cNvSpPr>
            <a:spLocks noGrp="1"/>
          </p:cNvSpPr>
          <p:nvPr>
            <p:ph type="body" idx="1"/>
          </p:nvPr>
        </p:nvSpPr>
        <p:spPr/>
        <p:txBody>
          <a:bodyPr/>
          <a:lstStyle/>
          <a:p>
            <a:r>
              <a:rPr lang="nl-NL" sz="2000" dirty="0" smtClean="0"/>
              <a:t>Het syndroom van </a:t>
            </a:r>
            <a:r>
              <a:rPr lang="nl-NL" sz="2000" dirty="0" err="1" smtClean="0"/>
              <a:t>cushing</a:t>
            </a:r>
            <a:r>
              <a:rPr lang="nl-NL" sz="2000" dirty="0" smtClean="0"/>
              <a:t> komt 3x vaker voor bij vrouwen dan bij mannen</a:t>
            </a:r>
            <a:endParaRPr lang="nl-NL" sz="2000" dirty="0"/>
          </a:p>
        </p:txBody>
      </p:sp>
      <p:pic>
        <p:nvPicPr>
          <p:cNvPr id="9" name="Picture 2" descr="http://www.tinekebennema.nl/wp-content/uploads/2011/05/vinkje.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28221" y="2204864"/>
            <a:ext cx="1972867" cy="18676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479110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s-media-cache-ak0.pinimg.com/736x/8b/0c/98/8b0c987cd6a6d8ded41eac01465b3a07.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7584" y="836712"/>
            <a:ext cx="7010400" cy="52578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19737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73" name="Shape 173"/>
          <p:cNvSpPr txBox="1">
            <a:spLocks noGrp="1"/>
          </p:cNvSpPr>
          <p:nvPr>
            <p:ph type="title"/>
          </p:nvPr>
        </p:nvSpPr>
        <p:spPr>
          <a:xfrm>
            <a:off x="739620" y="371689"/>
            <a:ext cx="7543200" cy="8169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GB" sz="2800" b="1" dirty="0">
                <a:solidFill>
                  <a:schemeClr val="dk2"/>
                </a:solidFill>
                <a:latin typeface="Quattrocento Sans"/>
                <a:ea typeface="Quattrocento Sans"/>
                <a:cs typeface="Quattrocento Sans"/>
                <a:sym typeface="Quattrocento Sans"/>
              </a:rPr>
              <a:t>Quiz</a:t>
            </a:r>
            <a:r>
              <a:rPr lang="en-GB" sz="2800" b="1" i="0" u="none" strike="noStrike" cap="none" baseline="0" dirty="0">
                <a:solidFill>
                  <a:schemeClr val="dk2"/>
                </a:solidFill>
                <a:latin typeface="Quattrocento Sans"/>
                <a:ea typeface="Quattrocento Sans"/>
                <a:cs typeface="Quattrocento Sans"/>
                <a:sym typeface="Quattrocento Sans"/>
              </a:rPr>
              <a:t> </a:t>
            </a:r>
            <a:r>
              <a:rPr lang="en-GB" sz="2800" b="1" dirty="0">
                <a:solidFill>
                  <a:schemeClr val="dk2"/>
                </a:solidFill>
                <a:latin typeface="Quattrocento Sans"/>
                <a:ea typeface="Quattrocento Sans"/>
                <a:cs typeface="Quattrocento Sans"/>
                <a:sym typeface="Quattrocento Sans"/>
              </a:rPr>
              <a:t>4</a:t>
            </a:r>
          </a:p>
        </p:txBody>
      </p:sp>
      <p:sp>
        <p:nvSpPr>
          <p:cNvPr id="174" name="Shape 174"/>
          <p:cNvSpPr txBox="1">
            <a:spLocks noGrp="1"/>
          </p:cNvSpPr>
          <p:nvPr>
            <p:ph type="body" idx="1"/>
          </p:nvPr>
        </p:nvSpPr>
        <p:spPr>
          <a:xfrm>
            <a:off x="739620" y="1291082"/>
            <a:ext cx="7543200" cy="4236299"/>
          </a:xfrm>
          <a:prstGeom prst="rect">
            <a:avLst/>
          </a:prstGeom>
          <a:noFill/>
          <a:ln>
            <a:noFill/>
          </a:ln>
        </p:spPr>
        <p:txBody>
          <a:bodyPr lIns="91425" tIns="45700" rIns="91425" bIns="45700" anchor="t" anchorCtr="0">
            <a:noAutofit/>
          </a:bodyPr>
          <a:lstStyle/>
          <a:p>
            <a:pPr marR="0" lvl="0" algn="l" rtl="0">
              <a:spcBef>
                <a:spcPts val="440"/>
              </a:spcBef>
              <a:spcAft>
                <a:spcPts val="0"/>
              </a:spcAft>
              <a:buNone/>
            </a:pPr>
            <a:r>
              <a:rPr lang="nl-NL" sz="2200" dirty="0" smtClean="0">
                <a:solidFill>
                  <a:schemeClr val="dk1"/>
                </a:solidFill>
                <a:latin typeface="Quattrocento Sans"/>
                <a:ea typeface="Quattrocento Sans"/>
                <a:cs typeface="Quattrocento Sans"/>
                <a:sym typeface="Quattrocento Sans"/>
              </a:rPr>
              <a:t>De meest voorkomende oorzaak van het </a:t>
            </a:r>
            <a:r>
              <a:rPr lang="nl-NL" sz="2200" dirty="0" err="1" smtClean="0">
                <a:solidFill>
                  <a:schemeClr val="dk1"/>
                </a:solidFill>
                <a:latin typeface="Quattrocento Sans"/>
                <a:ea typeface="Quattrocento Sans"/>
                <a:cs typeface="Quattrocento Sans"/>
                <a:sym typeface="Quattrocento Sans"/>
              </a:rPr>
              <a:t>Cushing</a:t>
            </a:r>
            <a:r>
              <a:rPr lang="nl-NL" sz="2200" dirty="0" smtClean="0">
                <a:solidFill>
                  <a:schemeClr val="dk1"/>
                </a:solidFill>
                <a:latin typeface="Quattrocento Sans"/>
                <a:ea typeface="Quattrocento Sans"/>
                <a:cs typeface="Quattrocento Sans"/>
                <a:sym typeface="Quattrocento Sans"/>
              </a:rPr>
              <a:t> syndroom is behandeling met hoge doses </a:t>
            </a:r>
            <a:r>
              <a:rPr lang="nl-NL" sz="2200" dirty="0" err="1" smtClean="0">
                <a:solidFill>
                  <a:schemeClr val="dk1"/>
                </a:solidFill>
                <a:latin typeface="Quattrocento Sans"/>
                <a:ea typeface="Quattrocento Sans"/>
                <a:cs typeface="Quattrocento Sans"/>
                <a:sym typeface="Quattrocento Sans"/>
              </a:rPr>
              <a:t>corticosteroiden</a:t>
            </a:r>
            <a:endParaRPr sz="2200" dirty="0">
              <a:solidFill>
                <a:schemeClr val="dk1"/>
              </a:solidFill>
              <a:latin typeface="Quattrocento Sans"/>
              <a:ea typeface="Quattrocento Sans"/>
              <a:cs typeface="Quattrocento Sans"/>
              <a:sym typeface="Quattrocento Sans"/>
            </a:endParaRPr>
          </a:p>
        </p:txBody>
      </p:sp>
      <p:pic>
        <p:nvPicPr>
          <p:cNvPr id="6" name="Picture 2" descr="http://www.tinekebennema.nl/wp-content/uploads/2011/05/vinkje.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97639" y="2492896"/>
            <a:ext cx="1972867" cy="18676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9369149"/>
      </p:ext>
    </p:extLst>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UMC groen Onderwijs_NED">
  <a:themeElements>
    <a:clrScheme name="Aangepast 2">
      <a:dk1>
        <a:srgbClr val="1C1C1C"/>
      </a:dk1>
      <a:lt1>
        <a:srgbClr val="FFFFFF"/>
      </a:lt1>
      <a:dk2>
        <a:srgbClr val="1961AB"/>
      </a:dk2>
      <a:lt2>
        <a:srgbClr val="EEECE1"/>
      </a:lt2>
      <a:accent1>
        <a:srgbClr val="2526A9"/>
      </a:accent1>
      <a:accent2>
        <a:srgbClr val="D0103A"/>
      </a:accent2>
      <a:accent3>
        <a:srgbClr val="79B829"/>
      </a:accent3>
      <a:accent4>
        <a:srgbClr val="0F84C9"/>
      </a:accent4>
      <a:accent5>
        <a:srgbClr val="FF6319"/>
      </a:accent5>
      <a:accent6>
        <a:srgbClr val="B7B1A9"/>
      </a:accent6>
      <a:hlink>
        <a:srgbClr val="2526A9"/>
      </a:hlink>
      <a:folHlink>
        <a:srgbClr val="B7B1A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9_Standaardthema">
  <a:themeElements>
    <a:clrScheme name="Aangepast 2">
      <a:dk1>
        <a:srgbClr val="1C1C1C"/>
      </a:dk1>
      <a:lt1>
        <a:srgbClr val="FFFFFF"/>
      </a:lt1>
      <a:dk2>
        <a:srgbClr val="1961AB"/>
      </a:dk2>
      <a:lt2>
        <a:srgbClr val="EEECE1"/>
      </a:lt2>
      <a:accent1>
        <a:srgbClr val="2526A9"/>
      </a:accent1>
      <a:accent2>
        <a:srgbClr val="D0103A"/>
      </a:accent2>
      <a:accent3>
        <a:srgbClr val="79B829"/>
      </a:accent3>
      <a:accent4>
        <a:srgbClr val="0F84C9"/>
      </a:accent4>
      <a:accent5>
        <a:srgbClr val="FF6319"/>
      </a:accent5>
      <a:accent6>
        <a:srgbClr val="B7B1A9"/>
      </a:accent6>
      <a:hlink>
        <a:srgbClr val="2526A9"/>
      </a:hlink>
      <a:folHlink>
        <a:srgbClr val="B7B1A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5_Standaardthema">
  <a:themeElements>
    <a:clrScheme name="Aangepast 2">
      <a:dk1>
        <a:srgbClr val="1C1C1C"/>
      </a:dk1>
      <a:lt1>
        <a:srgbClr val="FFFFFF"/>
      </a:lt1>
      <a:dk2>
        <a:srgbClr val="1961AB"/>
      </a:dk2>
      <a:lt2>
        <a:srgbClr val="EEECE1"/>
      </a:lt2>
      <a:accent1>
        <a:srgbClr val="2526A9"/>
      </a:accent1>
      <a:accent2>
        <a:srgbClr val="D0103A"/>
      </a:accent2>
      <a:accent3>
        <a:srgbClr val="79B829"/>
      </a:accent3>
      <a:accent4>
        <a:srgbClr val="0F84C9"/>
      </a:accent4>
      <a:accent5>
        <a:srgbClr val="FF6319"/>
      </a:accent5>
      <a:accent6>
        <a:srgbClr val="B7B1A9"/>
      </a:accent6>
      <a:hlink>
        <a:srgbClr val="2526A9"/>
      </a:hlink>
      <a:folHlink>
        <a:srgbClr val="B7B1A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515</TotalTime>
  <Words>1428</Words>
  <Application>Microsoft Office PowerPoint</Application>
  <PresentationFormat>Diavoorstelling (4:3)</PresentationFormat>
  <Paragraphs>173</Paragraphs>
  <Slides>21</Slides>
  <Notes>20</Notes>
  <HiddenSlides>0</HiddenSlides>
  <MMClips>0</MMClips>
  <ScaleCrop>false</ScaleCrop>
  <HeadingPairs>
    <vt:vector size="4" baseType="variant">
      <vt:variant>
        <vt:lpstr>Thema</vt:lpstr>
      </vt:variant>
      <vt:variant>
        <vt:i4>3</vt:i4>
      </vt:variant>
      <vt:variant>
        <vt:lpstr>Diatitels</vt:lpstr>
      </vt:variant>
      <vt:variant>
        <vt:i4>21</vt:i4>
      </vt:variant>
    </vt:vector>
  </HeadingPairs>
  <TitlesOfParts>
    <vt:vector size="24" baseType="lpstr">
      <vt:lpstr>UMC groen Onderwijs_NED</vt:lpstr>
      <vt:lpstr>9_Standaardthema</vt:lpstr>
      <vt:lpstr>15_Standaardthema</vt:lpstr>
      <vt:lpstr>Endocrinologie quiz &amp; casuistiek</vt:lpstr>
      <vt:lpstr>Inhoud</vt:lpstr>
      <vt:lpstr>Quizvragen </vt:lpstr>
      <vt:lpstr>Quiz 1</vt:lpstr>
      <vt:lpstr>Quiz 2</vt:lpstr>
      <vt:lpstr>PowerPoint-presentatie</vt:lpstr>
      <vt:lpstr>Quiz 3</vt:lpstr>
      <vt:lpstr>PowerPoint-presentatie</vt:lpstr>
      <vt:lpstr>Quiz 4</vt:lpstr>
      <vt:lpstr>Quiz 5</vt:lpstr>
      <vt:lpstr>Quiz 6</vt:lpstr>
      <vt:lpstr>Quiz 7</vt:lpstr>
      <vt:lpstr>Quiz 8</vt:lpstr>
      <vt:lpstr>Quiz 9</vt:lpstr>
      <vt:lpstr>Quiz 10</vt:lpstr>
      <vt:lpstr>Quiz 11</vt:lpstr>
      <vt:lpstr>Quiz 12</vt:lpstr>
      <vt:lpstr>Quiz 13</vt:lpstr>
      <vt:lpstr>Quiz 14</vt:lpstr>
      <vt:lpstr>Quiz 15</vt:lpstr>
      <vt:lpstr>Quiz laatste extra open vraag…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Schildklieraandoeningen</dc:title>
  <dc:creator>Paf, M.M.</dc:creator>
  <cp:lastModifiedBy>Klein-3-Meulenberg, J. de</cp:lastModifiedBy>
  <cp:revision>41</cp:revision>
  <cp:lastPrinted>2015-09-16T14:18:04Z</cp:lastPrinted>
  <dcterms:modified xsi:type="dcterms:W3CDTF">2016-02-16T10:41:20Z</dcterms:modified>
</cp:coreProperties>
</file>