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73" r:id="rId4"/>
    <p:sldMasterId id="2147483684" r:id="rId5"/>
    <p:sldMasterId id="2147483707" r:id="rId6"/>
    <p:sldMasterId id="2147483709" r:id="rId7"/>
    <p:sldMasterId id="2147483691" r:id="rId8"/>
    <p:sldMasterId id="2147483697" r:id="rId9"/>
    <p:sldMasterId id="2147483705" r:id="rId10"/>
    <p:sldMasterId id="2147483703" r:id="rId11"/>
  </p:sldMasterIdLst>
  <p:notesMasterIdLst>
    <p:notesMasterId r:id="rId32"/>
  </p:notesMasterIdLst>
  <p:handoutMasterIdLst>
    <p:handoutMasterId r:id="rId33"/>
  </p:handoutMasterIdLst>
  <p:sldIdLst>
    <p:sldId id="6836" r:id="rId12"/>
    <p:sldId id="6840" r:id="rId13"/>
    <p:sldId id="260" r:id="rId14"/>
    <p:sldId id="6843" r:id="rId15"/>
    <p:sldId id="263" r:id="rId16"/>
    <p:sldId id="264" r:id="rId17"/>
    <p:sldId id="262" r:id="rId18"/>
    <p:sldId id="265" r:id="rId19"/>
    <p:sldId id="266" r:id="rId20"/>
    <p:sldId id="287" r:id="rId21"/>
    <p:sldId id="6844" r:id="rId22"/>
    <p:sldId id="281" r:id="rId23"/>
    <p:sldId id="283" r:id="rId24"/>
    <p:sldId id="267" r:id="rId25"/>
    <p:sldId id="278" r:id="rId26"/>
    <p:sldId id="6845" r:id="rId27"/>
    <p:sldId id="6846" r:id="rId28"/>
    <p:sldId id="6847" r:id="rId29"/>
    <p:sldId id="6848" r:id="rId30"/>
    <p:sldId id="6842" r:id="rId31"/>
  </p:sldIdLst>
  <p:sldSz cx="9144000" cy="5143500" type="screen16x9"/>
  <p:notesSz cx="6858000" cy="9926638"/>
  <p:embeddedFontLst>
    <p:embeddedFont>
      <p:font typeface="Helvetica" panose="020B0604020202020204" pitchFamily="34" charset="0"/>
      <p:regular r:id="rId34"/>
      <p:bold r:id="rId35"/>
      <p:italic r:id="rId36"/>
      <p:boldItalic r:id="rId37"/>
    </p:embeddedFont>
    <p:embeddedFont>
      <p:font typeface="Lucida Sans Unicode" panose="020B0602030504020204" pitchFamily="34" charset="0"/>
      <p:regular r:id="rId3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Stins" initials="PS" lastIdx="6" clrIdx="0">
    <p:extLst>
      <p:ext uri="{19B8F6BF-5375-455C-9EA6-DF929625EA0E}">
        <p15:presenceInfo xmlns:p15="http://schemas.microsoft.com/office/powerpoint/2012/main" userId="S-1-5-21-1130282248-3117873294-788891126-1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B8"/>
    <a:srgbClr val="018EA6"/>
    <a:srgbClr val="016A7D"/>
    <a:srgbClr val="E0663F"/>
    <a:srgbClr val="77B9C7"/>
    <a:srgbClr val="004752"/>
    <a:srgbClr val="77B8C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44" autoAdjust="0"/>
  </p:normalViewPr>
  <p:slideViewPr>
    <p:cSldViewPr snapToGrid="0">
      <p:cViewPr varScale="1">
        <p:scale>
          <a:sx n="78" d="100"/>
          <a:sy n="78" d="100"/>
        </p:scale>
        <p:origin x="1594" y="6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3.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Stins" userId="d2669058-bc21-416b-a093-fad0775f4f30" providerId="ADAL" clId="{363B5F3D-CB69-43DE-9F7D-7D11963CC557}"/>
    <pc:docChg chg="modSld">
      <pc:chgData name="Petra Stins" userId="d2669058-bc21-416b-a093-fad0775f4f30" providerId="ADAL" clId="{363B5F3D-CB69-43DE-9F7D-7D11963CC557}" dt="2024-04-15T08:06:15.483" v="140" actId="6549"/>
      <pc:docMkLst>
        <pc:docMk/>
      </pc:docMkLst>
      <pc:sldChg chg="modSp mod modNotesTx">
        <pc:chgData name="Petra Stins" userId="d2669058-bc21-416b-a093-fad0775f4f30" providerId="ADAL" clId="{363B5F3D-CB69-43DE-9F7D-7D11963CC557}" dt="2024-04-15T08:06:15.483" v="140" actId="6549"/>
        <pc:sldMkLst>
          <pc:docMk/>
          <pc:sldMk cId="2667201574" sldId="262"/>
        </pc:sldMkLst>
        <pc:spChg chg="mod">
          <ac:chgData name="Petra Stins" userId="d2669058-bc21-416b-a093-fad0775f4f30" providerId="ADAL" clId="{363B5F3D-CB69-43DE-9F7D-7D11963CC557}" dt="2024-04-15T08:05:50.061" v="40" actId="20577"/>
          <ac:spMkLst>
            <pc:docMk/>
            <pc:sldMk cId="2667201574" sldId="262"/>
            <ac:spMk id="3" creationId="{00000000-0000-0000-0000-000000000000}"/>
          </ac:spMkLst>
        </pc:spChg>
      </pc:sldChg>
    </pc:docChg>
  </pc:docChgLst>
  <pc:docChgLst>
    <pc:chgData name="Petra Stins" userId="d2669058-bc21-416b-a093-fad0775f4f30" providerId="ADAL" clId="{0F2C5337-B5A7-4389-9A9E-11C05ED670DD}"/>
    <pc:docChg chg="modSld">
      <pc:chgData name="Petra Stins" userId="d2669058-bc21-416b-a093-fad0775f4f30" providerId="ADAL" clId="{0F2C5337-B5A7-4389-9A9E-11C05ED670DD}" dt="2024-03-22T14:05:53.019" v="1"/>
      <pc:docMkLst>
        <pc:docMk/>
      </pc:docMkLst>
      <pc:sldChg chg="modNotesTx">
        <pc:chgData name="Petra Stins" userId="d2669058-bc21-416b-a093-fad0775f4f30" providerId="ADAL" clId="{0F2C5337-B5A7-4389-9A9E-11C05ED670DD}" dt="2024-03-22T14:05:53.019" v="1"/>
        <pc:sldMkLst>
          <pc:docMk/>
          <pc:sldMk cId="2667201574" sldId="262"/>
        </pc:sldMkLst>
      </pc:sldChg>
    </pc:docChg>
  </pc:docChgLst>
  <pc:docChgLst>
    <pc:chgData name="Hella  Kolker" userId="d4591dad-c903-4f35-90e8-69b866515884" providerId="ADAL" clId="{D800D45A-34CD-4A2F-8437-19367C65AB99}"/>
    <pc:docChg chg="modSld">
      <pc:chgData name="Hella  Kolker" userId="d4591dad-c903-4f35-90e8-69b866515884" providerId="ADAL" clId="{D800D45A-34CD-4A2F-8437-19367C65AB99}" dt="2024-03-15T08:21:11.509" v="0" actId="6549"/>
      <pc:docMkLst>
        <pc:docMk/>
      </pc:docMkLst>
      <pc:sldChg chg="modSp mod">
        <pc:chgData name="Hella  Kolker" userId="d4591dad-c903-4f35-90e8-69b866515884" providerId="ADAL" clId="{D800D45A-34CD-4A2F-8437-19367C65AB99}" dt="2024-03-15T08:21:11.509" v="0" actId="6549"/>
        <pc:sldMkLst>
          <pc:docMk/>
          <pc:sldMk cId="4069859442" sldId="265"/>
        </pc:sldMkLst>
        <pc:spChg chg="mod">
          <ac:chgData name="Hella  Kolker" userId="d4591dad-c903-4f35-90e8-69b866515884" providerId="ADAL" clId="{D800D45A-34CD-4A2F-8437-19367C65AB99}" dt="2024-03-15T08:21:11.509" v="0" actId="6549"/>
          <ac:spMkLst>
            <pc:docMk/>
            <pc:sldMk cId="4069859442" sldId="265"/>
            <ac:spMk id="3" creationId="{00000000-0000-0000-0000-000000000000}"/>
          </ac:spMkLst>
        </pc:spChg>
      </pc:sldChg>
    </pc:docChg>
  </pc:docChgLst>
  <pc:docChgLst>
    <pc:chgData name="Petra Stins" userId="d2669058-bc21-416b-a093-fad0775f4f30" providerId="ADAL" clId="{9C53B072-875D-4777-94E9-7E5D67B7E95B}"/>
    <pc:docChg chg="modSld">
      <pc:chgData name="Petra Stins" userId="d2669058-bc21-416b-a093-fad0775f4f30" providerId="ADAL" clId="{9C53B072-875D-4777-94E9-7E5D67B7E95B}" dt="2024-05-07T11:32:02.993" v="2"/>
      <pc:docMkLst>
        <pc:docMk/>
      </pc:docMkLst>
      <pc:sldChg chg="modNotesTx">
        <pc:chgData name="Petra Stins" userId="d2669058-bc21-416b-a093-fad0775f4f30" providerId="ADAL" clId="{9C53B072-875D-4777-94E9-7E5D67B7E95B}" dt="2024-05-07T11:32:02.993" v="2"/>
        <pc:sldMkLst>
          <pc:docMk/>
          <pc:sldMk cId="4069859442" sldId="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71801" cy="496332"/>
          </a:xfrm>
          <a:prstGeom prst="rect">
            <a:avLst/>
          </a:prstGeom>
        </p:spPr>
        <p:txBody>
          <a:bodyPr vert="horz" lIns="91440" tIns="45720" rIns="91440" bIns="45720" rtlCol="0"/>
          <a:lstStyle>
            <a:lvl1pPr algn="l">
              <a:defRPr sz="1200"/>
            </a:lvl1pPr>
          </a:lstStyle>
          <a:p>
            <a:endParaRPr lang="nl-NL">
              <a:latin typeface="Lucida Sans Unicode" panose="020B0602030504020204" pitchFamily="34" charset="0"/>
              <a:cs typeface="Lucida Sans Unicode" panose="020B0602030504020204" pitchFamily="34" charset="0"/>
            </a:endParaRPr>
          </a:p>
        </p:txBody>
      </p:sp>
      <p:sp>
        <p:nvSpPr>
          <p:cNvPr id="3" name="Tijdelijke aanduiding voor datum 2"/>
          <p:cNvSpPr>
            <a:spLocks noGrp="1"/>
          </p:cNvSpPr>
          <p:nvPr>
            <p:ph type="dt" sz="quarter" idx="1"/>
          </p:nvPr>
        </p:nvSpPr>
        <p:spPr>
          <a:xfrm>
            <a:off x="3884614" y="0"/>
            <a:ext cx="2971801" cy="496332"/>
          </a:xfrm>
          <a:prstGeom prst="rect">
            <a:avLst/>
          </a:prstGeom>
        </p:spPr>
        <p:txBody>
          <a:bodyPr vert="horz" lIns="91440" tIns="45720" rIns="91440" bIns="45720" rtlCol="0"/>
          <a:lstStyle>
            <a:lvl1pPr algn="r">
              <a:defRPr sz="1200"/>
            </a:lvl1pPr>
          </a:lstStyle>
          <a:p>
            <a:fld id="{21BAC24F-DDA5-4BE2-BE80-8A8D55F25549}" type="datetimeFigureOut">
              <a:rPr lang="nl-NL" smtClean="0">
                <a:latin typeface="Lucida Sans Unicode" panose="020B0602030504020204" pitchFamily="34" charset="0"/>
                <a:cs typeface="Lucida Sans Unicode" panose="020B0602030504020204" pitchFamily="34" charset="0"/>
              </a:rPr>
              <a:t>7-5-2024</a:t>
            </a:fld>
            <a:endParaRPr lang="nl-NL">
              <a:latin typeface="Lucida Sans Unicode" panose="020B0602030504020204" pitchFamily="34" charset="0"/>
              <a:cs typeface="Lucida Sans Unicode" panose="020B0602030504020204" pitchFamily="34" charset="0"/>
            </a:endParaRPr>
          </a:p>
        </p:txBody>
      </p:sp>
      <p:sp>
        <p:nvSpPr>
          <p:cNvPr id="4" name="Tijdelijke aanduiding voor voettekst 3"/>
          <p:cNvSpPr>
            <a:spLocks noGrp="1"/>
          </p:cNvSpPr>
          <p:nvPr>
            <p:ph type="ftr" sz="quarter" idx="2"/>
          </p:nvPr>
        </p:nvSpPr>
        <p:spPr>
          <a:xfrm>
            <a:off x="1" y="9428583"/>
            <a:ext cx="2971801" cy="496332"/>
          </a:xfrm>
          <a:prstGeom prst="rect">
            <a:avLst/>
          </a:prstGeom>
        </p:spPr>
        <p:txBody>
          <a:bodyPr vert="horz" lIns="91440" tIns="45720" rIns="91440" bIns="45720" rtlCol="0" anchor="b"/>
          <a:lstStyle>
            <a:lvl1pPr algn="l">
              <a:defRPr sz="1200"/>
            </a:lvl1pPr>
          </a:lstStyle>
          <a:p>
            <a:endParaRPr lang="nl-NL">
              <a:latin typeface="Lucida Sans Unicode" panose="020B0602030504020204" pitchFamily="34" charset="0"/>
              <a:cs typeface="Lucida Sans Unicode" panose="020B0602030504020204" pitchFamily="34" charset="0"/>
            </a:endParaRPr>
          </a:p>
        </p:txBody>
      </p:sp>
      <p:sp>
        <p:nvSpPr>
          <p:cNvPr id="5" name="Tijdelijke aanduiding voor dianummer 4"/>
          <p:cNvSpPr>
            <a:spLocks noGrp="1"/>
          </p:cNvSpPr>
          <p:nvPr>
            <p:ph type="sldNum" sz="quarter" idx="3"/>
          </p:nvPr>
        </p:nvSpPr>
        <p:spPr>
          <a:xfrm>
            <a:off x="3884614" y="9428583"/>
            <a:ext cx="2971801" cy="496332"/>
          </a:xfrm>
          <a:prstGeom prst="rect">
            <a:avLst/>
          </a:prstGeom>
        </p:spPr>
        <p:txBody>
          <a:bodyPr vert="horz" lIns="91440" tIns="45720" rIns="91440" bIns="45720" rtlCol="0" anchor="b"/>
          <a:lstStyle>
            <a:lvl1pPr algn="r">
              <a:defRPr sz="1200"/>
            </a:lvl1pPr>
          </a:lstStyle>
          <a:p>
            <a:fld id="{F3A799B4-8A0F-4047-B585-0AE07BEBD907}" type="slidenum">
              <a:rPr lang="nl-NL" smtClean="0">
                <a:latin typeface="Lucida Sans Unicode" panose="020B0602030504020204" pitchFamily="34" charset="0"/>
                <a:cs typeface="Lucida Sans Unicode" panose="020B0602030504020204" pitchFamily="34" charset="0"/>
              </a:rPr>
              <a:t>‹nr.›</a:t>
            </a:fld>
            <a:endParaRPr lang="nl-N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83554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71801" cy="496332"/>
          </a:xfrm>
          <a:prstGeom prst="rect">
            <a:avLst/>
          </a:prstGeom>
        </p:spPr>
        <p:txBody>
          <a:bodyPr vert="horz" lIns="91440" tIns="45720" rIns="91440" bIns="45720" rtlCol="0"/>
          <a:lstStyle>
            <a:lvl1pPr algn="l">
              <a:defRPr sz="1200">
                <a:latin typeface="Lucida Sans Unicode" panose="020B0602030504020204" pitchFamily="34" charset="0"/>
                <a:cs typeface="Lucida Sans Unicode" panose="020B0602030504020204" pitchFamily="34" charset="0"/>
              </a:defRPr>
            </a:lvl1pPr>
          </a:lstStyle>
          <a:p>
            <a:endParaRPr lang="nl-NL"/>
          </a:p>
        </p:txBody>
      </p:sp>
      <p:sp>
        <p:nvSpPr>
          <p:cNvPr id="3" name="Tijdelijke aanduiding voor datum 2"/>
          <p:cNvSpPr>
            <a:spLocks noGrp="1"/>
          </p:cNvSpPr>
          <p:nvPr>
            <p:ph type="dt" idx="1"/>
          </p:nvPr>
        </p:nvSpPr>
        <p:spPr>
          <a:xfrm>
            <a:off x="3884614" y="0"/>
            <a:ext cx="2971801" cy="496332"/>
          </a:xfrm>
          <a:prstGeom prst="rect">
            <a:avLst/>
          </a:prstGeom>
        </p:spPr>
        <p:txBody>
          <a:bodyPr vert="horz" lIns="91440" tIns="45720" rIns="91440" bIns="45720" rtlCol="0"/>
          <a:lstStyle>
            <a:lvl1pPr algn="r">
              <a:defRPr sz="1200">
                <a:latin typeface="Lucida Sans Unicode" panose="020B0602030504020204" pitchFamily="34" charset="0"/>
                <a:cs typeface="Lucida Sans Unicode" panose="020B0602030504020204" pitchFamily="34" charset="0"/>
              </a:defRPr>
            </a:lvl1pPr>
          </a:lstStyle>
          <a:p>
            <a:fld id="{3A3110B9-92E6-4C7A-8530-DAD876612968}" type="datetimeFigureOut">
              <a:rPr lang="nl-NL" smtClean="0"/>
              <a:pPr/>
              <a:t>7-5-2024</a:t>
            </a:fld>
            <a:endParaRPr lang="nl-NL"/>
          </a:p>
        </p:txBody>
      </p:sp>
      <p:sp>
        <p:nvSpPr>
          <p:cNvPr id="4" name="Tijdelijke aanduiding voor dia-afbeelding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8583"/>
            <a:ext cx="2971801" cy="496332"/>
          </a:xfrm>
          <a:prstGeom prst="rect">
            <a:avLst/>
          </a:prstGeom>
        </p:spPr>
        <p:txBody>
          <a:bodyPr vert="horz" lIns="91440" tIns="45720" rIns="91440" bIns="45720" rtlCol="0" anchor="b"/>
          <a:lstStyle>
            <a:lvl1pPr algn="l">
              <a:defRPr sz="1200">
                <a:latin typeface="Lucida Sans Unicode" panose="020B0602030504020204" pitchFamily="34" charset="0"/>
                <a:cs typeface="Lucida Sans Unicode" panose="020B0602030504020204" pitchFamily="34" charset="0"/>
              </a:defRPr>
            </a:lvl1pPr>
          </a:lstStyle>
          <a:p>
            <a:endParaRPr lang="nl-NL"/>
          </a:p>
        </p:txBody>
      </p:sp>
      <p:sp>
        <p:nvSpPr>
          <p:cNvPr id="7" name="Tijdelijke aanduiding voor dianummer 6"/>
          <p:cNvSpPr>
            <a:spLocks noGrp="1"/>
          </p:cNvSpPr>
          <p:nvPr>
            <p:ph type="sldNum" sz="quarter" idx="5"/>
          </p:nvPr>
        </p:nvSpPr>
        <p:spPr>
          <a:xfrm>
            <a:off x="3884614" y="9428583"/>
            <a:ext cx="2971801" cy="496332"/>
          </a:xfrm>
          <a:prstGeom prst="rect">
            <a:avLst/>
          </a:prstGeom>
        </p:spPr>
        <p:txBody>
          <a:bodyPr vert="horz" lIns="91440" tIns="45720" rIns="91440" bIns="45720" rtlCol="0" anchor="b"/>
          <a:lstStyle>
            <a:lvl1pPr algn="r">
              <a:defRPr sz="1200">
                <a:latin typeface="Lucida Sans Unicode" panose="020B0602030504020204" pitchFamily="34" charset="0"/>
                <a:cs typeface="Lucida Sans Unicode" panose="020B0602030504020204" pitchFamily="34" charset="0"/>
              </a:defRPr>
            </a:lvl1pPr>
          </a:lstStyle>
          <a:p>
            <a:fld id="{E402AE9B-652F-43C2-90CD-AA7076E5B95A}" type="slidenum">
              <a:rPr lang="nl-NL" smtClean="0"/>
              <a:pPr/>
              <a:t>‹nr.›</a:t>
            </a:fld>
            <a:endParaRPr lang="nl-NL"/>
          </a:p>
        </p:txBody>
      </p:sp>
    </p:spTree>
    <p:extLst>
      <p:ext uri="{BB962C8B-B14F-4D97-AF65-F5344CB8AC3E}">
        <p14:creationId xmlns:p14="http://schemas.microsoft.com/office/powerpoint/2010/main" val="325472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200" kern="1200">
        <a:solidFill>
          <a:schemeClr val="tx1"/>
        </a:solidFill>
        <a:latin typeface="Lucida Sans Unicode" panose="020B0602030504020204" pitchFamily="34" charset="0"/>
        <a:ea typeface="+mn-ea"/>
        <a:cs typeface="Lucida Sans Unicode" panose="020B0602030504020204" pitchFamily="34" charset="0"/>
      </a:defRPr>
    </a:lvl2pPr>
    <a:lvl3pPr marL="914400" algn="l" defTabSz="914400" rtl="0" eaLnBrk="1" latinLnBrk="0" hangingPunct="1">
      <a:defRPr sz="1200" kern="1200">
        <a:solidFill>
          <a:schemeClr val="tx1"/>
        </a:solidFill>
        <a:latin typeface="Lucida Sans Unicode" panose="020B0602030504020204" pitchFamily="34" charset="0"/>
        <a:ea typeface="+mn-ea"/>
        <a:cs typeface="Lucida Sans Unicode" panose="020B0602030504020204" pitchFamily="34" charset="0"/>
      </a:defRPr>
    </a:lvl3pPr>
    <a:lvl4pPr marL="1371600" algn="l" defTabSz="914400" rtl="0" eaLnBrk="1" latinLnBrk="0" hangingPunct="1">
      <a:defRPr sz="1200" kern="1200">
        <a:solidFill>
          <a:schemeClr val="tx1"/>
        </a:solidFill>
        <a:latin typeface="Lucida Sans Unicode" panose="020B0602030504020204" pitchFamily="34" charset="0"/>
        <a:ea typeface="+mn-ea"/>
        <a:cs typeface="Lucida Sans Unicode" panose="020B0602030504020204" pitchFamily="34" charset="0"/>
      </a:defRPr>
    </a:lvl4pPr>
    <a:lvl5pPr marL="1828800" algn="l" defTabSz="914400" rtl="0" eaLnBrk="1" latinLnBrk="0" hangingPunct="1">
      <a:defRPr sz="1200" kern="1200">
        <a:solidFill>
          <a:schemeClr val="tx1"/>
        </a:solidFill>
        <a:latin typeface="Lucida Sans Unicode" panose="020B0602030504020204" pitchFamily="34" charset="0"/>
        <a:ea typeface="+mn-ea"/>
        <a:cs typeface="Lucida Sans Unicode" panose="020B0602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tvg.nl/service/veelgestelde-vrag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402AE9B-652F-43C2-90CD-AA7076E5B95A}" type="slidenum">
              <a:rPr lang="nl-NL" smtClean="0"/>
              <a:t>1</a:t>
            </a:fld>
            <a:endParaRPr lang="nl-NL"/>
          </a:p>
        </p:txBody>
      </p:sp>
    </p:spTree>
    <p:extLst>
      <p:ext uri="{BB962C8B-B14F-4D97-AF65-F5344CB8AC3E}">
        <p14:creationId xmlns:p14="http://schemas.microsoft.com/office/powerpoint/2010/main" val="91350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arbeidsovereenkomst zo nodig toelichten dat ze dit kunnen accepteren via de portal.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Declareren van diensten alleen tijdens een gevaluteerde SEH-stage in het 2</a:t>
            </a:r>
            <a:r>
              <a:rPr lang="nl-NL" baseline="30000" dirty="0"/>
              <a:t>e</a:t>
            </a:r>
            <a:r>
              <a:rPr lang="nl-NL" dirty="0"/>
              <a:t> jaar (</a:t>
            </a:r>
            <a:r>
              <a:rPr lang="nl-NL" i="1" dirty="0"/>
              <a:t>niet te diep op in gaan is nu nog niet relevant voor nieuwe aios). </a:t>
            </a:r>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13</a:t>
            </a:fld>
            <a:endParaRPr lang="nl-NL"/>
          </a:p>
        </p:txBody>
      </p:sp>
    </p:spTree>
    <p:extLst>
      <p:ext uri="{BB962C8B-B14F-4D97-AF65-F5344CB8AC3E}">
        <p14:creationId xmlns:p14="http://schemas.microsoft.com/office/powerpoint/2010/main" val="349659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Aansprakelijkheid: ook eerste hulp in privé tijd. En niet Canada en USA. </a:t>
            </a:r>
          </a:p>
          <a:p>
            <a:r>
              <a:rPr lang="nl-NL" dirty="0"/>
              <a:t>Geldt voor beroep (dus in opleiding zijn) en is dus niet een </a:t>
            </a:r>
            <a:r>
              <a:rPr lang="nl-NL" dirty="0" err="1"/>
              <a:t>aansprakelijkheids</a:t>
            </a:r>
            <a:r>
              <a:rPr lang="nl-NL" dirty="0"/>
              <a:t>/rechtsbijstandsverzekering voor privé.</a:t>
            </a:r>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14</a:t>
            </a:fld>
            <a:endParaRPr lang="nl-NL"/>
          </a:p>
        </p:txBody>
      </p:sp>
    </p:spTree>
    <p:extLst>
      <p:ext uri="{BB962C8B-B14F-4D97-AF65-F5344CB8AC3E}">
        <p14:creationId xmlns:p14="http://schemas.microsoft.com/office/powerpoint/2010/main" val="335679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228 uur = 6 weken</a:t>
            </a:r>
          </a:p>
          <a:p>
            <a:r>
              <a:rPr lang="nl-NL" dirty="0"/>
              <a:t>Opleiding heeft eigen regels over wanneer en hoeveel per opleidingsperiode vakantie kan worden opgenomen.</a:t>
            </a:r>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15</a:t>
            </a:fld>
            <a:endParaRPr lang="nl-NL"/>
          </a:p>
        </p:txBody>
      </p:sp>
    </p:spTree>
    <p:extLst>
      <p:ext uri="{BB962C8B-B14F-4D97-AF65-F5344CB8AC3E}">
        <p14:creationId xmlns:p14="http://schemas.microsoft.com/office/powerpoint/2010/main" val="293703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pPr>
            <a:r>
              <a:rPr lang="en-US" dirty="0"/>
              <a:t>16 </a:t>
            </a:r>
            <a:r>
              <a:rPr lang="en-US" dirty="0" err="1"/>
              <a:t>weken</a:t>
            </a:r>
            <a:r>
              <a:rPr lang="en-US" dirty="0"/>
              <a:t> </a:t>
            </a:r>
            <a:r>
              <a:rPr lang="en-US" dirty="0" err="1"/>
              <a:t>zwangerschapsverlof</a:t>
            </a:r>
            <a:endParaRPr lang="en-US" dirty="0"/>
          </a:p>
          <a:p>
            <a:pPr>
              <a:spcBef>
                <a:spcPts val="0"/>
              </a:spcBef>
            </a:pPr>
            <a:endParaRPr lang="en-US" dirty="0"/>
          </a:p>
          <a:p>
            <a:pPr>
              <a:spcBef>
                <a:spcPts val="0"/>
              </a:spcBef>
            </a:pPr>
            <a:r>
              <a:rPr lang="en-US" dirty="0"/>
              <a:t>Partner </a:t>
            </a:r>
            <a:r>
              <a:rPr lang="en-US" dirty="0" err="1"/>
              <a:t>bevallen</a:t>
            </a:r>
            <a:r>
              <a:rPr lang="en-US" dirty="0"/>
              <a:t> </a:t>
            </a:r>
          </a:p>
          <a:p>
            <a:pPr marL="0" indent="0">
              <a:spcBef>
                <a:spcPts val="0"/>
              </a:spcBef>
              <a:buNone/>
            </a:pPr>
            <a:r>
              <a:rPr lang="en-US" sz="1200" dirty="0"/>
              <a:t>      - </a:t>
            </a:r>
            <a:r>
              <a:rPr lang="en-US" sz="1200" dirty="0" err="1"/>
              <a:t>Standaard</a:t>
            </a:r>
            <a:r>
              <a:rPr lang="en-US" sz="1200" dirty="0"/>
              <a:t> </a:t>
            </a:r>
            <a:r>
              <a:rPr lang="en-US" sz="1200" dirty="0" err="1"/>
              <a:t>verlof</a:t>
            </a:r>
            <a:r>
              <a:rPr lang="en-US" sz="1200" dirty="0"/>
              <a:t>: 1x </a:t>
            </a:r>
            <a:r>
              <a:rPr lang="en-US" sz="1200" dirty="0" err="1"/>
              <a:t>arbeidsduur</a:t>
            </a:r>
            <a:r>
              <a:rPr lang="en-US" sz="1200" dirty="0"/>
              <a:t> per week (</a:t>
            </a:r>
            <a:r>
              <a:rPr lang="en-US" sz="1200" dirty="0" err="1"/>
              <a:t>betaald</a:t>
            </a:r>
            <a:r>
              <a:rPr lang="en-US" sz="1200" dirty="0"/>
              <a:t>) </a:t>
            </a:r>
          </a:p>
          <a:p>
            <a:pPr marL="0" indent="0">
              <a:spcBef>
                <a:spcPts val="0"/>
              </a:spcBef>
              <a:buNone/>
            </a:pPr>
            <a:r>
              <a:rPr lang="en-US" sz="1200" dirty="0"/>
              <a:t>      - </a:t>
            </a:r>
            <a:r>
              <a:rPr lang="en-US" sz="1200" dirty="0" err="1"/>
              <a:t>Aanvullend</a:t>
            </a:r>
            <a:r>
              <a:rPr lang="en-US" sz="1200" dirty="0"/>
              <a:t> </a:t>
            </a:r>
            <a:r>
              <a:rPr lang="en-US" sz="1200" dirty="0" err="1"/>
              <a:t>verlof</a:t>
            </a:r>
            <a:r>
              <a:rPr lang="en-US" sz="1200" dirty="0"/>
              <a:t>: 5x </a:t>
            </a:r>
            <a:r>
              <a:rPr lang="en-US" sz="1200" dirty="0" err="1"/>
              <a:t>arbeidsduur</a:t>
            </a:r>
            <a:r>
              <a:rPr lang="en-US" sz="1200" dirty="0"/>
              <a:t> per week (</a:t>
            </a:r>
            <a:r>
              <a:rPr lang="en-US" sz="1200" dirty="0" err="1"/>
              <a:t>volledig</a:t>
            </a:r>
            <a:r>
              <a:rPr lang="en-US" sz="1200" dirty="0"/>
              <a:t> </a:t>
            </a:r>
            <a:r>
              <a:rPr lang="en-US" sz="1200" dirty="0" err="1"/>
              <a:t>betaald</a:t>
            </a:r>
            <a:r>
              <a:rPr lang="en-US" sz="1200" dirty="0"/>
              <a:t> 100%)</a:t>
            </a:r>
            <a:endParaRPr lang="en-US" dirty="0"/>
          </a:p>
          <a:p>
            <a:pPr>
              <a:spcBef>
                <a:spcPts val="0"/>
              </a:spcBef>
            </a:pPr>
            <a:r>
              <a:rPr lang="en-US" dirty="0" err="1"/>
              <a:t>Ouderschapsverlof</a:t>
            </a:r>
            <a:r>
              <a:rPr lang="en-US" dirty="0"/>
              <a:t> </a:t>
            </a:r>
          </a:p>
          <a:p>
            <a:pPr marL="0" indent="0">
              <a:spcBef>
                <a:spcPts val="0"/>
              </a:spcBef>
              <a:buNone/>
            </a:pPr>
            <a:r>
              <a:rPr lang="en-US" sz="1200" dirty="0"/>
              <a:t>     - In </a:t>
            </a:r>
            <a:r>
              <a:rPr lang="en-US" sz="1200" dirty="0" err="1"/>
              <a:t>totaal</a:t>
            </a:r>
            <a:r>
              <a:rPr lang="en-US" sz="1200" dirty="0"/>
              <a:t> 26 </a:t>
            </a:r>
            <a:r>
              <a:rPr lang="en-US" sz="1200" dirty="0" err="1"/>
              <a:t>weken</a:t>
            </a:r>
            <a:r>
              <a:rPr lang="en-US" sz="1200" dirty="0"/>
              <a:t>, </a:t>
            </a:r>
            <a:r>
              <a:rPr lang="en-US" sz="1200" dirty="0" err="1"/>
              <a:t>waarvan</a:t>
            </a:r>
            <a:r>
              <a:rPr lang="en-US" sz="1200" dirty="0"/>
              <a:t> 9 </a:t>
            </a:r>
            <a:r>
              <a:rPr lang="en-US" sz="1200" dirty="0" err="1"/>
              <a:t>weken</a:t>
            </a:r>
            <a:r>
              <a:rPr lang="en-US" sz="1200" dirty="0"/>
              <a:t> </a:t>
            </a:r>
            <a:r>
              <a:rPr lang="en-US" sz="1200" dirty="0" err="1"/>
              <a:t>deels</a:t>
            </a:r>
            <a:r>
              <a:rPr lang="en-US" sz="1200" dirty="0"/>
              <a:t> </a:t>
            </a:r>
            <a:r>
              <a:rPr lang="en-US" sz="1200" dirty="0" err="1"/>
              <a:t>betaald</a:t>
            </a:r>
            <a:r>
              <a:rPr lang="en-US" sz="1200" dirty="0"/>
              <a:t> (70% </a:t>
            </a:r>
            <a:r>
              <a:rPr lang="en-US" sz="1200" dirty="0" err="1"/>
              <a:t>salaris</a:t>
            </a:r>
            <a:r>
              <a:rPr lang="en-US" sz="1200" dirty="0"/>
              <a:t>) </a:t>
            </a:r>
            <a:r>
              <a:rPr lang="en-US" sz="1200" dirty="0" err="1"/>
              <a:t>bij</a:t>
            </a:r>
            <a:r>
              <a:rPr lang="en-US" sz="1200" dirty="0"/>
              <a:t> </a:t>
            </a:r>
            <a:r>
              <a:rPr lang="en-US" sz="1200" dirty="0" err="1"/>
              <a:t>verlof</a:t>
            </a:r>
            <a:br>
              <a:rPr lang="en-US" sz="1200" dirty="0"/>
            </a:br>
            <a:r>
              <a:rPr lang="en-US" sz="1200" dirty="0"/>
              <a:t>        </a:t>
            </a:r>
            <a:r>
              <a:rPr lang="en-US" sz="1200" dirty="0" err="1"/>
              <a:t>binnen</a:t>
            </a:r>
            <a:r>
              <a:rPr lang="en-US" sz="1200" dirty="0"/>
              <a:t> 1 </a:t>
            </a:r>
            <a:r>
              <a:rPr lang="en-US" sz="1200" dirty="0" err="1"/>
              <a:t>jaar</a:t>
            </a:r>
            <a:r>
              <a:rPr lang="en-US" sz="1200" dirty="0"/>
              <a:t> </a:t>
            </a:r>
            <a:r>
              <a:rPr lang="en-US" sz="1200" dirty="0" err="1"/>
              <a:t>na</a:t>
            </a:r>
            <a:r>
              <a:rPr lang="en-US" sz="1200" dirty="0"/>
              <a:t> </a:t>
            </a:r>
            <a:r>
              <a:rPr lang="en-US" sz="1200" dirty="0" err="1"/>
              <a:t>geboorte</a:t>
            </a:r>
            <a:r>
              <a:rPr lang="en-US" sz="1200" dirty="0"/>
              <a:t> kind</a:t>
            </a:r>
          </a:p>
          <a:p>
            <a:r>
              <a:rPr lang="nl-NL" dirty="0"/>
              <a:t>Partnerverlof en ouderschapsverlof gaat in overleg met instituut en opleider </a:t>
            </a:r>
          </a:p>
          <a:p>
            <a:r>
              <a:rPr lang="nl-NL" dirty="0"/>
              <a:t>Aanvragen via de portal. Aanvraag moet goedgekeurd worden door instituut. </a:t>
            </a:r>
          </a:p>
          <a:p>
            <a:pPr marL="0" indent="0">
              <a:spcBef>
                <a:spcPts val="0"/>
              </a:spcBef>
              <a:buNone/>
            </a:pPr>
            <a:endParaRPr lang="en-US" sz="1200" dirty="0"/>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16</a:t>
            </a:fld>
            <a:endParaRPr lang="nl-NL"/>
          </a:p>
        </p:txBody>
      </p:sp>
    </p:spTree>
    <p:extLst>
      <p:ext uri="{BB962C8B-B14F-4D97-AF65-F5344CB8AC3E}">
        <p14:creationId xmlns:p14="http://schemas.microsoft.com/office/powerpoint/2010/main" val="240189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PIT-stop</a:t>
            </a:r>
            <a:r>
              <a:rPr lang="nl-NL" dirty="0"/>
              <a:t> workshop: preventief om uitval te voorkomen. </a:t>
            </a:r>
          </a:p>
          <a:p>
            <a:r>
              <a:rPr lang="nl-NL" dirty="0"/>
              <a:t>Leer eigen regie te houden (balans werk en </a:t>
            </a:r>
            <a:r>
              <a:rPr lang="nl-NL" dirty="0" err="1"/>
              <a:t>prive</a:t>
            </a:r>
            <a:r>
              <a:rPr lang="nl-NL" dirty="0"/>
              <a:t>’).</a:t>
            </a:r>
          </a:p>
          <a:p>
            <a:endParaRPr lang="nl-NL" dirty="0"/>
          </a:p>
          <a:p>
            <a:r>
              <a:rPr lang="nl-NL" dirty="0"/>
              <a:t>MentaVitalis</a:t>
            </a:r>
          </a:p>
          <a:p>
            <a:r>
              <a:rPr lang="nl-NL" sz="1800" dirty="0">
                <a:solidFill>
                  <a:srgbClr val="525252"/>
                </a:solidFill>
                <a:effectLst/>
                <a:latin typeface="Helvetica" panose="020B0604020202020204" pitchFamily="34" charset="0"/>
                <a:ea typeface="Calibri" panose="020F0502020204030204" pitchFamily="34" charset="0"/>
                <a:cs typeface="Times New Roman" panose="02020603050405020304" pitchFamily="18" charset="0"/>
              </a:rPr>
              <a:t>Aios neemt </a:t>
            </a:r>
            <a:r>
              <a:rPr lang="nl-NL" sz="1800" dirty="0" err="1">
                <a:solidFill>
                  <a:srgbClr val="525252"/>
                </a:solidFill>
                <a:effectLst/>
                <a:latin typeface="Helvetica" panose="020B0604020202020204" pitchFamily="34" charset="0"/>
                <a:ea typeface="Calibri" panose="020F0502020204030204" pitchFamily="34" charset="0"/>
                <a:cs typeface="Times New Roman" panose="02020603050405020304" pitchFamily="18" charset="0"/>
              </a:rPr>
              <a:t>zef</a:t>
            </a:r>
            <a:r>
              <a:rPr lang="nl-NL" sz="1800" dirty="0">
                <a:solidFill>
                  <a:srgbClr val="525252"/>
                </a:solidFill>
                <a:effectLst/>
                <a:latin typeface="Helvetica" panose="020B0604020202020204" pitchFamily="34" charset="0"/>
                <a:ea typeface="Calibri" panose="020F0502020204030204" pitchFamily="34" charset="0"/>
                <a:cs typeface="Times New Roman" panose="02020603050405020304" pitchFamily="18" charset="0"/>
              </a:rPr>
              <a:t> contact op met MentaVitalis</a:t>
            </a:r>
          </a:p>
          <a:p>
            <a:r>
              <a:rPr lang="nl-NL" sz="1800" dirty="0">
                <a:solidFill>
                  <a:srgbClr val="525252"/>
                </a:solidFill>
                <a:effectLst/>
                <a:latin typeface="Helvetica" panose="020B0604020202020204" pitchFamily="34" charset="0"/>
                <a:ea typeface="Calibri" panose="020F0502020204030204" pitchFamily="34" charset="0"/>
                <a:cs typeface="Times New Roman" panose="02020603050405020304" pitchFamily="18" charset="0"/>
              </a:rPr>
              <a:t>MentaVitalis geeft onafhankelijke ondersteuning bij het vinden van balans tussen werk en privé. Dit gebeurt door professionele coaches en psychologen. Je leert bijvoorbeeld omgaan met je eigen perfectionisme of angst om fouten te maken. </a:t>
            </a:r>
          </a:p>
          <a:p>
            <a:r>
              <a:rPr lang="nl-NL" sz="1800" dirty="0">
                <a:solidFill>
                  <a:srgbClr val="525252"/>
                </a:solidFill>
                <a:effectLst/>
                <a:latin typeface="Helvetica" panose="020B0604020202020204" pitchFamily="34" charset="0"/>
                <a:ea typeface="Calibri" panose="020F0502020204030204" pitchFamily="34" charset="0"/>
                <a:cs typeface="Times New Roman" panose="02020603050405020304" pitchFamily="18" charset="0"/>
              </a:rPr>
              <a:t>Je kunt overigens ook bij MentaVitalis terecht voor andere onderwerpen, zoals loopbaanvragen, relatieproblematiek, moeite met keuzes maken, opvoedingsvragen en verlies- en rouwverwerking. Ook biedt MentaVitalis ondersteuning op het emotionele vlak als je te maken hebt met een klacht of tuchtzaak</a:t>
            </a:r>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17</a:t>
            </a:fld>
            <a:endParaRPr lang="nl-NL"/>
          </a:p>
        </p:txBody>
      </p:sp>
    </p:spTree>
    <p:extLst>
      <p:ext uri="{BB962C8B-B14F-4D97-AF65-F5344CB8AC3E}">
        <p14:creationId xmlns:p14="http://schemas.microsoft.com/office/powerpoint/2010/main" val="316064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Bij SBOH ziek- en hersteld melden via portal. </a:t>
            </a:r>
          </a:p>
          <a:p>
            <a:r>
              <a:rPr lang="nl-NL" dirty="0"/>
              <a:t>Opleidingsinstituut krijgt dan een bericht vanuit SBOH, maar aios moet zelf opleider informeren.</a:t>
            </a:r>
          </a:p>
          <a:p>
            <a:r>
              <a:rPr lang="nl-NL" dirty="0"/>
              <a:t>Het is ook wel zo netjes als de aios zelf het opleidingsinstituut informeert in geval van een terugkomdag.</a:t>
            </a:r>
          </a:p>
          <a:p>
            <a:r>
              <a:rPr lang="nl-NL" dirty="0"/>
              <a:t>Dus </a:t>
            </a:r>
            <a:r>
              <a:rPr lang="nl-NL" dirty="0" err="1"/>
              <a:t>zIek</a:t>
            </a:r>
            <a:r>
              <a:rPr lang="nl-NL" dirty="0"/>
              <a:t> melden bij SBOH </a:t>
            </a:r>
            <a:r>
              <a:rPr lang="nl-NL" dirty="0" err="1"/>
              <a:t>èn</a:t>
            </a:r>
            <a:r>
              <a:rPr lang="nl-NL" dirty="0"/>
              <a:t> daar waar je wordt verwacht. </a:t>
            </a:r>
          </a:p>
          <a:p>
            <a:endParaRPr lang="nl-NL" dirty="0"/>
          </a:p>
          <a:p>
            <a:r>
              <a:rPr lang="en-US" dirty="0"/>
              <a:t>Bedrijfsarts (</a:t>
            </a:r>
            <a:r>
              <a:rPr lang="en-US" dirty="0" err="1"/>
              <a:t>preventief</a:t>
            </a:r>
            <a:r>
              <a:rPr lang="en-US" dirty="0"/>
              <a:t> </a:t>
            </a:r>
            <a:r>
              <a:rPr lang="en-US" dirty="0" err="1"/>
              <a:t>spreekuur</a:t>
            </a:r>
            <a:r>
              <a:rPr lang="en-US" dirty="0"/>
              <a:t>)</a:t>
            </a:r>
            <a:endParaRPr lang="nl-NL" dirty="0"/>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18</a:t>
            </a:fld>
            <a:endParaRPr lang="nl-NL"/>
          </a:p>
        </p:txBody>
      </p:sp>
    </p:spTree>
    <p:extLst>
      <p:ext uri="{BB962C8B-B14F-4D97-AF65-F5344CB8AC3E}">
        <p14:creationId xmlns:p14="http://schemas.microsoft.com/office/powerpoint/2010/main" val="265070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394B-27AE-CF34-9F4B-ABB1BC2F6D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6362C2-87CA-5DA1-1949-DD1DF2316D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0A95E0-D00E-338C-2CDC-BF11F7270C9A}"/>
              </a:ext>
            </a:extLst>
          </p:cNvPr>
          <p:cNvSpPr>
            <a:spLocks noGrp="1"/>
          </p:cNvSpPr>
          <p:nvPr>
            <p:ph type="body" idx="1"/>
          </p:nvPr>
        </p:nvSpPr>
        <p:spPr/>
        <p:txBody>
          <a:bodyPr/>
          <a:lstStyle/>
          <a:p>
            <a:r>
              <a:rPr lang="nl-NL" dirty="0"/>
              <a:t>Let op: ook bijt-, snij-, krab- en spatincidenten. </a:t>
            </a:r>
          </a:p>
        </p:txBody>
      </p:sp>
      <p:sp>
        <p:nvSpPr>
          <p:cNvPr id="4" name="Tijdelijke aanduiding voor dianummer 3">
            <a:extLst>
              <a:ext uri="{FF2B5EF4-FFF2-40B4-BE49-F238E27FC236}">
                <a16:creationId xmlns:a16="http://schemas.microsoft.com/office/drawing/2014/main" id="{A4DAE23D-A380-5041-F8F2-CE470C1AD5FF}"/>
              </a:ext>
            </a:extLst>
          </p:cNvPr>
          <p:cNvSpPr>
            <a:spLocks noGrp="1"/>
          </p:cNvSpPr>
          <p:nvPr>
            <p:ph type="sldNum" sz="quarter" idx="5"/>
          </p:nvPr>
        </p:nvSpPr>
        <p:spPr/>
        <p:txBody>
          <a:bodyPr/>
          <a:lstStyle/>
          <a:p>
            <a:fld id="{E402AE9B-652F-43C2-90CD-AA7076E5B95A}" type="slidenum">
              <a:rPr lang="nl-NL" smtClean="0"/>
              <a:pPr/>
              <a:t>19</a:t>
            </a:fld>
            <a:endParaRPr lang="nl-NL"/>
          </a:p>
        </p:txBody>
      </p:sp>
    </p:spTree>
    <p:extLst>
      <p:ext uri="{BB962C8B-B14F-4D97-AF65-F5344CB8AC3E}">
        <p14:creationId xmlns:p14="http://schemas.microsoft.com/office/powerpoint/2010/main" val="309989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buFontTx/>
              <a:buChar char="-"/>
            </a:pPr>
            <a:r>
              <a:rPr lang="en-US" sz="1200" i="0" dirty="0"/>
              <a:t>circa 6-8 </a:t>
            </a:r>
            <a:r>
              <a:rPr lang="en-US" sz="1200" i="0" dirty="0" err="1"/>
              <a:t>weken</a:t>
            </a:r>
            <a:r>
              <a:rPr lang="en-US" sz="1200" i="0" dirty="0"/>
              <a:t> </a:t>
            </a:r>
            <a:r>
              <a:rPr lang="en-US" sz="1200" i="0" dirty="0" err="1"/>
              <a:t>voor</a:t>
            </a:r>
            <a:r>
              <a:rPr lang="en-US" sz="1200" i="0" dirty="0"/>
              <a:t> de start van de </a:t>
            </a:r>
            <a:r>
              <a:rPr lang="en-US" sz="1200" i="0" dirty="0" err="1"/>
              <a:t>opleiding</a:t>
            </a:r>
            <a:r>
              <a:rPr lang="en-US" sz="1200" i="0" dirty="0"/>
              <a:t> </a:t>
            </a:r>
            <a:r>
              <a:rPr lang="en-US" sz="1200" i="0" dirty="0" err="1"/>
              <a:t>stuurt</a:t>
            </a:r>
            <a:r>
              <a:rPr lang="en-US" sz="1200" i="0" dirty="0"/>
              <a:t> SBOH je </a:t>
            </a:r>
            <a:r>
              <a:rPr lang="en-US" sz="1200" i="0" dirty="0" err="1"/>
              <a:t>een</a:t>
            </a:r>
            <a:r>
              <a:rPr lang="en-US" sz="1200" i="0" dirty="0"/>
              <a:t> e-mail om </a:t>
            </a:r>
            <a:r>
              <a:rPr lang="en-US" sz="1200" i="0" dirty="0" err="1"/>
              <a:t>een</a:t>
            </a:r>
            <a:r>
              <a:rPr lang="en-US" sz="1200" i="0" dirty="0"/>
              <a:t> account </a:t>
            </a:r>
            <a:r>
              <a:rPr lang="en-US" sz="1200" i="0" dirty="0" err="1"/>
              <a:t>voor</a:t>
            </a:r>
            <a:r>
              <a:rPr lang="en-US" sz="1200" i="0" dirty="0"/>
              <a:t> de SBOH-portal </a:t>
            </a:r>
            <a:r>
              <a:rPr lang="en-US" sz="1200" i="0" dirty="0" err="1"/>
              <a:t>aan</a:t>
            </a:r>
            <a:r>
              <a:rPr lang="en-US" sz="1200" i="0" dirty="0"/>
              <a:t> </a:t>
            </a:r>
            <a:r>
              <a:rPr lang="en-US" sz="1200" i="0" dirty="0" err="1"/>
              <a:t>te</a:t>
            </a:r>
            <a:r>
              <a:rPr lang="en-US" sz="1200" i="0" dirty="0"/>
              <a:t> </a:t>
            </a:r>
            <a:r>
              <a:rPr lang="en-US" sz="1200" i="0" dirty="0" err="1"/>
              <a:t>maken</a:t>
            </a:r>
            <a:r>
              <a:rPr lang="en-US" sz="1200" i="0" dirty="0"/>
              <a:t>. De </a:t>
            </a:r>
            <a:r>
              <a:rPr lang="en-US" sz="1200" i="0" dirty="0" err="1"/>
              <a:t>arbeidsovereenkomst</a:t>
            </a:r>
            <a:r>
              <a:rPr lang="en-US" sz="1200" i="0" dirty="0"/>
              <a:t> </a:t>
            </a:r>
            <a:r>
              <a:rPr lang="en-US" sz="1200" i="0" dirty="0" err="1"/>
              <a:t>wordt</a:t>
            </a:r>
            <a:r>
              <a:rPr lang="en-US" sz="1200" i="0" dirty="0"/>
              <a:t> via de SBOH-portal </a:t>
            </a:r>
            <a:r>
              <a:rPr lang="en-US" sz="1200" i="0" dirty="0" err="1"/>
              <a:t>aangeboden</a:t>
            </a:r>
            <a:r>
              <a:rPr lang="en-US" sz="1200" i="0" dirty="0"/>
              <a:t>. </a:t>
            </a:r>
          </a:p>
          <a:p>
            <a:pPr>
              <a:spcBef>
                <a:spcPts val="0"/>
              </a:spcBef>
              <a:buFontTx/>
              <a:buChar char="-"/>
            </a:pPr>
            <a:endParaRPr lang="en-US" sz="1200" i="0" dirty="0"/>
          </a:p>
          <a:p>
            <a:pPr>
              <a:spcBef>
                <a:spcPts val="0"/>
              </a:spcBef>
              <a:buFontTx/>
              <a:buChar char="-"/>
            </a:pPr>
            <a:r>
              <a:rPr lang="en-US" sz="1200" i="0" dirty="0"/>
              <a:t>er is </a:t>
            </a:r>
            <a:r>
              <a:rPr lang="en-US" sz="1200" i="0" dirty="0" err="1"/>
              <a:t>een</a:t>
            </a:r>
            <a:r>
              <a:rPr lang="en-US" sz="1200" i="0" dirty="0"/>
              <a:t> </a:t>
            </a:r>
            <a:r>
              <a:rPr lang="en-US" sz="1200" i="0" dirty="0" err="1"/>
              <a:t>digitale</a:t>
            </a:r>
            <a:r>
              <a:rPr lang="en-US" sz="1200" i="0" dirty="0"/>
              <a:t> check van het ID-</a:t>
            </a:r>
            <a:r>
              <a:rPr lang="en-US" sz="1200" i="0" dirty="0" err="1"/>
              <a:t>bewijs</a:t>
            </a:r>
            <a:r>
              <a:rPr lang="en-US" sz="1200" i="0" dirty="0"/>
              <a:t> (de link </a:t>
            </a:r>
            <a:r>
              <a:rPr lang="en-US" sz="1200" i="0" dirty="0" err="1"/>
              <a:t>wordt</a:t>
            </a:r>
            <a:r>
              <a:rPr lang="en-US" sz="1200" i="0" dirty="0"/>
              <a:t> </a:t>
            </a:r>
            <a:r>
              <a:rPr lang="en-US" sz="1200" i="0" dirty="0" err="1"/>
              <a:t>toegestuurd</a:t>
            </a:r>
            <a:r>
              <a:rPr lang="en-US" sz="1200" i="0" dirty="0"/>
              <a:t> via mail </a:t>
            </a:r>
          </a:p>
          <a:p>
            <a:pPr marL="0" indent="0">
              <a:spcBef>
                <a:spcPts val="0"/>
              </a:spcBef>
              <a:buNone/>
            </a:pPr>
            <a:r>
              <a:rPr lang="en-US" sz="1200" i="0" dirty="0"/>
              <a:t>    </a:t>
            </a:r>
            <a:r>
              <a:rPr lang="en-US" sz="1200" i="0" dirty="0" err="1"/>
              <a:t>en</a:t>
            </a:r>
            <a:r>
              <a:rPr lang="en-US" sz="1200" i="0" dirty="0"/>
              <a:t> SMS)</a:t>
            </a:r>
          </a:p>
          <a:p>
            <a:endParaRPr lang="nl-NL" dirty="0"/>
          </a:p>
          <a:p>
            <a:r>
              <a:rPr lang="nl-NL" altLang="nl-NL" dirty="0"/>
              <a:t>Cao gesloten tussen SBOH en LAD. </a:t>
            </a:r>
            <a:endParaRPr lang="nl-NL" dirty="0"/>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4</a:t>
            </a:fld>
            <a:endParaRPr lang="nl-NL"/>
          </a:p>
        </p:txBody>
      </p:sp>
    </p:spTree>
    <p:extLst>
      <p:ext uri="{BB962C8B-B14F-4D97-AF65-F5344CB8AC3E}">
        <p14:creationId xmlns:p14="http://schemas.microsoft.com/office/powerpoint/2010/main" val="239753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38 </a:t>
            </a:r>
            <a:r>
              <a:rPr lang="nl-NL" dirty="0" err="1"/>
              <a:t>urige</a:t>
            </a:r>
            <a:r>
              <a:rPr lang="nl-NL" dirty="0"/>
              <a:t> werkweek is theorie en praktijk</a:t>
            </a:r>
          </a:p>
          <a:p>
            <a:r>
              <a:rPr lang="nl-NL" dirty="0"/>
              <a:t>Aangeven dat deeltijdwerk gaat in overleg met instituut en opleider </a:t>
            </a:r>
          </a:p>
          <a:p>
            <a:r>
              <a:rPr lang="nl-NL" dirty="0"/>
              <a:t>Aanvragen via de portal. Aanvraag moet goedgekeurd worden door instituut. </a:t>
            </a:r>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6</a:t>
            </a:fld>
            <a:endParaRPr lang="nl-NL"/>
          </a:p>
        </p:txBody>
      </p:sp>
    </p:spTree>
    <p:extLst>
      <p:ext uri="{BB962C8B-B14F-4D97-AF65-F5344CB8AC3E}">
        <p14:creationId xmlns:p14="http://schemas.microsoft.com/office/powerpoint/2010/main" val="281348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fira_sans"/>
              </a:rPr>
              <a:t>Beroepsaansprakelijkheids-/rechtsbijstandsverzekering alleen van toepassing als deze werkzaamheden:</a:t>
            </a:r>
          </a:p>
          <a:p>
            <a:pPr algn="l">
              <a:buFont typeface="Arial" panose="020B0604020202020204" pitchFamily="34" charset="0"/>
              <a:buChar char="•"/>
            </a:pPr>
            <a:r>
              <a:rPr lang="nl-NL" b="0" i="0" dirty="0">
                <a:solidFill>
                  <a:srgbClr val="333333"/>
                </a:solidFill>
                <a:effectLst/>
                <a:latin typeface="fira_sans"/>
              </a:rPr>
              <a:t>in lijn liggen met jouw opleiding</a:t>
            </a:r>
          </a:p>
          <a:p>
            <a:pPr algn="l">
              <a:buFont typeface="Arial" panose="020B0604020202020204" pitchFamily="34" charset="0"/>
              <a:buChar char="•"/>
            </a:pPr>
            <a:r>
              <a:rPr lang="nl-NL" b="0" i="0" dirty="0">
                <a:solidFill>
                  <a:srgbClr val="333333"/>
                </a:solidFill>
                <a:effectLst/>
                <a:latin typeface="fira_sans"/>
              </a:rPr>
              <a:t>op incidentele basis plaatsvinden (niet meer dan 80 uur per jaar)</a:t>
            </a:r>
          </a:p>
          <a:p>
            <a:r>
              <a:rPr lang="nl-NL" b="0" i="0" dirty="0">
                <a:solidFill>
                  <a:srgbClr val="333333"/>
                </a:solidFill>
                <a:effectLst/>
                <a:latin typeface="fira_sans"/>
              </a:rPr>
              <a:t>Twijfel je of jouw nevenwerkzaamheden onder de dekking van de verzekering vallen? Leg dit dan per e-mail aan ons voor. Wij overleggen met VvAA en informeren je vervolgens of jouw werkzaamheden al dan niet onder de dekking vallen.</a:t>
            </a:r>
            <a:endParaRPr lang="nl-NL" dirty="0"/>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t>7</a:t>
            </a:fld>
            <a:endParaRPr lang="nl-NL"/>
          </a:p>
        </p:txBody>
      </p:sp>
    </p:spTree>
    <p:extLst>
      <p:ext uri="{BB962C8B-B14F-4D97-AF65-F5344CB8AC3E}">
        <p14:creationId xmlns:p14="http://schemas.microsoft.com/office/powerpoint/2010/main" val="253200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t>8% </a:t>
            </a:r>
            <a:r>
              <a:rPr lang="en-US" sz="1200" dirty="0" err="1"/>
              <a:t>vakantietoeslag</a:t>
            </a:r>
            <a:r>
              <a:rPr lang="en-US" sz="1200" dirty="0"/>
              <a:t> </a:t>
            </a:r>
            <a:r>
              <a:rPr lang="en-US" sz="1200" dirty="0" err="1"/>
              <a:t>en</a:t>
            </a:r>
            <a:r>
              <a:rPr lang="en-US" sz="1200" dirty="0"/>
              <a:t> 4,5% </a:t>
            </a:r>
            <a:r>
              <a:rPr lang="en-US" sz="1200" dirty="0" err="1"/>
              <a:t>eindejaarsuitkering</a:t>
            </a:r>
            <a:endParaRPr lang="en-US" sz="1200" dirty="0"/>
          </a:p>
          <a:p>
            <a:pPr marL="0" indent="0">
              <a:spcBef>
                <a:spcPts val="400"/>
              </a:spcBef>
              <a:buNone/>
            </a:pPr>
            <a:r>
              <a:rPr lang="en-US" sz="1200" dirty="0" err="1"/>
              <a:t>Compensatie</a:t>
            </a:r>
            <a:r>
              <a:rPr lang="en-US" sz="1200" dirty="0"/>
              <a:t> </a:t>
            </a:r>
            <a:r>
              <a:rPr lang="en-US" sz="1200" dirty="0" err="1"/>
              <a:t>pensioen</a:t>
            </a:r>
            <a:r>
              <a:rPr lang="en-US" sz="1200" dirty="0"/>
              <a:t>: 1,24% van </a:t>
            </a:r>
            <a:r>
              <a:rPr lang="en-US" sz="1200" dirty="0" err="1"/>
              <a:t>bruto</a:t>
            </a:r>
            <a:r>
              <a:rPr lang="en-US" sz="1200" dirty="0"/>
              <a:t> </a:t>
            </a:r>
            <a:r>
              <a:rPr lang="en-US" sz="1200" dirty="0" err="1"/>
              <a:t>maandsalaris</a:t>
            </a:r>
            <a:r>
              <a:rPr lang="en-US" sz="1200" dirty="0"/>
              <a:t> (t/m 31-12-2025)</a:t>
            </a:r>
          </a:p>
          <a:p>
            <a:endParaRPr lang="en-US" sz="1200" dirty="0"/>
          </a:p>
          <a:p>
            <a:r>
              <a:rPr lang="en-US" sz="1200" dirty="0" err="1"/>
              <a:t>Hogere</a:t>
            </a:r>
            <a:r>
              <a:rPr lang="en-US" sz="1200" dirty="0"/>
              <a:t> </a:t>
            </a:r>
            <a:r>
              <a:rPr lang="en-US" sz="1200" dirty="0" err="1"/>
              <a:t>inschaling</a:t>
            </a:r>
            <a:r>
              <a:rPr lang="en-US" sz="1200" dirty="0"/>
              <a:t> </a:t>
            </a:r>
            <a:r>
              <a:rPr lang="en-US" sz="1200" dirty="0" err="1"/>
              <a:t>uiterlijk</a:t>
            </a:r>
            <a:r>
              <a:rPr lang="en-US" sz="1200" dirty="0"/>
              <a:t> </a:t>
            </a:r>
            <a:r>
              <a:rPr lang="en-US" sz="1200" dirty="0" err="1"/>
              <a:t>aanvragen</a:t>
            </a:r>
            <a:r>
              <a:rPr lang="en-US" sz="1200" dirty="0"/>
              <a:t> in de </a:t>
            </a:r>
            <a:r>
              <a:rPr lang="en-US" sz="1200" dirty="0" err="1"/>
              <a:t>maand</a:t>
            </a:r>
            <a:r>
              <a:rPr lang="en-US" sz="1200" dirty="0"/>
              <a:t> van </a:t>
            </a:r>
            <a:r>
              <a:rPr lang="en-US" sz="1200" dirty="0" err="1"/>
              <a:t>aanvang</a:t>
            </a:r>
            <a:r>
              <a:rPr lang="en-US" sz="1200" dirty="0"/>
              <a:t> van </a:t>
            </a:r>
            <a:r>
              <a:rPr lang="en-US" sz="1200" dirty="0" err="1"/>
              <a:t>dienstverband</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Ook </a:t>
            </a:r>
            <a:r>
              <a:rPr lang="en-US" sz="1200" dirty="0" err="1"/>
              <a:t>meer</a:t>
            </a:r>
            <a:r>
              <a:rPr lang="en-US" sz="1200" dirty="0"/>
              <a:t> </a:t>
            </a:r>
            <a:r>
              <a:rPr lang="en-US" sz="1200" dirty="0" err="1"/>
              <a:t>periodieken</a:t>
            </a:r>
            <a:r>
              <a:rPr lang="en-US" sz="1200" dirty="0"/>
              <a:t> </a:t>
            </a:r>
            <a:r>
              <a:rPr lang="en-US" sz="1200" dirty="0" err="1"/>
              <a:t>voor</a:t>
            </a:r>
            <a:r>
              <a:rPr lang="en-US" sz="1200" dirty="0"/>
              <a:t> </a:t>
            </a:r>
            <a:r>
              <a:rPr lang="en-US" sz="1200" dirty="0" err="1"/>
              <a:t>aioto’s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gepromoveerd bij indiensttreding dan automatisch hogere inschaling op grond van ervaringsjaren (de max.).</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Aios hoeft hogere inschaling ervaringsjaren dan niet apart aan te vragen.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8</a:t>
            </a:fld>
            <a:endParaRPr lang="nl-NL"/>
          </a:p>
        </p:txBody>
      </p:sp>
    </p:spTree>
    <p:extLst>
      <p:ext uri="{BB962C8B-B14F-4D97-AF65-F5344CB8AC3E}">
        <p14:creationId xmlns:p14="http://schemas.microsoft.com/office/powerpoint/2010/main" val="223941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Congres en scholingsbudget = op declaratiebasis.</a:t>
            </a:r>
          </a:p>
          <a:p>
            <a:r>
              <a:rPr lang="nl-NL" dirty="0"/>
              <a:t>Geldt voor congres/cursussen in Nederland, mits voor beroepsgroep geaccrediteerd en voor de door opleiding aangewezen congressen en cursussen in het buitenland . </a:t>
            </a:r>
          </a:p>
          <a:p>
            <a:r>
              <a:rPr lang="nl-NL" dirty="0"/>
              <a:t>In Nederland: congres/cursuskosten + hotelovernachting en reiskosten</a:t>
            </a:r>
          </a:p>
          <a:p>
            <a:r>
              <a:rPr lang="nl-NL" dirty="0"/>
              <a:t>In Buitenland: alleen congres/cursuskosten </a:t>
            </a:r>
          </a:p>
          <a:p>
            <a:endParaRPr lang="nl-NL" dirty="0"/>
          </a:p>
          <a:p>
            <a:r>
              <a:rPr lang="nl-NL" dirty="0" err="1"/>
              <a:t>Fit+duurzaamheidsvergoeding</a:t>
            </a:r>
            <a:r>
              <a:rPr lang="nl-NL" dirty="0"/>
              <a:t>: krijgt de aios met salaris. Hoeft net als bij algemene onkostenvergoeding geen bonnetjes te overleggen.</a:t>
            </a:r>
          </a:p>
          <a:p>
            <a:r>
              <a:rPr lang="nl-NL" dirty="0"/>
              <a:t>Is een bijdrage in de kosten die de aios maakt voor bijv. aanschaf fiets, </a:t>
            </a:r>
            <a:r>
              <a:rPr lang="nl-NL" dirty="0" err="1"/>
              <a:t>duurzaamheidsbevorderende</a:t>
            </a:r>
            <a:r>
              <a:rPr lang="nl-NL" dirty="0"/>
              <a:t> maatregelingen (bijv. aanschaf zonnepanelen, inductiekookplaat etc.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333333"/>
              </a:solidFill>
              <a:effectLst/>
              <a:latin typeface="fira_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33333"/>
                </a:solidFill>
                <a:effectLst/>
                <a:latin typeface="fira_sans"/>
              </a:rPr>
              <a:t>Lidmaatschappen en </a:t>
            </a:r>
            <a:r>
              <a:rPr lang="nl-NL" b="0" i="0" dirty="0" err="1">
                <a:solidFill>
                  <a:srgbClr val="333333"/>
                </a:solidFill>
                <a:effectLst/>
                <a:latin typeface="fira_sans"/>
              </a:rPr>
              <a:t>aboonement</a:t>
            </a:r>
            <a:r>
              <a:rPr lang="nl-NL" b="0" i="0" dirty="0">
                <a:solidFill>
                  <a:srgbClr val="333333"/>
                </a:solidFill>
                <a:effectLst/>
                <a:latin typeface="fira_sans"/>
              </a:rPr>
              <a:t> </a:t>
            </a:r>
            <a:r>
              <a:rPr lang="nl-NL" b="0" i="0" dirty="0" err="1">
                <a:solidFill>
                  <a:srgbClr val="333333"/>
                </a:solidFill>
                <a:effectLst/>
                <a:latin typeface="fira_sans"/>
              </a:rPr>
              <a:t>NTvG</a:t>
            </a:r>
            <a:endParaRPr lang="nl-NL" b="0" i="0" dirty="0">
              <a:solidFill>
                <a:srgbClr val="333333"/>
              </a:solidFill>
              <a:effectLst/>
              <a:latin typeface="fira_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33333"/>
                </a:solidFill>
                <a:effectLst/>
                <a:latin typeface="fira_sans"/>
              </a:rPr>
              <a:t>Via de portal kan je bij indiensttreding aangeven of je een lidmaatschap en/of abonnement wil. Wij melden jou dan aan. Ben je al lid van één van de verenigingen, LAD, VvAA of heb je al een abonnement op het </a:t>
            </a:r>
            <a:r>
              <a:rPr lang="nl-NL" b="0" i="0" dirty="0" err="1">
                <a:solidFill>
                  <a:srgbClr val="333333"/>
                </a:solidFill>
                <a:effectLst/>
                <a:latin typeface="fira_sans"/>
              </a:rPr>
              <a:t>NTvG</a:t>
            </a:r>
            <a:r>
              <a:rPr lang="nl-NL" b="0" i="0" dirty="0">
                <a:solidFill>
                  <a:srgbClr val="333333"/>
                </a:solidFill>
                <a:effectLst/>
                <a:latin typeface="fira_sans"/>
              </a:rPr>
              <a:t>? En wil je het lidmaatschap en/of abonnement op onze kosten voortzetten? Dan beantwoord je bij indiensttreding de vragen in de portal hierover met ‘ja’.</a:t>
            </a:r>
          </a:p>
          <a:p>
            <a:pPr algn="l"/>
            <a:r>
              <a:rPr lang="nl-NL" b="0" i="0" dirty="0">
                <a:solidFill>
                  <a:srgbClr val="333333"/>
                </a:solidFill>
                <a:effectLst/>
                <a:latin typeface="fira_sans"/>
              </a:rPr>
              <a:t>Voor een eventuele restitutie van al betaalde contributie neem je zelf contact op met deze organisatie(s). Kijk voor wat betreft het abonnement op het </a:t>
            </a:r>
            <a:r>
              <a:rPr lang="nl-NL" b="0" i="0" dirty="0" err="1">
                <a:solidFill>
                  <a:srgbClr val="333333"/>
                </a:solidFill>
                <a:effectLst/>
                <a:latin typeface="fira_sans"/>
              </a:rPr>
              <a:t>NTvG</a:t>
            </a:r>
            <a:r>
              <a:rPr lang="nl-NL" b="0" i="0" dirty="0">
                <a:solidFill>
                  <a:srgbClr val="333333"/>
                </a:solidFill>
                <a:effectLst/>
                <a:latin typeface="fira_sans"/>
              </a:rPr>
              <a:t> bij de </a:t>
            </a:r>
            <a:r>
              <a:rPr lang="nl-NL" b="0" i="0" dirty="0" err="1">
                <a:solidFill>
                  <a:srgbClr val="333333"/>
                </a:solidFill>
                <a:effectLst/>
                <a:latin typeface="fira_sans"/>
              </a:rPr>
              <a:t>veelgestelde</a:t>
            </a:r>
            <a:r>
              <a:rPr lang="nl-NL" b="0" i="0" dirty="0">
                <a:solidFill>
                  <a:srgbClr val="333333"/>
                </a:solidFill>
                <a:effectLst/>
                <a:latin typeface="fira_sans"/>
              </a:rPr>
              <a:t> vragen op de website van het </a:t>
            </a:r>
            <a:r>
              <a:rPr lang="nl-NL" b="0" i="0" dirty="0" err="1">
                <a:solidFill>
                  <a:srgbClr val="333333"/>
                </a:solidFill>
                <a:effectLst/>
                <a:latin typeface="fira_sans"/>
                <a:hlinkClick r:id="rId3"/>
              </a:rPr>
              <a:t>NTvG</a:t>
            </a:r>
            <a:r>
              <a:rPr lang="nl-NL" b="0" i="0" dirty="0">
                <a:solidFill>
                  <a:srgbClr val="333333"/>
                </a:solidFill>
                <a:effectLst/>
                <a:latin typeface="fira_sans"/>
                <a:hlinkClick r:id="rId3"/>
              </a:rPr>
              <a:t> </a:t>
            </a:r>
            <a:r>
              <a:rPr lang="nl-NL" b="0" i="0" dirty="0">
                <a:solidFill>
                  <a:srgbClr val="333333"/>
                </a:solidFill>
                <a:effectLst/>
                <a:latin typeface="fira_sans"/>
              </a:rPr>
              <a:t>(onder SBOH-abonnement)</a:t>
            </a:r>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9</a:t>
            </a:fld>
            <a:endParaRPr lang="nl-NL"/>
          </a:p>
        </p:txBody>
      </p:sp>
    </p:spTree>
    <p:extLst>
      <p:ext uri="{BB962C8B-B14F-4D97-AF65-F5344CB8AC3E}">
        <p14:creationId xmlns:p14="http://schemas.microsoft.com/office/powerpoint/2010/main" val="326048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Woon-werkverkeer is ook naar het opleidingsinstituut voor terugkomdag. </a:t>
            </a:r>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10</a:t>
            </a:fld>
            <a:endParaRPr lang="nl-NL"/>
          </a:p>
        </p:txBody>
      </p:sp>
    </p:spTree>
    <p:extLst>
      <p:ext uri="{BB962C8B-B14F-4D97-AF65-F5344CB8AC3E}">
        <p14:creationId xmlns:p14="http://schemas.microsoft.com/office/powerpoint/2010/main" val="210833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A27E2-CFDF-4F64-3AD4-C38B1DDC2F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A2ADBD-4A03-009E-343E-584FBF0209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732682-9551-2E30-7046-8A15C02C2B0C}"/>
              </a:ext>
            </a:extLst>
          </p:cNvPr>
          <p:cNvSpPr>
            <a:spLocks noGrp="1"/>
          </p:cNvSpPr>
          <p:nvPr>
            <p:ph type="body" idx="1"/>
          </p:nvPr>
        </p:nvSpPr>
        <p:spPr/>
        <p:txBody>
          <a:bodyPr/>
          <a:lstStyle/>
          <a:p>
            <a:r>
              <a:rPr lang="nl-NL" dirty="0"/>
              <a:t>Uzi pas: </a:t>
            </a:r>
            <a:r>
              <a:rPr lang="en-US" dirty="0"/>
              <a:t>f</a:t>
            </a:r>
            <a:r>
              <a:rPr lang="nl-NL" dirty="0" err="1"/>
              <a:t>actuur</a:t>
            </a:r>
            <a:r>
              <a:rPr lang="nl-NL" dirty="0"/>
              <a:t> van het  CIBG meesturen</a:t>
            </a:r>
          </a:p>
          <a:p>
            <a:endParaRPr lang="nl-NL" dirty="0"/>
          </a:p>
          <a:p>
            <a:r>
              <a:rPr lang="nl-NL" dirty="0"/>
              <a:t>UZI-pas en VOG: indien nodig.</a:t>
            </a:r>
          </a:p>
          <a:p>
            <a:endParaRPr lang="nl-NL" dirty="0"/>
          </a:p>
          <a:p>
            <a:r>
              <a:rPr lang="nl-NL" dirty="0"/>
              <a:t>SBOH betaalt rechtstreeks aan RGS.</a:t>
            </a:r>
          </a:p>
          <a:p>
            <a:endParaRPr lang="nl-NL" dirty="0"/>
          </a:p>
        </p:txBody>
      </p:sp>
      <p:sp>
        <p:nvSpPr>
          <p:cNvPr id="4" name="Tijdelijke aanduiding voor dianummer 3">
            <a:extLst>
              <a:ext uri="{FF2B5EF4-FFF2-40B4-BE49-F238E27FC236}">
                <a16:creationId xmlns:a16="http://schemas.microsoft.com/office/drawing/2014/main" id="{ADE4FE31-00FA-7ECA-117F-61CE6BF7F515}"/>
              </a:ext>
            </a:extLst>
          </p:cNvPr>
          <p:cNvSpPr>
            <a:spLocks noGrp="1"/>
          </p:cNvSpPr>
          <p:nvPr>
            <p:ph type="sldNum" sz="quarter" idx="5"/>
          </p:nvPr>
        </p:nvSpPr>
        <p:spPr/>
        <p:txBody>
          <a:bodyPr/>
          <a:lstStyle/>
          <a:p>
            <a:fld id="{E402AE9B-652F-43C2-90CD-AA7076E5B95A}" type="slidenum">
              <a:rPr lang="nl-NL" smtClean="0"/>
              <a:pPr/>
              <a:t>11</a:t>
            </a:fld>
            <a:endParaRPr lang="nl-NL"/>
          </a:p>
        </p:txBody>
      </p:sp>
    </p:spTree>
    <p:extLst>
      <p:ext uri="{BB962C8B-B14F-4D97-AF65-F5344CB8AC3E}">
        <p14:creationId xmlns:p14="http://schemas.microsoft.com/office/powerpoint/2010/main" val="417312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1</a:t>
            </a:r>
            <a:r>
              <a:rPr lang="nl-NL" baseline="30000" dirty="0"/>
              <a:t>e</a:t>
            </a:r>
            <a:r>
              <a:rPr lang="nl-NL" dirty="0"/>
              <a:t> week van je dienstverband krijg je mail van </a:t>
            </a:r>
            <a:r>
              <a:rPr lang="nl-NL" dirty="0" err="1"/>
              <a:t>Declaree</a:t>
            </a:r>
            <a:r>
              <a:rPr lang="nl-NL" dirty="0"/>
              <a:t>. </a:t>
            </a:r>
            <a:r>
              <a:rPr lang="en-US" dirty="0" err="1"/>
              <a:t>Geen</a:t>
            </a:r>
            <a:r>
              <a:rPr lang="en-US" dirty="0"/>
              <a:t> </a:t>
            </a:r>
            <a:r>
              <a:rPr lang="en-US" dirty="0" err="1"/>
              <a:t>bericht</a:t>
            </a:r>
            <a:r>
              <a:rPr lang="en-US" dirty="0"/>
              <a:t> </a:t>
            </a:r>
            <a:r>
              <a:rPr lang="en-US" dirty="0" err="1"/>
              <a:t>ontvangen</a:t>
            </a:r>
            <a:r>
              <a:rPr lang="en-US" dirty="0"/>
              <a:t>? </a:t>
            </a:r>
            <a:r>
              <a:rPr lang="en-US" dirty="0">
                <a:sym typeface="Wingdings" panose="05000000000000000000" pitchFamily="2" charset="2"/>
              </a:rPr>
              <a:t> </a:t>
            </a:r>
            <a:r>
              <a:rPr lang="en-US" dirty="0" err="1">
                <a:sym typeface="Wingdings" panose="05000000000000000000" pitchFamily="2" charset="2"/>
              </a:rPr>
              <a:t>kijk</a:t>
            </a:r>
            <a:r>
              <a:rPr lang="en-US" dirty="0">
                <a:sym typeface="Wingdings" panose="05000000000000000000" pitchFamily="2" charset="2"/>
              </a:rPr>
              <a:t> in </a:t>
            </a:r>
            <a:r>
              <a:rPr lang="en-US" dirty="0" err="1">
                <a:sym typeface="Wingdings" panose="05000000000000000000" pitchFamily="2" charset="2"/>
              </a:rPr>
              <a:t>jouw</a:t>
            </a:r>
            <a:r>
              <a:rPr lang="en-US" dirty="0">
                <a:sym typeface="Wingdings" panose="05000000000000000000" pitchFamily="2" charset="2"/>
              </a:rPr>
              <a:t> </a:t>
            </a:r>
            <a:r>
              <a:rPr lang="en-US" dirty="0" err="1">
                <a:sym typeface="Wingdings" panose="05000000000000000000" pitchFamily="2" charset="2"/>
              </a:rPr>
              <a:t>spambox</a:t>
            </a:r>
            <a:r>
              <a:rPr lang="en-US" dirty="0">
                <a:sym typeface="Wingdings" panose="05000000000000000000" pitchFamily="2" charset="2"/>
              </a:rPr>
              <a:t>! </a:t>
            </a:r>
          </a:p>
          <a:p>
            <a:endParaRPr lang="en-US" dirty="0">
              <a:sym typeface="Wingdings" panose="05000000000000000000" pitchFamily="2" charset="2"/>
            </a:endParaRPr>
          </a:p>
          <a:p>
            <a:r>
              <a:rPr lang="en-US" dirty="0" err="1">
                <a:sym typeface="Wingdings" panose="05000000000000000000" pitchFamily="2" charset="2"/>
              </a:rPr>
              <a:t>Noem</a:t>
            </a:r>
            <a:r>
              <a:rPr lang="en-US" dirty="0">
                <a:sym typeface="Wingdings" panose="05000000000000000000" pitchFamily="2" charset="2"/>
              </a:rPr>
              <a:t> </a:t>
            </a:r>
            <a:r>
              <a:rPr lang="en-US" dirty="0" err="1">
                <a:sym typeface="Wingdings" panose="05000000000000000000" pitchFamily="2" charset="2"/>
              </a:rPr>
              <a:t>bij</a:t>
            </a:r>
            <a:r>
              <a:rPr lang="en-US" dirty="0">
                <a:sym typeface="Wingdings" panose="05000000000000000000" pitchFamily="2" charset="2"/>
              </a:rPr>
              <a:t> </a:t>
            </a:r>
            <a:r>
              <a:rPr lang="en-US" dirty="0" err="1">
                <a:sym typeface="Wingdings" panose="05000000000000000000" pitchFamily="2" charset="2"/>
              </a:rPr>
              <a:t>declaratiereglement</a:t>
            </a:r>
            <a:r>
              <a:rPr lang="en-US" dirty="0">
                <a:sym typeface="Wingdings" panose="05000000000000000000" pitchFamily="2" charset="2"/>
              </a:rPr>
              <a:t> in </a:t>
            </a:r>
            <a:r>
              <a:rPr lang="en-US" dirty="0" err="1">
                <a:sym typeface="Wingdings" panose="05000000000000000000" pitchFamily="2" charset="2"/>
              </a:rPr>
              <a:t>ieder</a:t>
            </a:r>
            <a:r>
              <a:rPr lang="en-US" dirty="0">
                <a:sym typeface="Wingdings" panose="05000000000000000000" pitchFamily="2" charset="2"/>
              </a:rPr>
              <a:t> </a:t>
            </a:r>
            <a:r>
              <a:rPr lang="en-US" dirty="0" err="1">
                <a:sym typeface="Wingdings" panose="05000000000000000000" pitchFamily="2" charset="2"/>
              </a:rPr>
              <a:t>geval</a:t>
            </a:r>
            <a:r>
              <a:rPr lang="en-US" dirty="0">
                <a:sym typeface="Wingdings" panose="05000000000000000000" pitchFamily="2" charset="2"/>
              </a:rPr>
              <a:t> de </a:t>
            </a:r>
            <a:r>
              <a:rPr lang="en-US" dirty="0" err="1">
                <a:sym typeface="Wingdings" panose="05000000000000000000" pitchFamily="2" charset="2"/>
              </a:rPr>
              <a:t>termijn</a:t>
            </a:r>
            <a:r>
              <a:rPr lang="en-US" dirty="0">
                <a:sym typeface="Wingdings" panose="05000000000000000000" pitchFamily="2" charset="2"/>
              </a:rPr>
              <a:t> van 3 </a:t>
            </a:r>
            <a:r>
              <a:rPr lang="en-US" dirty="0" err="1">
                <a:sym typeface="Wingdings" panose="05000000000000000000" pitchFamily="2" charset="2"/>
              </a:rPr>
              <a:t>maanden</a:t>
            </a:r>
            <a:r>
              <a:rPr lang="en-US" dirty="0">
                <a:sym typeface="Wingdings" panose="05000000000000000000" pitchFamily="2" charset="2"/>
              </a:rPr>
              <a:t>!!!</a:t>
            </a:r>
            <a:endParaRPr lang="nl-NL" dirty="0"/>
          </a:p>
          <a:p>
            <a:endParaRPr lang="nl-NL" dirty="0"/>
          </a:p>
        </p:txBody>
      </p:sp>
      <p:sp>
        <p:nvSpPr>
          <p:cNvPr id="4" name="Tijdelijke aanduiding voor dianummer 3"/>
          <p:cNvSpPr>
            <a:spLocks noGrp="1"/>
          </p:cNvSpPr>
          <p:nvPr>
            <p:ph type="sldNum" sz="quarter" idx="5"/>
          </p:nvPr>
        </p:nvSpPr>
        <p:spPr/>
        <p:txBody>
          <a:bodyPr/>
          <a:lstStyle/>
          <a:p>
            <a:fld id="{E402AE9B-652F-43C2-90CD-AA7076E5B95A}" type="slidenum">
              <a:rPr lang="nl-NL" smtClean="0"/>
              <a:pPr/>
              <a:t>12</a:t>
            </a:fld>
            <a:endParaRPr lang="nl-NL"/>
          </a:p>
        </p:txBody>
      </p:sp>
    </p:spTree>
    <p:extLst>
      <p:ext uri="{BB962C8B-B14F-4D97-AF65-F5344CB8AC3E}">
        <p14:creationId xmlns:p14="http://schemas.microsoft.com/office/powerpoint/2010/main" val="28179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voettekst 4">
            <a:extLst>
              <a:ext uri="{FF2B5EF4-FFF2-40B4-BE49-F238E27FC236}">
                <a16:creationId xmlns:a16="http://schemas.microsoft.com/office/drawing/2014/main" id="{61A506C6-7D78-3E0A-D5F8-6FEFE4B03666}"/>
              </a:ext>
            </a:extLst>
          </p:cNvPr>
          <p:cNvSpPr>
            <a:spLocks noGrp="1"/>
          </p:cNvSpPr>
          <p:nvPr>
            <p:ph type="ftr" sz="quarter" idx="11"/>
          </p:nvPr>
        </p:nvSpPr>
        <p:spPr>
          <a:xfrm>
            <a:off x="755576" y="4896000"/>
            <a:ext cx="2520000" cy="144000"/>
          </a:xfrm>
        </p:spPr>
        <p:txBody>
          <a:bodyPr anchor="ctr"/>
          <a:lstStyle>
            <a:lvl1pPr algn="l">
              <a:defRPr sz="800">
                <a:latin typeface="Lucida Sans Unicode" panose="020B0602030504020204" pitchFamily="34" charset="0"/>
                <a:cs typeface="Lucida Sans Unicode" panose="020B0602030504020204" pitchFamily="34" charset="0"/>
              </a:defRPr>
            </a:lvl1pPr>
          </a:lstStyle>
          <a:p>
            <a:endParaRPr lang="nl-NL"/>
          </a:p>
        </p:txBody>
      </p:sp>
      <p:sp>
        <p:nvSpPr>
          <p:cNvPr id="14" name="Tijdelijke aanduiding voor dianummer 4">
            <a:extLst>
              <a:ext uri="{FF2B5EF4-FFF2-40B4-BE49-F238E27FC236}">
                <a16:creationId xmlns:a16="http://schemas.microsoft.com/office/drawing/2014/main" id="{D78077E8-65E9-FF93-3FF1-C7D2D7F924AD}"/>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mtClean="0"/>
              <a:pPr/>
              <a:t>‹nr.›</a:t>
            </a:fld>
            <a:r>
              <a:rPr lang="nl-NL"/>
              <a:t> )</a:t>
            </a:r>
          </a:p>
        </p:txBody>
      </p:sp>
    </p:spTree>
    <p:extLst>
      <p:ext uri="{BB962C8B-B14F-4D97-AF65-F5344CB8AC3E}">
        <p14:creationId xmlns:p14="http://schemas.microsoft.com/office/powerpoint/2010/main" val="402031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bg bwMode="gray">
      <p:bgPr>
        <a:solidFill>
          <a:schemeClr val="bg1"/>
        </a:solidFill>
        <a:effectLst/>
      </p:bgPr>
    </p:bg>
    <p:spTree>
      <p:nvGrpSpPr>
        <p:cNvPr id="1" name=""/>
        <p:cNvGrpSpPr/>
        <p:nvPr/>
      </p:nvGrpSpPr>
      <p:grpSpPr>
        <a:xfrm>
          <a:off x="0" y="0"/>
          <a:ext cx="0" cy="0"/>
          <a:chOff x="0" y="0"/>
          <a:chExt cx="0" cy="0"/>
        </a:xfrm>
      </p:grpSpPr>
      <p:sp>
        <p:nvSpPr>
          <p:cNvPr id="3" name="Date Placeholder 16">
            <a:extLst>
              <a:ext uri="{FF2B5EF4-FFF2-40B4-BE49-F238E27FC236}">
                <a16:creationId xmlns:a16="http://schemas.microsoft.com/office/drawing/2014/main" id="{B71A7BBE-EDCC-48C6-CC6A-782CFF25596D}"/>
              </a:ext>
            </a:extLst>
          </p:cNvPr>
          <p:cNvSpPr>
            <a:spLocks noGrp="1"/>
          </p:cNvSpPr>
          <p:nvPr>
            <p:ph type="dt" sz="half" idx="2"/>
          </p:nvPr>
        </p:nvSpPr>
        <p:spPr>
          <a:xfrm>
            <a:off x="619200" y="4149725"/>
            <a:ext cx="2057400" cy="274637"/>
          </a:xfrm>
          <a:prstGeom prst="rect">
            <a:avLst/>
          </a:prstGeom>
        </p:spPr>
        <p:txBody>
          <a:bodyPr vert="horz" lIns="0" tIns="45720" rIns="91440" bIns="45720" rtlCol="0" anchor="ctr"/>
          <a:lstStyle>
            <a:lvl1pPr algn="l">
              <a:defRPr sz="1000">
                <a:solidFill>
                  <a:srgbClr val="018EA6"/>
                </a:solidFill>
                <a:latin typeface="Lucida Sans Unicode" panose="020B0602030504020204" pitchFamily="34" charset="0"/>
                <a:cs typeface="Lucida Sans Unicode" panose="020B0602030504020204" pitchFamily="34" charset="0"/>
              </a:defRPr>
            </a:lvl1pPr>
          </a:lstStyle>
          <a:p>
            <a:endParaRPr lang="nl-NL" noProof="0"/>
          </a:p>
        </p:txBody>
      </p:sp>
      <p:sp>
        <p:nvSpPr>
          <p:cNvPr id="5" name="Content Placeholder 15">
            <a:extLst>
              <a:ext uri="{FF2B5EF4-FFF2-40B4-BE49-F238E27FC236}">
                <a16:creationId xmlns:a16="http://schemas.microsoft.com/office/drawing/2014/main" id="{67AB7107-BC24-95F3-511A-17EDF3D53054}"/>
              </a:ext>
            </a:extLst>
          </p:cNvPr>
          <p:cNvSpPr>
            <a:spLocks noGrp="1"/>
          </p:cNvSpPr>
          <p:nvPr>
            <p:ph sz="quarter" idx="10" hasCustomPrompt="1"/>
          </p:nvPr>
        </p:nvSpPr>
        <p:spPr>
          <a:xfrm>
            <a:off x="619200" y="4516438"/>
            <a:ext cx="3783012" cy="287337"/>
          </a:xfrm>
          <a:prstGeom prst="rect">
            <a:avLst/>
          </a:prstGeom>
        </p:spPr>
        <p:txBody>
          <a:bodyPr lIns="0"/>
          <a:lstStyle>
            <a:lvl1pPr>
              <a:defRPr sz="1000" b="0">
                <a:solidFill>
                  <a:srgbClr val="018EA6"/>
                </a:solidFill>
                <a:latin typeface="Lucida Sans Unicode" panose="020B0602030504020204" pitchFamily="34" charset="0"/>
                <a:cs typeface="Lucida Sans Unicode" panose="020B0602030504020204" pitchFamily="34" charset="0"/>
              </a:defRPr>
            </a:lvl1pPr>
          </a:lstStyle>
          <a:p>
            <a:pPr lvl="0"/>
            <a:r>
              <a:rPr lang="nl-NL" noProof="0"/>
              <a:t>Auteur</a:t>
            </a:r>
          </a:p>
        </p:txBody>
      </p:sp>
      <p:sp>
        <p:nvSpPr>
          <p:cNvPr id="6" name="Text Placeholder 15">
            <a:extLst>
              <a:ext uri="{FF2B5EF4-FFF2-40B4-BE49-F238E27FC236}">
                <a16:creationId xmlns:a16="http://schemas.microsoft.com/office/drawing/2014/main" id="{F9291174-AF1E-4FEA-E3E8-AEE1555B1F13}"/>
              </a:ext>
            </a:extLst>
          </p:cNvPr>
          <p:cNvSpPr>
            <a:spLocks noGrp="1"/>
          </p:cNvSpPr>
          <p:nvPr>
            <p:ph idx="1" hasCustomPrompt="1"/>
          </p:nvPr>
        </p:nvSpPr>
        <p:spPr>
          <a:xfrm>
            <a:off x="619200" y="2405782"/>
            <a:ext cx="7886700" cy="742032"/>
          </a:xfrm>
          <a:prstGeom prst="rect">
            <a:avLst/>
          </a:prstGeom>
        </p:spPr>
        <p:txBody>
          <a:bodyPr vert="horz" lIns="0" tIns="0" rIns="0" bIns="0" rtlCol="0" anchor="ctr">
            <a:normAutofit/>
          </a:bodyPr>
          <a:lstStyle>
            <a:lvl1pPr>
              <a:defRPr sz="2600" b="1">
                <a:solidFill>
                  <a:schemeClr val="bg1"/>
                </a:solidFill>
                <a:latin typeface="Lucida Sans Unicode" panose="020B0602030504020204" pitchFamily="34" charset="0"/>
                <a:cs typeface="Lucida Sans Unicode" panose="020B0602030504020204" pitchFamily="34" charset="0"/>
              </a:defRPr>
            </a:lvl1pPr>
          </a:lstStyle>
          <a:p>
            <a:pPr lvl="0"/>
            <a:r>
              <a:rPr lang="nl-NL" noProof="0"/>
              <a:t>Klik hier om de subtitel te bewerken</a:t>
            </a:r>
          </a:p>
        </p:txBody>
      </p:sp>
      <p:sp>
        <p:nvSpPr>
          <p:cNvPr id="7" name="Title Placeholder 17">
            <a:extLst>
              <a:ext uri="{FF2B5EF4-FFF2-40B4-BE49-F238E27FC236}">
                <a16:creationId xmlns:a16="http://schemas.microsoft.com/office/drawing/2014/main" id="{F898CC44-311B-B76C-F40A-CDAE43D1C7D1}"/>
              </a:ext>
            </a:extLst>
          </p:cNvPr>
          <p:cNvSpPr>
            <a:spLocks noGrp="1"/>
          </p:cNvSpPr>
          <p:nvPr>
            <p:ph type="title" hasCustomPrompt="1"/>
          </p:nvPr>
        </p:nvSpPr>
        <p:spPr>
          <a:xfrm>
            <a:off x="619200" y="1267991"/>
            <a:ext cx="7886700" cy="993775"/>
          </a:xfrm>
          <a:prstGeom prst="rect">
            <a:avLst/>
          </a:prstGeom>
        </p:spPr>
        <p:txBody>
          <a:bodyPr vert="horz" lIns="0" tIns="45720" rIns="91440" bIns="45720" rtlCol="0" anchor="b">
            <a:normAutofit/>
          </a:bodyPr>
          <a:lstStyle>
            <a:lvl1pPr>
              <a:defRPr sz="3600">
                <a:latin typeface="Lucida Sans Unicode" panose="020B0602030504020204" pitchFamily="34" charset="0"/>
                <a:cs typeface="Lucida Sans Unicode" panose="020B0602030504020204" pitchFamily="34" charset="0"/>
              </a:defRPr>
            </a:lvl1pPr>
          </a:lstStyle>
          <a:p>
            <a:r>
              <a:rPr lang="nl-NL" noProof="0"/>
              <a:t>Klik hier om de titel aan te passen</a:t>
            </a:r>
          </a:p>
        </p:txBody>
      </p:sp>
    </p:spTree>
    <p:extLst>
      <p:ext uri="{BB962C8B-B14F-4D97-AF65-F5344CB8AC3E}">
        <p14:creationId xmlns:p14="http://schemas.microsoft.com/office/powerpoint/2010/main" val="360535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bg bwMode="gray">
      <p:bgPr>
        <a:solidFill>
          <a:schemeClr val="bg1"/>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F9291174-AF1E-4FEA-E3E8-AEE1555B1F13}"/>
              </a:ext>
            </a:extLst>
          </p:cNvPr>
          <p:cNvSpPr>
            <a:spLocks noGrp="1"/>
          </p:cNvSpPr>
          <p:nvPr>
            <p:ph idx="1" hasCustomPrompt="1"/>
          </p:nvPr>
        </p:nvSpPr>
        <p:spPr>
          <a:xfrm>
            <a:off x="628650" y="3147814"/>
            <a:ext cx="7886700" cy="742032"/>
          </a:xfrm>
          <a:prstGeom prst="rect">
            <a:avLst/>
          </a:prstGeom>
        </p:spPr>
        <p:txBody>
          <a:bodyPr vert="horz" lIns="0" tIns="0" rIns="0" bIns="0" rtlCol="0" anchor="ctr">
            <a:normAutofit/>
          </a:bodyPr>
          <a:lstStyle>
            <a:lvl1pPr>
              <a:defRPr sz="2600" b="1">
                <a:solidFill>
                  <a:schemeClr val="bg1"/>
                </a:solidFill>
                <a:latin typeface="Lucida Sans Unicode" panose="020B0602030504020204" pitchFamily="34" charset="0"/>
                <a:cs typeface="Lucida Sans Unicode" panose="020B0602030504020204" pitchFamily="34" charset="0"/>
              </a:defRPr>
            </a:lvl1pPr>
          </a:lstStyle>
          <a:p>
            <a:pPr lvl="0"/>
            <a:r>
              <a:rPr lang="nl-NL" noProof="0"/>
              <a:t>Klik hier om de subtitel te bewerken</a:t>
            </a:r>
          </a:p>
        </p:txBody>
      </p:sp>
      <p:sp>
        <p:nvSpPr>
          <p:cNvPr id="7" name="Title Placeholder 17">
            <a:extLst>
              <a:ext uri="{FF2B5EF4-FFF2-40B4-BE49-F238E27FC236}">
                <a16:creationId xmlns:a16="http://schemas.microsoft.com/office/drawing/2014/main" id="{F898CC44-311B-B76C-F40A-CDAE43D1C7D1}"/>
              </a:ext>
            </a:extLst>
          </p:cNvPr>
          <p:cNvSpPr>
            <a:spLocks noGrp="1"/>
          </p:cNvSpPr>
          <p:nvPr>
            <p:ph type="title" hasCustomPrompt="1"/>
          </p:nvPr>
        </p:nvSpPr>
        <p:spPr>
          <a:xfrm>
            <a:off x="628650" y="2010023"/>
            <a:ext cx="7886700" cy="993775"/>
          </a:xfrm>
          <a:prstGeom prst="rect">
            <a:avLst/>
          </a:prstGeom>
        </p:spPr>
        <p:txBody>
          <a:bodyPr vert="horz" lIns="0" tIns="45720" rIns="91440" bIns="45720" rtlCol="0" anchor="b">
            <a:normAutofit/>
          </a:bodyPr>
          <a:lstStyle>
            <a:lvl1pPr>
              <a:defRPr sz="3600">
                <a:latin typeface="Lucida Sans Unicode" panose="020B0602030504020204" pitchFamily="34" charset="0"/>
                <a:cs typeface="Lucida Sans Unicode" panose="020B0602030504020204" pitchFamily="34" charset="0"/>
              </a:defRPr>
            </a:lvl1pPr>
          </a:lstStyle>
          <a:p>
            <a:r>
              <a:rPr lang="nl-NL" noProof="0"/>
              <a:t>Klik hier om de titel aan te passen</a:t>
            </a:r>
          </a:p>
        </p:txBody>
      </p:sp>
    </p:spTree>
    <p:extLst>
      <p:ext uri="{BB962C8B-B14F-4D97-AF65-F5344CB8AC3E}">
        <p14:creationId xmlns:p14="http://schemas.microsoft.com/office/powerpoint/2010/main" val="17951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bg bwMode="gray">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E3172A-E5E9-D785-BD99-D7F96B0F6C10}"/>
              </a:ext>
            </a:extLst>
          </p:cNvPr>
          <p:cNvSpPr txBox="1"/>
          <p:nvPr userDrawn="1"/>
        </p:nvSpPr>
        <p:spPr>
          <a:xfrm>
            <a:off x="619200" y="4299942"/>
            <a:ext cx="4572000" cy="430887"/>
          </a:xfrm>
          <a:prstGeom prst="rect">
            <a:avLst/>
          </a:prstGeom>
          <a:noFill/>
        </p:spPr>
        <p:txBody>
          <a:bodyPr wrap="square" lIns="0" tIns="0" rIns="0" bIns="0">
            <a:spAutoFit/>
          </a:bodyPr>
          <a:lstStyle/>
          <a:p>
            <a:pPr marL="0" lvl="0" indent="0" algn="l" defTabSz="914400" rtl="0" eaLnBrk="1" latinLnBrk="0" hangingPunct="1">
              <a:spcBef>
                <a:spcPts val="1200"/>
              </a:spcBef>
              <a:spcAft>
                <a:spcPts val="0"/>
              </a:spcAft>
              <a:buFont typeface="Arial" panose="020B0604020202020204" pitchFamily="34" charset="0"/>
              <a:buNone/>
            </a:pPr>
            <a:r>
              <a:rPr lang="nl-NL" sz="1400" b="0" i="0" noProof="0">
                <a:solidFill>
                  <a:srgbClr val="018EA6"/>
                </a:solidFill>
                <a:effectLst/>
                <a:latin typeface="Lucida Sans Unicode" panose="020B0602030504020204" pitchFamily="34" charset="0"/>
                <a:cs typeface="Lucida Sans Unicode" panose="020B0602030504020204" pitchFamily="34" charset="0"/>
              </a:rPr>
              <a:t>SBOH | Orteliuslaan 750 | 3528 BB  Utrecht</a:t>
            </a:r>
            <a:br>
              <a:rPr lang="nl-NL" sz="1400" noProof="0">
                <a:solidFill>
                  <a:srgbClr val="018EA6"/>
                </a:solidFill>
                <a:latin typeface="Lucida Sans Unicode" panose="020B0602030504020204" pitchFamily="34" charset="0"/>
                <a:cs typeface="Lucida Sans Unicode" panose="020B0602030504020204" pitchFamily="34" charset="0"/>
              </a:rPr>
            </a:br>
            <a:r>
              <a:rPr lang="nl-NL" sz="1400" b="0" i="0" noProof="0">
                <a:solidFill>
                  <a:srgbClr val="018EA6"/>
                </a:solidFill>
                <a:effectLst/>
                <a:latin typeface="Lucida Sans Unicode" panose="020B0602030504020204" pitchFamily="34" charset="0"/>
                <a:cs typeface="Lucida Sans Unicode" panose="020B0602030504020204" pitchFamily="34" charset="0"/>
              </a:rPr>
              <a:t>(030) 227 27 00</a:t>
            </a:r>
            <a:endParaRPr lang="nl-NL" sz="1400" noProof="0">
              <a:solidFill>
                <a:srgbClr val="018EA6"/>
              </a:solidFill>
              <a:latin typeface="Lucida Sans Unicode" panose="020B0602030504020204" pitchFamily="34" charset="0"/>
              <a:cs typeface="Lucida Sans Unicode" panose="020B0602030504020204" pitchFamily="34" charset="0"/>
            </a:endParaRPr>
          </a:p>
        </p:txBody>
      </p:sp>
      <p:sp>
        <p:nvSpPr>
          <p:cNvPr id="2" name="Text Placeholder 15">
            <a:extLst>
              <a:ext uri="{FF2B5EF4-FFF2-40B4-BE49-F238E27FC236}">
                <a16:creationId xmlns:a16="http://schemas.microsoft.com/office/drawing/2014/main" id="{A15A4B3A-7050-13AD-29C9-97D0F88AD04A}"/>
              </a:ext>
            </a:extLst>
          </p:cNvPr>
          <p:cNvSpPr>
            <a:spLocks noGrp="1"/>
          </p:cNvSpPr>
          <p:nvPr>
            <p:ph idx="1" hasCustomPrompt="1"/>
          </p:nvPr>
        </p:nvSpPr>
        <p:spPr>
          <a:xfrm>
            <a:off x="619200" y="2405782"/>
            <a:ext cx="7886700" cy="742032"/>
          </a:xfrm>
          <a:prstGeom prst="rect">
            <a:avLst/>
          </a:prstGeom>
        </p:spPr>
        <p:txBody>
          <a:bodyPr vert="horz" lIns="0" tIns="0" rIns="0" bIns="0" rtlCol="0" anchor="b">
            <a:normAutofit/>
          </a:bodyPr>
          <a:lstStyle>
            <a:lvl1pPr>
              <a:defRPr sz="2600" b="1">
                <a:solidFill>
                  <a:schemeClr val="bg1"/>
                </a:solidFill>
                <a:latin typeface="Lucida Sans Unicode" panose="020B0602030504020204" pitchFamily="34" charset="0"/>
                <a:cs typeface="Lucida Sans Unicode" panose="020B0602030504020204" pitchFamily="34" charset="0"/>
              </a:defRPr>
            </a:lvl1pPr>
          </a:lstStyle>
          <a:p>
            <a:pPr lvl="0"/>
            <a:r>
              <a:rPr lang="nl-NL" noProof="0"/>
              <a:t>Klik hier om de subtitel te bewerken</a:t>
            </a:r>
          </a:p>
        </p:txBody>
      </p:sp>
      <p:sp>
        <p:nvSpPr>
          <p:cNvPr id="3" name="Title Placeholder 17">
            <a:extLst>
              <a:ext uri="{FF2B5EF4-FFF2-40B4-BE49-F238E27FC236}">
                <a16:creationId xmlns:a16="http://schemas.microsoft.com/office/drawing/2014/main" id="{0097232C-69EB-FCD6-ACD2-D09C2FE6C460}"/>
              </a:ext>
            </a:extLst>
          </p:cNvPr>
          <p:cNvSpPr>
            <a:spLocks noGrp="1"/>
          </p:cNvSpPr>
          <p:nvPr>
            <p:ph type="title" hasCustomPrompt="1"/>
          </p:nvPr>
        </p:nvSpPr>
        <p:spPr>
          <a:xfrm>
            <a:off x="619200" y="1267991"/>
            <a:ext cx="7886700" cy="993775"/>
          </a:xfrm>
          <a:prstGeom prst="rect">
            <a:avLst/>
          </a:prstGeom>
        </p:spPr>
        <p:txBody>
          <a:bodyPr vert="horz" lIns="0" tIns="45720" rIns="91440" bIns="45720" rtlCol="0" anchor="b">
            <a:normAutofit/>
          </a:bodyPr>
          <a:lstStyle>
            <a:lvl1pPr>
              <a:defRPr sz="3600">
                <a:latin typeface="Lucida Sans Unicode" panose="020B0602030504020204" pitchFamily="34" charset="0"/>
                <a:cs typeface="Lucida Sans Unicode" panose="020B0602030504020204" pitchFamily="34" charset="0"/>
              </a:defRPr>
            </a:lvl1pPr>
          </a:lstStyle>
          <a:p>
            <a:r>
              <a:rPr lang="nl-NL" noProof="0"/>
              <a:t>Klik hier om de titel aan te passen</a:t>
            </a:r>
          </a:p>
        </p:txBody>
      </p:sp>
    </p:spTree>
    <p:extLst>
      <p:ext uri="{BB962C8B-B14F-4D97-AF65-F5344CB8AC3E}">
        <p14:creationId xmlns:p14="http://schemas.microsoft.com/office/powerpoint/2010/main" val="28050540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32000" y="1241999"/>
            <a:ext cx="3996000" cy="3057941"/>
          </a:xfrm>
        </p:spPr>
        <p:txBody>
          <a:bodyPr>
            <a:no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16000" y="1241999"/>
            <a:ext cx="3996000" cy="3057941"/>
          </a:xfrm>
        </p:spPr>
        <p:txBody>
          <a:bodyPr>
            <a:no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tel 1">
            <a:extLst>
              <a:ext uri="{FF2B5EF4-FFF2-40B4-BE49-F238E27FC236}">
                <a16:creationId xmlns:a16="http://schemas.microsoft.com/office/drawing/2014/main" id="{6604CA65-F106-157C-5363-11D9488D3065}"/>
              </a:ext>
            </a:extLst>
          </p:cNvPr>
          <p:cNvSpPr>
            <a:spLocks noGrp="1"/>
          </p:cNvSpPr>
          <p:nvPr>
            <p:ph type="title" hasCustomPrompt="1"/>
          </p:nvPr>
        </p:nvSpPr>
        <p:spPr>
          <a:xfrm>
            <a:off x="432000" y="339502"/>
            <a:ext cx="8280000" cy="704466"/>
          </a:xfrm>
        </p:spPr>
        <p:txBody>
          <a:bodyPr anchor="ctr"/>
          <a:lstStyle/>
          <a:p>
            <a:r>
              <a:rPr lang="nl-NL"/>
              <a:t>Klik om de stijl te bewerken</a:t>
            </a:r>
          </a:p>
        </p:txBody>
      </p:sp>
      <p:sp>
        <p:nvSpPr>
          <p:cNvPr id="13" name="Tijdelijke aanduiding voor voettekst 4">
            <a:extLst>
              <a:ext uri="{FF2B5EF4-FFF2-40B4-BE49-F238E27FC236}">
                <a16:creationId xmlns:a16="http://schemas.microsoft.com/office/drawing/2014/main" id="{49A2607B-6C5C-F739-35C6-D79645AC2580}"/>
              </a:ext>
            </a:extLst>
          </p:cNvPr>
          <p:cNvSpPr>
            <a:spLocks noGrp="1"/>
          </p:cNvSpPr>
          <p:nvPr>
            <p:ph type="ftr" sz="quarter" idx="11"/>
          </p:nvPr>
        </p:nvSpPr>
        <p:spPr>
          <a:xfrm>
            <a:off x="755576" y="4896000"/>
            <a:ext cx="2520000" cy="144000"/>
          </a:xfrm>
        </p:spPr>
        <p:txBody>
          <a:bodyPr anchor="ctr"/>
          <a:lstStyle>
            <a:lvl1pPr algn="l">
              <a:defRPr sz="800">
                <a:latin typeface="Lucida Sans Unicode" panose="020B0602030504020204" pitchFamily="34" charset="0"/>
                <a:cs typeface="Lucida Sans Unicode" panose="020B0602030504020204" pitchFamily="34" charset="0"/>
              </a:defRPr>
            </a:lvl1pPr>
          </a:lstStyle>
          <a:p>
            <a:endParaRPr lang="nl-NL"/>
          </a:p>
        </p:txBody>
      </p:sp>
      <p:sp>
        <p:nvSpPr>
          <p:cNvPr id="14" name="Tijdelijke aanduiding voor dianummer 4">
            <a:extLst>
              <a:ext uri="{FF2B5EF4-FFF2-40B4-BE49-F238E27FC236}">
                <a16:creationId xmlns:a16="http://schemas.microsoft.com/office/drawing/2014/main" id="{ED44F781-D3AE-002B-C046-F04F023760DC}"/>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mtClean="0"/>
              <a:pPr/>
              <a:t>‹nr.›</a:t>
            </a:fld>
            <a:r>
              <a:rPr lang="nl-NL"/>
              <a:t> )</a:t>
            </a:r>
          </a:p>
        </p:txBody>
      </p:sp>
    </p:spTree>
    <p:extLst>
      <p:ext uri="{BB962C8B-B14F-4D97-AF65-F5344CB8AC3E}">
        <p14:creationId xmlns:p14="http://schemas.microsoft.com/office/powerpoint/2010/main" val="151455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32000" y="1242000"/>
            <a:ext cx="3996000" cy="540000"/>
          </a:xfrm>
        </p:spPr>
        <p:txBody>
          <a:bodyPr tIns="0" anchor="ctr" anchorCtr="0">
            <a:noAutofit/>
          </a:bodyPr>
          <a:lstStyle>
            <a:lvl1pPr marL="0" indent="0">
              <a:lnSpc>
                <a:spcPct val="100000"/>
              </a:lnSpc>
              <a:spcBef>
                <a:spcPts val="0"/>
              </a:spcBef>
              <a:spcAft>
                <a:spcPts val="0"/>
              </a:spcAft>
              <a:buNone/>
              <a:defRPr sz="1800" b="0">
                <a:solidFill>
                  <a:srgbClr val="018E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2000" y="1851671"/>
            <a:ext cx="3996000" cy="2448265"/>
          </a:xfrm>
        </p:spPr>
        <p:txBody>
          <a:bodyPr>
            <a:noAutofit/>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hasCustomPrompt="1"/>
          </p:nvPr>
        </p:nvSpPr>
        <p:spPr>
          <a:xfrm>
            <a:off x="4716000" y="1242000"/>
            <a:ext cx="3996000" cy="540000"/>
          </a:xfrm>
        </p:spPr>
        <p:txBody>
          <a:bodyPr tIns="0" anchor="ctr" anchorCtr="0">
            <a:noAutofit/>
          </a:bodyPr>
          <a:lstStyle>
            <a:lvl1pPr marL="0" indent="0">
              <a:lnSpc>
                <a:spcPct val="100000"/>
              </a:lnSpc>
              <a:spcBef>
                <a:spcPts val="0"/>
              </a:spcBef>
              <a:spcAft>
                <a:spcPts val="0"/>
              </a:spcAft>
              <a:buNone/>
              <a:defRPr sz="1800" b="0">
                <a:solidFill>
                  <a:srgbClr val="018E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716000" y="1851671"/>
            <a:ext cx="3996000" cy="2448265"/>
          </a:xfrm>
        </p:spPr>
        <p:txBody>
          <a:bodyPr>
            <a:noAutofit/>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tel 1">
            <a:extLst>
              <a:ext uri="{FF2B5EF4-FFF2-40B4-BE49-F238E27FC236}">
                <a16:creationId xmlns:a16="http://schemas.microsoft.com/office/drawing/2014/main" id="{50F1A86D-EDA9-E6E5-17D8-DB01DF99BF5E}"/>
              </a:ext>
            </a:extLst>
          </p:cNvPr>
          <p:cNvSpPr>
            <a:spLocks noGrp="1"/>
          </p:cNvSpPr>
          <p:nvPr>
            <p:ph type="title" hasCustomPrompt="1"/>
          </p:nvPr>
        </p:nvSpPr>
        <p:spPr>
          <a:xfrm>
            <a:off x="432000" y="339502"/>
            <a:ext cx="8280000" cy="704466"/>
          </a:xfrm>
        </p:spPr>
        <p:txBody>
          <a:bodyPr anchor="ctr"/>
          <a:lstStyle/>
          <a:p>
            <a:r>
              <a:rPr lang="nl-NL"/>
              <a:t>Klik om de stijl te bewerken</a:t>
            </a:r>
          </a:p>
        </p:txBody>
      </p:sp>
      <p:sp>
        <p:nvSpPr>
          <p:cNvPr id="17" name="Tijdelijke aanduiding voor voettekst 4">
            <a:extLst>
              <a:ext uri="{FF2B5EF4-FFF2-40B4-BE49-F238E27FC236}">
                <a16:creationId xmlns:a16="http://schemas.microsoft.com/office/drawing/2014/main" id="{48FF73D7-8259-D402-6612-F91A8FE0D7AE}"/>
              </a:ext>
            </a:extLst>
          </p:cNvPr>
          <p:cNvSpPr>
            <a:spLocks noGrp="1"/>
          </p:cNvSpPr>
          <p:nvPr>
            <p:ph type="ftr" sz="quarter" idx="11"/>
          </p:nvPr>
        </p:nvSpPr>
        <p:spPr>
          <a:xfrm>
            <a:off x="755576" y="4896000"/>
            <a:ext cx="2520000" cy="144000"/>
          </a:xfrm>
        </p:spPr>
        <p:txBody>
          <a:bodyPr anchor="ctr"/>
          <a:lstStyle>
            <a:lvl1pPr algn="l">
              <a:defRPr sz="800">
                <a:latin typeface="Lucida Sans Unicode" panose="020B0602030504020204" pitchFamily="34" charset="0"/>
                <a:cs typeface="Lucida Sans Unicode" panose="020B0602030504020204" pitchFamily="34" charset="0"/>
              </a:defRPr>
            </a:lvl1pPr>
          </a:lstStyle>
          <a:p>
            <a:endParaRPr lang="nl-NL"/>
          </a:p>
        </p:txBody>
      </p:sp>
      <p:sp>
        <p:nvSpPr>
          <p:cNvPr id="18" name="Tijdelijke aanduiding voor dianummer 4">
            <a:extLst>
              <a:ext uri="{FF2B5EF4-FFF2-40B4-BE49-F238E27FC236}">
                <a16:creationId xmlns:a16="http://schemas.microsoft.com/office/drawing/2014/main" id="{C93CD6CD-2C9A-37E5-E60F-D33989A0D915}"/>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mtClean="0"/>
              <a:pPr/>
              <a:t>‹nr.›</a:t>
            </a:fld>
            <a:r>
              <a:rPr lang="nl-NL"/>
              <a:t> )</a:t>
            </a:r>
          </a:p>
        </p:txBody>
      </p:sp>
    </p:spTree>
    <p:extLst>
      <p:ext uri="{BB962C8B-B14F-4D97-AF65-F5344CB8AC3E}">
        <p14:creationId xmlns:p14="http://schemas.microsoft.com/office/powerpoint/2010/main" val="413562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949B984-BE68-E65D-69DE-82E322D3C234}"/>
              </a:ext>
            </a:extLst>
          </p:cNvPr>
          <p:cNvSpPr>
            <a:spLocks noGrp="1"/>
          </p:cNvSpPr>
          <p:nvPr>
            <p:ph type="title" hasCustomPrompt="1"/>
          </p:nvPr>
        </p:nvSpPr>
        <p:spPr>
          <a:xfrm>
            <a:off x="432000" y="339502"/>
            <a:ext cx="8280000" cy="704466"/>
          </a:xfrm>
        </p:spPr>
        <p:txBody>
          <a:bodyPr anchor="ctr"/>
          <a:lstStyle/>
          <a:p>
            <a:r>
              <a:rPr lang="nl-NL" noProof="0"/>
              <a:t>Klik om de stijl te bewerken</a:t>
            </a:r>
          </a:p>
        </p:txBody>
      </p:sp>
      <p:sp>
        <p:nvSpPr>
          <p:cNvPr id="13" name="Tijdelijke aanduiding voor voettekst 4">
            <a:extLst>
              <a:ext uri="{FF2B5EF4-FFF2-40B4-BE49-F238E27FC236}">
                <a16:creationId xmlns:a16="http://schemas.microsoft.com/office/drawing/2014/main" id="{F67365F2-1D01-23A2-B300-CEA78A90A6C0}"/>
              </a:ext>
            </a:extLst>
          </p:cNvPr>
          <p:cNvSpPr>
            <a:spLocks noGrp="1"/>
          </p:cNvSpPr>
          <p:nvPr>
            <p:ph type="ftr" sz="quarter" idx="11"/>
          </p:nvPr>
        </p:nvSpPr>
        <p:spPr>
          <a:xfrm>
            <a:off x="755576" y="4896000"/>
            <a:ext cx="2520000" cy="144000"/>
          </a:xfrm>
        </p:spPr>
        <p:txBody>
          <a:bodyPr anchor="ctr"/>
          <a:lstStyle>
            <a:lvl1pPr algn="l">
              <a:defRPr sz="800">
                <a:latin typeface="Lucida Sans Unicode" panose="020B0602030504020204" pitchFamily="34" charset="0"/>
                <a:cs typeface="Lucida Sans Unicode" panose="020B0602030504020204" pitchFamily="34" charset="0"/>
              </a:defRPr>
            </a:lvl1pPr>
          </a:lstStyle>
          <a:p>
            <a:endParaRPr lang="nl-NL" noProof="0"/>
          </a:p>
        </p:txBody>
      </p:sp>
      <p:sp>
        <p:nvSpPr>
          <p:cNvPr id="14" name="Tijdelijke aanduiding voor dianummer 4">
            <a:extLst>
              <a:ext uri="{FF2B5EF4-FFF2-40B4-BE49-F238E27FC236}">
                <a16:creationId xmlns:a16="http://schemas.microsoft.com/office/drawing/2014/main" id="{034D1709-851D-BF67-0BF8-F35EE3E23D29}"/>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noProof="0" smtClean="0"/>
              <a:pPr/>
              <a:t>‹nr.›</a:t>
            </a:fld>
            <a:r>
              <a:rPr lang="nl-NL" noProof="0"/>
              <a:t> )</a:t>
            </a:r>
          </a:p>
        </p:txBody>
      </p:sp>
    </p:spTree>
    <p:extLst>
      <p:ext uri="{BB962C8B-B14F-4D97-AF65-F5344CB8AC3E}">
        <p14:creationId xmlns:p14="http://schemas.microsoft.com/office/powerpoint/2010/main" val="11071153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Tijdelijke aanduiding voor voettekst 4">
            <a:extLst>
              <a:ext uri="{FF2B5EF4-FFF2-40B4-BE49-F238E27FC236}">
                <a16:creationId xmlns:a16="http://schemas.microsoft.com/office/drawing/2014/main" id="{BD7FDEAB-5370-A99B-4F03-13A38737D9FA}"/>
              </a:ext>
            </a:extLst>
          </p:cNvPr>
          <p:cNvSpPr>
            <a:spLocks noGrp="1"/>
          </p:cNvSpPr>
          <p:nvPr>
            <p:ph type="ftr" sz="quarter" idx="11"/>
          </p:nvPr>
        </p:nvSpPr>
        <p:spPr>
          <a:xfrm>
            <a:off x="755576" y="4896000"/>
            <a:ext cx="2520000" cy="144000"/>
          </a:xfrm>
        </p:spPr>
        <p:txBody>
          <a:bodyPr anchor="ctr"/>
          <a:lstStyle>
            <a:lvl1pPr algn="l">
              <a:defRPr sz="800">
                <a:latin typeface="Lucida Sans Unicode" panose="020B0602030504020204" pitchFamily="34" charset="0"/>
                <a:cs typeface="Lucida Sans Unicode" panose="020B0602030504020204" pitchFamily="34" charset="0"/>
              </a:defRPr>
            </a:lvl1pPr>
          </a:lstStyle>
          <a:p>
            <a:endParaRPr lang="nl-NL" noProof="0"/>
          </a:p>
        </p:txBody>
      </p:sp>
      <p:sp>
        <p:nvSpPr>
          <p:cNvPr id="8" name="Tijdelijke aanduiding voor dianummer 4">
            <a:extLst>
              <a:ext uri="{FF2B5EF4-FFF2-40B4-BE49-F238E27FC236}">
                <a16:creationId xmlns:a16="http://schemas.microsoft.com/office/drawing/2014/main" id="{CDFF4986-AC75-03AC-A749-092CD536AD3E}"/>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noProof="0" smtClean="0"/>
              <a:pPr/>
              <a:t>‹nr.›</a:t>
            </a:fld>
            <a:r>
              <a:rPr lang="nl-NL" noProof="0"/>
              <a:t> )</a:t>
            </a:r>
          </a:p>
        </p:txBody>
      </p:sp>
    </p:spTree>
    <p:extLst>
      <p:ext uri="{BB962C8B-B14F-4D97-AF65-F5344CB8AC3E}">
        <p14:creationId xmlns:p14="http://schemas.microsoft.com/office/powerpoint/2010/main" val="424460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voettekst 4">
            <a:extLst>
              <a:ext uri="{FF2B5EF4-FFF2-40B4-BE49-F238E27FC236}">
                <a16:creationId xmlns:a16="http://schemas.microsoft.com/office/drawing/2014/main" id="{C7725B47-881A-F980-41CA-C6C0713D1A29}"/>
              </a:ext>
            </a:extLst>
          </p:cNvPr>
          <p:cNvSpPr>
            <a:spLocks noGrp="1"/>
          </p:cNvSpPr>
          <p:nvPr>
            <p:ph type="ftr" sz="quarter" idx="3"/>
          </p:nvPr>
        </p:nvSpPr>
        <p:spPr>
          <a:xfrm>
            <a:off x="755576" y="4896000"/>
            <a:ext cx="2520000" cy="144000"/>
          </a:xfrm>
          <a:prstGeom prst="rect">
            <a:avLst/>
          </a:prstGeom>
        </p:spPr>
        <p:txBody>
          <a:bodyPr anchor="ctr"/>
          <a:lstStyle>
            <a:lvl1pPr algn="l">
              <a:defRPr sz="800">
                <a:solidFill>
                  <a:srgbClr val="0099B8"/>
                </a:solidFill>
                <a:latin typeface="Lucida Sans Unicode" panose="020B0602030504020204" pitchFamily="34" charset="0"/>
                <a:cs typeface="Lucida Sans Unicode" panose="020B0602030504020204" pitchFamily="34" charset="0"/>
              </a:defRPr>
            </a:lvl1pPr>
          </a:lstStyle>
          <a:p>
            <a:endParaRPr lang="nl-NL" noProof="0"/>
          </a:p>
        </p:txBody>
      </p:sp>
      <p:sp>
        <p:nvSpPr>
          <p:cNvPr id="4" name="Tijdelijke aanduiding voor titel 1">
            <a:extLst>
              <a:ext uri="{FF2B5EF4-FFF2-40B4-BE49-F238E27FC236}">
                <a16:creationId xmlns:a16="http://schemas.microsoft.com/office/drawing/2014/main" id="{0D834357-2F8F-D94D-1A4D-8DE84F96BBA2}"/>
              </a:ext>
            </a:extLst>
          </p:cNvPr>
          <p:cNvSpPr>
            <a:spLocks noGrp="1"/>
          </p:cNvSpPr>
          <p:nvPr>
            <p:ph type="title" hasCustomPrompt="1"/>
          </p:nvPr>
        </p:nvSpPr>
        <p:spPr>
          <a:xfrm>
            <a:off x="432000" y="339502"/>
            <a:ext cx="5364136" cy="704466"/>
          </a:xfrm>
          <a:prstGeom prst="rect">
            <a:avLst/>
          </a:prstGeom>
        </p:spPr>
        <p:txBody>
          <a:bodyPr vert="horz" lIns="0" tIns="0" rIns="0" bIns="0" rtlCol="0" anchor="ctr" anchorCtr="0">
            <a:noAutofit/>
          </a:bodyPr>
          <a:lstStyle/>
          <a:p>
            <a:r>
              <a:rPr lang="nl-NL" noProof="0"/>
              <a:t>Klik om de stijl te bewerken</a:t>
            </a:r>
          </a:p>
        </p:txBody>
      </p:sp>
      <p:sp>
        <p:nvSpPr>
          <p:cNvPr id="13" name="Content Placeholder 12">
            <a:extLst>
              <a:ext uri="{FF2B5EF4-FFF2-40B4-BE49-F238E27FC236}">
                <a16:creationId xmlns:a16="http://schemas.microsoft.com/office/drawing/2014/main" id="{D990D132-A587-B8DF-8B32-8ED8DC2934E5}"/>
              </a:ext>
            </a:extLst>
          </p:cNvPr>
          <p:cNvSpPr>
            <a:spLocks noGrp="1"/>
          </p:cNvSpPr>
          <p:nvPr>
            <p:ph sz="quarter" idx="10" hasCustomPrompt="1"/>
          </p:nvPr>
        </p:nvSpPr>
        <p:spPr>
          <a:xfrm>
            <a:off x="431800" y="1242000"/>
            <a:ext cx="5364163" cy="3056400"/>
          </a:xfrm>
          <a:prstGeom prst="rect">
            <a:avLst/>
          </a:prstGeom>
        </p:spPr>
        <p:txBody>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28613685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voettekst 4">
            <a:extLst>
              <a:ext uri="{FF2B5EF4-FFF2-40B4-BE49-F238E27FC236}">
                <a16:creationId xmlns:a16="http://schemas.microsoft.com/office/drawing/2014/main" id="{C7725B47-881A-F980-41CA-C6C0713D1A29}"/>
              </a:ext>
            </a:extLst>
          </p:cNvPr>
          <p:cNvSpPr>
            <a:spLocks noGrp="1"/>
          </p:cNvSpPr>
          <p:nvPr>
            <p:ph type="ftr" sz="quarter" idx="3"/>
          </p:nvPr>
        </p:nvSpPr>
        <p:spPr>
          <a:xfrm>
            <a:off x="755576" y="4896000"/>
            <a:ext cx="2520000" cy="144000"/>
          </a:xfrm>
          <a:prstGeom prst="rect">
            <a:avLst/>
          </a:prstGeom>
        </p:spPr>
        <p:txBody>
          <a:bodyPr anchor="ctr"/>
          <a:lstStyle>
            <a:lvl1pPr algn="l">
              <a:defRPr sz="800">
                <a:solidFill>
                  <a:srgbClr val="0099B8"/>
                </a:solidFill>
                <a:latin typeface="Lucida Sans Unicode" panose="020B0602030504020204" pitchFamily="34" charset="0"/>
                <a:cs typeface="Lucida Sans Unicode" panose="020B0602030504020204" pitchFamily="34" charset="0"/>
              </a:defRPr>
            </a:lvl1pPr>
          </a:lstStyle>
          <a:p>
            <a:endParaRPr lang="nl-NL" noProof="0"/>
          </a:p>
        </p:txBody>
      </p:sp>
      <p:sp>
        <p:nvSpPr>
          <p:cNvPr id="4" name="Tijdelijke aanduiding voor titel 1">
            <a:extLst>
              <a:ext uri="{FF2B5EF4-FFF2-40B4-BE49-F238E27FC236}">
                <a16:creationId xmlns:a16="http://schemas.microsoft.com/office/drawing/2014/main" id="{0D834357-2F8F-D94D-1A4D-8DE84F96BBA2}"/>
              </a:ext>
            </a:extLst>
          </p:cNvPr>
          <p:cNvSpPr>
            <a:spLocks noGrp="1"/>
          </p:cNvSpPr>
          <p:nvPr>
            <p:ph type="title" hasCustomPrompt="1"/>
          </p:nvPr>
        </p:nvSpPr>
        <p:spPr>
          <a:xfrm>
            <a:off x="432000" y="339502"/>
            <a:ext cx="3924156" cy="704466"/>
          </a:xfrm>
          <a:prstGeom prst="rect">
            <a:avLst/>
          </a:prstGeom>
        </p:spPr>
        <p:txBody>
          <a:bodyPr vert="horz" lIns="0" tIns="0" rIns="0" bIns="0" rtlCol="0" anchor="ctr" anchorCtr="0">
            <a:noAutofit/>
          </a:bodyPr>
          <a:lstStyle/>
          <a:p>
            <a:r>
              <a:rPr lang="nl-NL" noProof="0"/>
              <a:t>Klik om de stijl te bewerken</a:t>
            </a:r>
          </a:p>
        </p:txBody>
      </p:sp>
      <p:sp>
        <p:nvSpPr>
          <p:cNvPr id="13" name="Content Placeholder 12">
            <a:extLst>
              <a:ext uri="{FF2B5EF4-FFF2-40B4-BE49-F238E27FC236}">
                <a16:creationId xmlns:a16="http://schemas.microsoft.com/office/drawing/2014/main" id="{D990D132-A587-B8DF-8B32-8ED8DC2934E5}"/>
              </a:ext>
            </a:extLst>
          </p:cNvPr>
          <p:cNvSpPr>
            <a:spLocks noGrp="1"/>
          </p:cNvSpPr>
          <p:nvPr>
            <p:ph sz="quarter" idx="10" hasCustomPrompt="1"/>
          </p:nvPr>
        </p:nvSpPr>
        <p:spPr>
          <a:xfrm>
            <a:off x="431801" y="1242000"/>
            <a:ext cx="3924176" cy="3056400"/>
          </a:xfrm>
          <a:prstGeom prst="rect">
            <a:avLst/>
          </a:prstGeom>
        </p:spPr>
        <p:txBody>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660034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voettekst 4">
            <a:extLst>
              <a:ext uri="{FF2B5EF4-FFF2-40B4-BE49-F238E27FC236}">
                <a16:creationId xmlns:a16="http://schemas.microsoft.com/office/drawing/2014/main" id="{C7725B47-881A-F980-41CA-C6C0713D1A29}"/>
              </a:ext>
            </a:extLst>
          </p:cNvPr>
          <p:cNvSpPr>
            <a:spLocks noGrp="1"/>
          </p:cNvSpPr>
          <p:nvPr>
            <p:ph type="ftr" sz="quarter" idx="3"/>
          </p:nvPr>
        </p:nvSpPr>
        <p:spPr>
          <a:xfrm>
            <a:off x="755576" y="4896000"/>
            <a:ext cx="2520000" cy="144000"/>
          </a:xfrm>
          <a:prstGeom prst="rect">
            <a:avLst/>
          </a:prstGeom>
        </p:spPr>
        <p:txBody>
          <a:bodyPr anchor="ctr"/>
          <a:lstStyle>
            <a:lvl1pPr algn="l">
              <a:defRPr sz="800">
                <a:solidFill>
                  <a:schemeClr val="bg1"/>
                </a:solidFill>
                <a:latin typeface="Lucida Sans Unicode" panose="020B0602030504020204" pitchFamily="34" charset="0"/>
                <a:cs typeface="Lucida Sans Unicode" panose="020B0602030504020204" pitchFamily="34" charset="0"/>
              </a:defRPr>
            </a:lvl1pPr>
          </a:lstStyle>
          <a:p>
            <a:endParaRPr lang="nl-NL"/>
          </a:p>
        </p:txBody>
      </p:sp>
    </p:spTree>
    <p:extLst>
      <p:ext uri="{BB962C8B-B14F-4D97-AF65-F5344CB8AC3E}">
        <p14:creationId xmlns:p14="http://schemas.microsoft.com/office/powerpoint/2010/main" val="11837688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bg bwMode="gray">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937DFD89-94E0-D9FC-B39B-1809640CF281}"/>
              </a:ext>
            </a:extLst>
          </p:cNvPr>
          <p:cNvSpPr>
            <a:spLocks noGrp="1"/>
          </p:cNvSpPr>
          <p:nvPr>
            <p:ph idx="1" hasCustomPrompt="1"/>
          </p:nvPr>
        </p:nvSpPr>
        <p:spPr>
          <a:xfrm>
            <a:off x="619200" y="2405782"/>
            <a:ext cx="7886700" cy="742032"/>
          </a:xfrm>
          <a:prstGeom prst="rect">
            <a:avLst/>
          </a:prstGeom>
        </p:spPr>
        <p:txBody>
          <a:bodyPr vert="horz" lIns="0" tIns="0" rIns="0" bIns="0" rtlCol="0" anchor="ctr">
            <a:normAutofit/>
          </a:bodyPr>
          <a:lstStyle>
            <a:lvl1pPr>
              <a:defRPr sz="2600" b="1">
                <a:solidFill>
                  <a:schemeClr val="bg1"/>
                </a:solidFill>
                <a:latin typeface="Lucida Sans Unicode" panose="020B0602030504020204" pitchFamily="34" charset="0"/>
                <a:cs typeface="Lucida Sans Unicode" panose="020B0602030504020204" pitchFamily="34" charset="0"/>
              </a:defRPr>
            </a:lvl1pPr>
          </a:lstStyle>
          <a:p>
            <a:pPr lvl="0"/>
            <a:r>
              <a:rPr lang="nl-NL" noProof="0"/>
              <a:t>Klik hier om de subtitel te bewerken</a:t>
            </a:r>
          </a:p>
        </p:txBody>
      </p:sp>
      <p:sp>
        <p:nvSpPr>
          <p:cNvPr id="13" name="Date Placeholder 16">
            <a:extLst>
              <a:ext uri="{FF2B5EF4-FFF2-40B4-BE49-F238E27FC236}">
                <a16:creationId xmlns:a16="http://schemas.microsoft.com/office/drawing/2014/main" id="{C9EC4E3F-C3A2-7116-099D-264AE6DC6EF3}"/>
              </a:ext>
            </a:extLst>
          </p:cNvPr>
          <p:cNvSpPr>
            <a:spLocks noGrp="1"/>
          </p:cNvSpPr>
          <p:nvPr>
            <p:ph type="dt" sz="half" idx="2"/>
          </p:nvPr>
        </p:nvSpPr>
        <p:spPr>
          <a:xfrm>
            <a:off x="619200" y="4149725"/>
            <a:ext cx="2057400" cy="274637"/>
          </a:xfrm>
          <a:prstGeom prst="rect">
            <a:avLst/>
          </a:prstGeom>
        </p:spPr>
        <p:txBody>
          <a:bodyPr vert="horz" lIns="0" tIns="45720" rIns="91440" bIns="45720" rtlCol="0" anchor="ctr"/>
          <a:lstStyle>
            <a:lvl1pPr algn="l">
              <a:defRPr sz="1000">
                <a:solidFill>
                  <a:srgbClr val="018EA6"/>
                </a:solidFill>
                <a:latin typeface="Lucida Sans Unicode" panose="020B0602030504020204" pitchFamily="34" charset="0"/>
                <a:cs typeface="Lucida Sans Unicode" panose="020B0602030504020204" pitchFamily="34" charset="0"/>
              </a:defRPr>
            </a:lvl1pPr>
          </a:lstStyle>
          <a:p>
            <a:endParaRPr lang="nl-NL" noProof="0"/>
          </a:p>
        </p:txBody>
      </p:sp>
      <p:sp>
        <p:nvSpPr>
          <p:cNvPr id="14" name="Title Placeholder 17">
            <a:extLst>
              <a:ext uri="{FF2B5EF4-FFF2-40B4-BE49-F238E27FC236}">
                <a16:creationId xmlns:a16="http://schemas.microsoft.com/office/drawing/2014/main" id="{9972FD21-7D7A-B983-F5D6-DA8B9582776B}"/>
              </a:ext>
            </a:extLst>
          </p:cNvPr>
          <p:cNvSpPr>
            <a:spLocks noGrp="1"/>
          </p:cNvSpPr>
          <p:nvPr>
            <p:ph type="title" hasCustomPrompt="1"/>
          </p:nvPr>
        </p:nvSpPr>
        <p:spPr>
          <a:xfrm>
            <a:off x="619200" y="1267991"/>
            <a:ext cx="7886700" cy="993775"/>
          </a:xfrm>
          <a:prstGeom prst="rect">
            <a:avLst/>
          </a:prstGeom>
        </p:spPr>
        <p:txBody>
          <a:bodyPr vert="horz" lIns="0" tIns="45720" rIns="91440" bIns="45720" rtlCol="0" anchor="b">
            <a:normAutofit/>
          </a:bodyPr>
          <a:lstStyle>
            <a:lvl1pPr>
              <a:defRPr sz="3600">
                <a:latin typeface="Lucida Sans Unicode" panose="020B0602030504020204" pitchFamily="34" charset="0"/>
                <a:cs typeface="Lucida Sans Unicode" panose="020B0602030504020204" pitchFamily="34" charset="0"/>
              </a:defRPr>
            </a:lvl1pPr>
          </a:lstStyle>
          <a:p>
            <a:r>
              <a:rPr lang="nl-NL" noProof="0"/>
              <a:t>Klik hier om de titel aan te passen</a:t>
            </a:r>
          </a:p>
        </p:txBody>
      </p:sp>
      <p:sp>
        <p:nvSpPr>
          <p:cNvPr id="16" name="Content Placeholder 15">
            <a:extLst>
              <a:ext uri="{FF2B5EF4-FFF2-40B4-BE49-F238E27FC236}">
                <a16:creationId xmlns:a16="http://schemas.microsoft.com/office/drawing/2014/main" id="{C11B2160-A9E4-0FE5-A975-B69BAAEE74D5}"/>
              </a:ext>
            </a:extLst>
          </p:cNvPr>
          <p:cNvSpPr>
            <a:spLocks noGrp="1"/>
          </p:cNvSpPr>
          <p:nvPr>
            <p:ph sz="quarter" idx="10" hasCustomPrompt="1"/>
          </p:nvPr>
        </p:nvSpPr>
        <p:spPr>
          <a:xfrm>
            <a:off x="619200" y="4516438"/>
            <a:ext cx="3783012" cy="287337"/>
          </a:xfrm>
          <a:prstGeom prst="rect">
            <a:avLst/>
          </a:prstGeom>
        </p:spPr>
        <p:txBody>
          <a:bodyPr lIns="0"/>
          <a:lstStyle>
            <a:lvl1pPr>
              <a:defRPr sz="1000" b="0">
                <a:solidFill>
                  <a:srgbClr val="018EA6"/>
                </a:solidFill>
                <a:latin typeface="Lucida Sans Unicode" panose="020B0602030504020204" pitchFamily="34" charset="0"/>
                <a:cs typeface="Lucida Sans Unicode" panose="020B0602030504020204" pitchFamily="34" charset="0"/>
              </a:defRPr>
            </a:lvl1pPr>
          </a:lstStyle>
          <a:p>
            <a:pPr lvl="0"/>
            <a:r>
              <a:rPr lang="nl-NL" noProof="0"/>
              <a:t>Auteur</a:t>
            </a:r>
          </a:p>
        </p:txBody>
      </p:sp>
    </p:spTree>
    <p:extLst>
      <p:ext uri="{BB962C8B-B14F-4D97-AF65-F5344CB8AC3E}">
        <p14:creationId xmlns:p14="http://schemas.microsoft.com/office/powerpoint/2010/main" val="27109770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2000" y="339502"/>
            <a:ext cx="8280000" cy="704466"/>
          </a:xfrm>
          <a:prstGeom prst="rect">
            <a:avLst/>
          </a:prstGeom>
        </p:spPr>
        <p:txBody>
          <a:bodyPr vert="horz" lIns="0" tIns="0" rIns="0" bIns="0" rtlCol="0" anchor="ctr" anchorCtr="0">
            <a:noAutofit/>
          </a:bodyPr>
          <a:lstStyle/>
          <a:p>
            <a:r>
              <a:rPr lang="nl-NL" noProof="0"/>
              <a:t>Klik om de stijl te bewerken</a:t>
            </a:r>
          </a:p>
        </p:txBody>
      </p:sp>
      <p:sp>
        <p:nvSpPr>
          <p:cNvPr id="3" name="Tijdelijke aanduiding voor tekst 2"/>
          <p:cNvSpPr>
            <a:spLocks noGrp="1"/>
          </p:cNvSpPr>
          <p:nvPr>
            <p:ph type="body" idx="1"/>
          </p:nvPr>
        </p:nvSpPr>
        <p:spPr>
          <a:xfrm>
            <a:off x="432000" y="1243516"/>
            <a:ext cx="8280000" cy="3055853"/>
          </a:xfrm>
          <a:prstGeom prst="rect">
            <a:avLst/>
          </a:prstGeom>
        </p:spPr>
        <p:txBody>
          <a:bodyPr vert="horz" lIns="0" tIns="0" rIns="0" bIns="0" rtlCol="0">
            <a:no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pic>
        <p:nvPicPr>
          <p:cNvPr id="7" name="Picture 6">
            <a:extLst>
              <a:ext uri="{FF2B5EF4-FFF2-40B4-BE49-F238E27FC236}">
                <a16:creationId xmlns:a16="http://schemas.microsoft.com/office/drawing/2014/main" id="{EF8A9BBD-3CCD-2611-7642-5FEE5536128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0800000">
            <a:off x="0" y="4301099"/>
            <a:ext cx="9144000" cy="842400"/>
          </a:xfrm>
          <a:prstGeom prst="rect">
            <a:avLst/>
          </a:prstGeom>
        </p:spPr>
      </p:pic>
      <p:sp>
        <p:nvSpPr>
          <p:cNvPr id="4" name="Tijdelijke aanduiding voor datum 3"/>
          <p:cNvSpPr>
            <a:spLocks noGrp="1"/>
          </p:cNvSpPr>
          <p:nvPr>
            <p:ph type="dt" sz="half" idx="2"/>
          </p:nvPr>
        </p:nvSpPr>
        <p:spPr>
          <a:xfrm>
            <a:off x="432000" y="4659998"/>
            <a:ext cx="1260000" cy="144000"/>
          </a:xfrm>
          <a:prstGeom prst="rect">
            <a:avLst/>
          </a:prstGeom>
        </p:spPr>
        <p:txBody>
          <a:bodyPr vert="horz" lIns="0" tIns="0" rIns="0" bIns="10800" rtlCol="0" anchor="b" anchorCtr="0"/>
          <a:lstStyle>
            <a:lvl1pPr algn="l">
              <a:defRPr sz="800" b="0" i="0">
                <a:solidFill>
                  <a:schemeClr val="bg1"/>
                </a:solidFill>
                <a:latin typeface="Lucida Sans Unicode" panose="020B0602030504020204" pitchFamily="34" charset="0"/>
              </a:defRPr>
            </a:lvl1pPr>
          </a:lstStyle>
          <a:p>
            <a:endParaRPr lang="nl-NL" noProof="0"/>
          </a:p>
        </p:txBody>
      </p:sp>
      <p:sp>
        <p:nvSpPr>
          <p:cNvPr id="5" name="Tijdelijke aanduiding voor voettekst 4"/>
          <p:cNvSpPr>
            <a:spLocks noGrp="1"/>
          </p:cNvSpPr>
          <p:nvPr>
            <p:ph type="ftr" sz="quarter" idx="3"/>
          </p:nvPr>
        </p:nvSpPr>
        <p:spPr>
          <a:xfrm>
            <a:off x="432000" y="4896000"/>
            <a:ext cx="2520000" cy="144000"/>
          </a:xfrm>
          <a:prstGeom prst="rect">
            <a:avLst/>
          </a:prstGeom>
        </p:spPr>
        <p:txBody>
          <a:bodyPr vert="horz" lIns="0" tIns="0" rIns="0" bIns="0" rtlCol="0" anchor="b" anchorCtr="0"/>
          <a:lstStyle>
            <a:lvl1pPr algn="l">
              <a:defRPr sz="1000" b="0" i="0">
                <a:solidFill>
                  <a:schemeClr val="bg1"/>
                </a:solidFill>
                <a:latin typeface="Lucida Sans Unicode" panose="020B0602030504020204" pitchFamily="34" charset="0"/>
              </a:defRPr>
            </a:lvl1pPr>
          </a:lstStyle>
          <a:p>
            <a:r>
              <a:rPr lang="nl-NL" noProof="0"/>
              <a:t>Introductiebijeenkomst aios M+G en FG</a:t>
            </a:r>
          </a:p>
        </p:txBody>
      </p:sp>
      <p:sp>
        <p:nvSpPr>
          <p:cNvPr id="6" name="Tijdelijke aanduiding voor dianummer 5"/>
          <p:cNvSpPr>
            <a:spLocks noGrp="1"/>
          </p:cNvSpPr>
          <p:nvPr>
            <p:ph type="sldNum" sz="quarter" idx="4"/>
          </p:nvPr>
        </p:nvSpPr>
        <p:spPr>
          <a:xfrm>
            <a:off x="7992000" y="4824000"/>
            <a:ext cx="720000" cy="216000"/>
          </a:xfrm>
          <a:prstGeom prst="rect">
            <a:avLst/>
          </a:prstGeom>
        </p:spPr>
        <p:txBody>
          <a:bodyPr vert="horz" lIns="0" tIns="21600" rIns="0" bIns="0" rtlCol="0" anchor="b" anchorCtr="0"/>
          <a:lstStyle>
            <a:lvl1pPr algn="r">
              <a:defRPr sz="1000" b="0" i="0">
                <a:solidFill>
                  <a:schemeClr val="bg1"/>
                </a:solidFill>
                <a:latin typeface="Lucida Sans Unicode" panose="020B0602030504020204" pitchFamily="34" charset="0"/>
              </a:defRPr>
            </a:lvl1pPr>
          </a:lstStyle>
          <a:p>
            <a:fld id="{81DE8593-F555-42A9-BD39-8694A538B022}" type="slidenum">
              <a:rPr lang="nl-NL" noProof="0" smtClean="0"/>
              <a:pPr/>
              <a:t>‹nr.›</a:t>
            </a:fld>
            <a:endParaRPr lang="nl-NL" noProof="0"/>
          </a:p>
        </p:txBody>
      </p:sp>
      <p:pic>
        <p:nvPicPr>
          <p:cNvPr id="8" name="Picture 7">
            <a:extLst>
              <a:ext uri="{FF2B5EF4-FFF2-40B4-BE49-F238E27FC236}">
                <a16:creationId xmlns:a16="http://schemas.microsoft.com/office/drawing/2014/main" id="{49544260-727C-443C-6B95-29C4B8A0DF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0800000">
            <a:off x="0" y="4303569"/>
            <a:ext cx="9144000" cy="838200"/>
          </a:xfrm>
          <a:prstGeom prst="rect">
            <a:avLst/>
          </a:prstGeom>
        </p:spPr>
      </p:pic>
      <p:pic>
        <p:nvPicPr>
          <p:cNvPr id="9" name="Picture 8">
            <a:extLst>
              <a:ext uri="{FF2B5EF4-FFF2-40B4-BE49-F238E27FC236}">
                <a16:creationId xmlns:a16="http://schemas.microsoft.com/office/drawing/2014/main" id="{63A791C0-42FD-3B7B-751A-41344DC6BB5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136000" y="4876006"/>
            <a:ext cx="587439" cy="136800"/>
          </a:xfrm>
          <a:prstGeom prst="rect">
            <a:avLst/>
          </a:prstGeom>
        </p:spPr>
      </p:pic>
    </p:spTree>
    <p:extLst>
      <p:ext uri="{BB962C8B-B14F-4D97-AF65-F5344CB8AC3E}">
        <p14:creationId xmlns:p14="http://schemas.microsoft.com/office/powerpoint/2010/main" val="2311280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2" r:id="rId4"/>
    <p:sldLayoutId id="2147483683" r:id="rId5"/>
  </p:sldLayoutIdLst>
  <p:hf hdr="0" ftr="0" dt="0"/>
  <p:txStyles>
    <p:titleStyle>
      <a:lvl1pPr algn="l" defTabSz="914400" rtl="0" eaLnBrk="1" latinLnBrk="0" hangingPunct="1">
        <a:lnSpc>
          <a:spcPts val="2800"/>
        </a:lnSpc>
        <a:spcBef>
          <a:spcPct val="0"/>
        </a:spcBef>
        <a:buNone/>
        <a:defRPr sz="2800" kern="1200">
          <a:solidFill>
            <a:schemeClr val="accent1"/>
          </a:solidFill>
          <a:latin typeface="Lucida Sans Unicode" panose="020B0602030504020204" pitchFamily="34" charset="0"/>
          <a:ea typeface="+mj-ea"/>
          <a:cs typeface="Lucida Sans Unicode" panose="020B0602030504020204" pitchFamily="34" charset="0"/>
        </a:defRPr>
      </a:lvl1pPr>
    </p:titleStyle>
    <p:bodyStyle>
      <a:lvl1pPr marL="265113" indent="-265113" algn="l" defTabSz="914400" rtl="0" eaLnBrk="1" latinLnBrk="0" hangingPunct="1">
        <a:spcBef>
          <a:spcPts val="1200"/>
        </a:spcBef>
        <a:spcAft>
          <a:spcPts val="0"/>
        </a:spcAft>
        <a:buFont typeface="Arial" panose="020B0604020202020204" pitchFamily="34" charset="0"/>
        <a:buChar char="•"/>
        <a:defRPr sz="1800" kern="1200">
          <a:solidFill>
            <a:schemeClr val="tx1"/>
          </a:solidFill>
          <a:latin typeface="Lucida Sans Unicode" panose="020B0602030504020204" pitchFamily="34" charset="0"/>
          <a:ea typeface="+mn-ea"/>
          <a:cs typeface="Lucida Sans Unicode" panose="020B0602030504020204" pitchFamily="34" charset="0"/>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4414C3-E9E7-D36E-F112-05C289ED31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48500" y="0"/>
            <a:ext cx="5143500" cy="5143500"/>
          </a:xfrm>
          <a:prstGeom prst="rect">
            <a:avLst/>
          </a:prstGeom>
        </p:spPr>
      </p:pic>
      <p:sp>
        <p:nvSpPr>
          <p:cNvPr id="11" name="Rectangle 10">
            <a:extLst>
              <a:ext uri="{FF2B5EF4-FFF2-40B4-BE49-F238E27FC236}">
                <a16:creationId xmlns:a16="http://schemas.microsoft.com/office/drawing/2014/main" id="{47CE8100-B518-648E-D068-3446E185E86A}"/>
              </a:ext>
            </a:extLst>
          </p:cNvPr>
          <p:cNvSpPr/>
          <p:nvPr userDrawn="1"/>
        </p:nvSpPr>
        <p:spPr>
          <a:xfrm>
            <a:off x="0" y="0"/>
            <a:ext cx="3707984" cy="514523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Lucida Sans Unicode" panose="020B0602030504020204" pitchFamily="34" charset="0"/>
              <a:cs typeface="Lucida Sans Unicode" panose="020B0602030504020204" pitchFamily="34" charset="0"/>
            </a:endParaRPr>
          </a:p>
        </p:txBody>
      </p:sp>
      <p:pic>
        <p:nvPicPr>
          <p:cNvPr id="7" name="Picture 6">
            <a:extLst>
              <a:ext uri="{FF2B5EF4-FFF2-40B4-BE49-F238E27FC236}">
                <a16:creationId xmlns:a16="http://schemas.microsoft.com/office/drawing/2014/main" id="{A8193A26-0976-4B14-812C-CD54447BA0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24561" y="4876006"/>
            <a:ext cx="587439" cy="136800"/>
          </a:xfrm>
          <a:prstGeom prst="rect">
            <a:avLst/>
          </a:prstGeom>
        </p:spPr>
      </p:pic>
      <p:sp>
        <p:nvSpPr>
          <p:cNvPr id="5" name="Tijdelijke aanduiding voor titel 1">
            <a:extLst>
              <a:ext uri="{FF2B5EF4-FFF2-40B4-BE49-F238E27FC236}">
                <a16:creationId xmlns:a16="http://schemas.microsoft.com/office/drawing/2014/main" id="{6071A5EF-EF9A-8C5F-EB1F-35ADD114C11E}"/>
              </a:ext>
            </a:extLst>
          </p:cNvPr>
          <p:cNvSpPr>
            <a:spLocks noGrp="1"/>
          </p:cNvSpPr>
          <p:nvPr>
            <p:ph type="title"/>
          </p:nvPr>
        </p:nvSpPr>
        <p:spPr>
          <a:xfrm>
            <a:off x="432000" y="339502"/>
            <a:ext cx="5364136" cy="704466"/>
          </a:xfrm>
          <a:prstGeom prst="rect">
            <a:avLst/>
          </a:prstGeom>
        </p:spPr>
        <p:txBody>
          <a:bodyPr vert="horz" lIns="0" tIns="0" rIns="0" bIns="0" rtlCol="0" anchor="ctr" anchorCtr="0">
            <a:noAutofit/>
          </a:bodyPr>
          <a:lstStyle/>
          <a:p>
            <a:r>
              <a:rPr lang="nl-NL" noProof="0"/>
              <a:t>Klik om de stijl te bewerken</a:t>
            </a:r>
          </a:p>
        </p:txBody>
      </p:sp>
      <p:sp>
        <p:nvSpPr>
          <p:cNvPr id="16" name="Tijdelijke aanduiding voor voettekst 4">
            <a:extLst>
              <a:ext uri="{FF2B5EF4-FFF2-40B4-BE49-F238E27FC236}">
                <a16:creationId xmlns:a16="http://schemas.microsoft.com/office/drawing/2014/main" id="{4D1DEF33-CAE2-BBFD-4F70-53ADDD47DD3B}"/>
              </a:ext>
            </a:extLst>
          </p:cNvPr>
          <p:cNvSpPr>
            <a:spLocks noGrp="1"/>
          </p:cNvSpPr>
          <p:nvPr>
            <p:ph type="ftr" sz="quarter" idx="3"/>
          </p:nvPr>
        </p:nvSpPr>
        <p:spPr>
          <a:xfrm>
            <a:off x="755576" y="4896000"/>
            <a:ext cx="2520000" cy="144000"/>
          </a:xfrm>
          <a:prstGeom prst="rect">
            <a:avLst/>
          </a:prstGeom>
        </p:spPr>
        <p:txBody>
          <a:bodyPr anchor="ctr"/>
          <a:lstStyle>
            <a:lvl1pPr algn="l">
              <a:defRPr sz="800">
                <a:solidFill>
                  <a:srgbClr val="0099B8"/>
                </a:solidFill>
                <a:latin typeface="Lucida Sans Unicode" panose="020B0602030504020204" pitchFamily="34" charset="0"/>
                <a:cs typeface="Lucida Sans Unicode" panose="020B0602030504020204" pitchFamily="34" charset="0"/>
              </a:defRPr>
            </a:lvl1pPr>
          </a:lstStyle>
          <a:p>
            <a:endParaRPr lang="nl-NL" noProof="0"/>
          </a:p>
        </p:txBody>
      </p:sp>
      <p:sp>
        <p:nvSpPr>
          <p:cNvPr id="17" name="Tijdelijke aanduiding voor dianummer 4">
            <a:extLst>
              <a:ext uri="{FF2B5EF4-FFF2-40B4-BE49-F238E27FC236}">
                <a16:creationId xmlns:a16="http://schemas.microsoft.com/office/drawing/2014/main" id="{9EBEAE36-3603-47C6-6A9E-C29A1C863E4F}"/>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noProof="0" smtClean="0">
                <a:solidFill>
                  <a:srgbClr val="0099B8"/>
                </a:solidFill>
              </a:rPr>
              <a:pPr/>
              <a:t>‹nr.›</a:t>
            </a:fld>
            <a:r>
              <a:rPr lang="nl-NL" noProof="0">
                <a:solidFill>
                  <a:srgbClr val="0099B8"/>
                </a:solidFill>
              </a:rPr>
              <a:t> )</a:t>
            </a:r>
          </a:p>
        </p:txBody>
      </p:sp>
    </p:spTree>
    <p:extLst>
      <p:ext uri="{BB962C8B-B14F-4D97-AF65-F5344CB8AC3E}">
        <p14:creationId xmlns:p14="http://schemas.microsoft.com/office/powerpoint/2010/main" val="1213884850"/>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14400" rtl="0" eaLnBrk="1" latinLnBrk="0" hangingPunct="1">
        <a:lnSpc>
          <a:spcPts val="2800"/>
        </a:lnSpc>
        <a:spcBef>
          <a:spcPct val="0"/>
        </a:spcBef>
        <a:buNone/>
        <a:defRPr sz="2800" kern="1200">
          <a:solidFill>
            <a:srgbClr val="0099B8"/>
          </a:solidFill>
          <a:latin typeface="Lucida Sans Unicode" panose="020B0602030504020204" pitchFamily="34" charset="0"/>
          <a:ea typeface="+mj-ea"/>
          <a:cs typeface="Lucida Sans Unicode" panose="020B0602030504020204" pitchFamily="34" charset="0"/>
        </a:defRPr>
      </a:lvl1pPr>
    </p:titleStyle>
    <p:bodyStyle>
      <a:lvl1pPr marL="265113" indent="-265113" algn="l" defTabSz="914400" rtl="0" eaLnBrk="1" latinLnBrk="0" hangingPunct="1">
        <a:spcBef>
          <a:spcPts val="1200"/>
        </a:spcBef>
        <a:spcAft>
          <a:spcPts val="0"/>
        </a:spcAft>
        <a:buFont typeface="Arial" panose="020B0604020202020204" pitchFamily="34" charset="0"/>
        <a:buChar char="•"/>
        <a:defRPr sz="1800" kern="1200">
          <a:solidFill>
            <a:schemeClr val="tx1"/>
          </a:solidFill>
          <a:latin typeface="Lucida Sans Unicode" panose="020B0602030504020204" pitchFamily="34" charset="0"/>
          <a:ea typeface="+mn-ea"/>
          <a:cs typeface="Lucida Sans Unicode" panose="020B0602030504020204" pitchFamily="34" charset="0"/>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4414C3-E9E7-D36E-F112-05C289ED31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238" y="0"/>
            <a:ext cx="5143500" cy="5143500"/>
          </a:xfrm>
          <a:prstGeom prst="rect">
            <a:avLst/>
          </a:prstGeom>
        </p:spPr>
      </p:pic>
      <p:sp>
        <p:nvSpPr>
          <p:cNvPr id="11" name="Rectangle 10">
            <a:extLst>
              <a:ext uri="{FF2B5EF4-FFF2-40B4-BE49-F238E27FC236}">
                <a16:creationId xmlns:a16="http://schemas.microsoft.com/office/drawing/2014/main" id="{47CE8100-B518-648E-D068-3446E185E86A}"/>
              </a:ext>
            </a:extLst>
          </p:cNvPr>
          <p:cNvSpPr/>
          <p:nvPr userDrawn="1"/>
        </p:nvSpPr>
        <p:spPr>
          <a:xfrm>
            <a:off x="0" y="0"/>
            <a:ext cx="3707984" cy="514523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Lucida Sans Unicode" panose="020B0602030504020204" pitchFamily="34" charset="0"/>
              <a:cs typeface="Lucida Sans Unicode" panose="020B0602030504020204" pitchFamily="34" charset="0"/>
            </a:endParaRPr>
          </a:p>
        </p:txBody>
      </p:sp>
      <p:pic>
        <p:nvPicPr>
          <p:cNvPr id="7" name="Picture 6">
            <a:extLst>
              <a:ext uri="{FF2B5EF4-FFF2-40B4-BE49-F238E27FC236}">
                <a16:creationId xmlns:a16="http://schemas.microsoft.com/office/drawing/2014/main" id="{A8193A26-0976-4B14-812C-CD54447BA0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24561" y="4876006"/>
            <a:ext cx="587439" cy="136800"/>
          </a:xfrm>
          <a:prstGeom prst="rect">
            <a:avLst/>
          </a:prstGeom>
        </p:spPr>
      </p:pic>
      <p:sp>
        <p:nvSpPr>
          <p:cNvPr id="5" name="Tijdelijke aanduiding voor titel 1">
            <a:extLst>
              <a:ext uri="{FF2B5EF4-FFF2-40B4-BE49-F238E27FC236}">
                <a16:creationId xmlns:a16="http://schemas.microsoft.com/office/drawing/2014/main" id="{6071A5EF-EF9A-8C5F-EB1F-35ADD114C11E}"/>
              </a:ext>
            </a:extLst>
          </p:cNvPr>
          <p:cNvSpPr>
            <a:spLocks noGrp="1"/>
          </p:cNvSpPr>
          <p:nvPr>
            <p:ph type="title"/>
          </p:nvPr>
        </p:nvSpPr>
        <p:spPr>
          <a:xfrm>
            <a:off x="432000" y="339502"/>
            <a:ext cx="3923976" cy="704466"/>
          </a:xfrm>
          <a:prstGeom prst="rect">
            <a:avLst/>
          </a:prstGeom>
        </p:spPr>
        <p:txBody>
          <a:bodyPr vert="horz" lIns="0" tIns="0" rIns="0" bIns="0" rtlCol="0" anchor="ctr" anchorCtr="0">
            <a:noAutofit/>
          </a:bodyPr>
          <a:lstStyle/>
          <a:p>
            <a:r>
              <a:rPr lang="nl-NL" noProof="0"/>
              <a:t>Klik om de stijl te bewerken</a:t>
            </a:r>
          </a:p>
        </p:txBody>
      </p:sp>
      <p:sp>
        <p:nvSpPr>
          <p:cNvPr id="16" name="Tijdelijke aanduiding voor voettekst 4">
            <a:extLst>
              <a:ext uri="{FF2B5EF4-FFF2-40B4-BE49-F238E27FC236}">
                <a16:creationId xmlns:a16="http://schemas.microsoft.com/office/drawing/2014/main" id="{4D1DEF33-CAE2-BBFD-4F70-53ADDD47DD3B}"/>
              </a:ext>
            </a:extLst>
          </p:cNvPr>
          <p:cNvSpPr>
            <a:spLocks noGrp="1"/>
          </p:cNvSpPr>
          <p:nvPr>
            <p:ph type="ftr" sz="quarter" idx="3"/>
          </p:nvPr>
        </p:nvSpPr>
        <p:spPr>
          <a:xfrm>
            <a:off x="755576" y="4896000"/>
            <a:ext cx="2520000" cy="144000"/>
          </a:xfrm>
          <a:prstGeom prst="rect">
            <a:avLst/>
          </a:prstGeom>
        </p:spPr>
        <p:txBody>
          <a:bodyPr anchor="ctr"/>
          <a:lstStyle>
            <a:lvl1pPr algn="l">
              <a:defRPr sz="800">
                <a:solidFill>
                  <a:srgbClr val="0099B8"/>
                </a:solidFill>
                <a:latin typeface="Lucida Sans Unicode" panose="020B0602030504020204" pitchFamily="34" charset="0"/>
                <a:cs typeface="Lucida Sans Unicode" panose="020B0602030504020204" pitchFamily="34" charset="0"/>
              </a:defRPr>
            </a:lvl1pPr>
          </a:lstStyle>
          <a:p>
            <a:endParaRPr lang="nl-NL" noProof="0"/>
          </a:p>
        </p:txBody>
      </p:sp>
      <p:sp>
        <p:nvSpPr>
          <p:cNvPr id="17" name="Tijdelijke aanduiding voor dianummer 4">
            <a:extLst>
              <a:ext uri="{FF2B5EF4-FFF2-40B4-BE49-F238E27FC236}">
                <a16:creationId xmlns:a16="http://schemas.microsoft.com/office/drawing/2014/main" id="{9EBEAE36-3603-47C6-6A9E-C29A1C863E4F}"/>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noProof="0" smtClean="0">
                <a:solidFill>
                  <a:srgbClr val="0099B8"/>
                </a:solidFill>
              </a:rPr>
              <a:pPr/>
              <a:t>‹nr.›</a:t>
            </a:fld>
            <a:r>
              <a:rPr lang="nl-NL" noProof="0">
                <a:solidFill>
                  <a:srgbClr val="0099B8"/>
                </a:solidFill>
              </a:rPr>
              <a:t> )</a:t>
            </a:r>
          </a:p>
        </p:txBody>
      </p:sp>
    </p:spTree>
    <p:extLst>
      <p:ext uri="{BB962C8B-B14F-4D97-AF65-F5344CB8AC3E}">
        <p14:creationId xmlns:p14="http://schemas.microsoft.com/office/powerpoint/2010/main" val="3816386438"/>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400" rtl="0" eaLnBrk="1" latinLnBrk="0" hangingPunct="1">
        <a:lnSpc>
          <a:spcPts val="2800"/>
        </a:lnSpc>
        <a:spcBef>
          <a:spcPct val="0"/>
        </a:spcBef>
        <a:buNone/>
        <a:defRPr sz="2800" kern="1200">
          <a:solidFill>
            <a:srgbClr val="0099B8"/>
          </a:solidFill>
          <a:latin typeface="Lucida Sans Unicode" panose="020B0602030504020204" pitchFamily="34" charset="0"/>
          <a:ea typeface="+mj-ea"/>
          <a:cs typeface="Lucida Sans Unicode" panose="020B0602030504020204" pitchFamily="34" charset="0"/>
        </a:defRPr>
      </a:lvl1pPr>
    </p:titleStyle>
    <p:bodyStyle>
      <a:lvl1pPr marL="265113" indent="-265113" algn="l" defTabSz="914400" rtl="0" eaLnBrk="1" latinLnBrk="0" hangingPunct="1">
        <a:spcBef>
          <a:spcPts val="1200"/>
        </a:spcBef>
        <a:spcAft>
          <a:spcPts val="0"/>
        </a:spcAft>
        <a:buFont typeface="Arial" panose="020B0604020202020204" pitchFamily="34" charset="0"/>
        <a:buChar char="•"/>
        <a:defRPr sz="1800" kern="1200">
          <a:solidFill>
            <a:schemeClr val="tx1"/>
          </a:solidFill>
          <a:latin typeface="Lucida Sans Unicode" panose="020B0602030504020204" pitchFamily="34" charset="0"/>
          <a:ea typeface="+mn-ea"/>
          <a:cs typeface="Lucida Sans Unicode" panose="020B0602030504020204" pitchFamily="34" charset="0"/>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4414C3-E9E7-D36E-F112-05C289ED31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447256" cy="5143500"/>
          </a:xfrm>
          <a:prstGeom prst="rect">
            <a:avLst/>
          </a:prstGeom>
        </p:spPr>
      </p:pic>
      <p:pic>
        <p:nvPicPr>
          <p:cNvPr id="7" name="Picture 6">
            <a:extLst>
              <a:ext uri="{FF2B5EF4-FFF2-40B4-BE49-F238E27FC236}">
                <a16:creationId xmlns:a16="http://schemas.microsoft.com/office/drawing/2014/main" id="{A8193A26-0976-4B14-812C-CD54447BA0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24561" y="4876006"/>
            <a:ext cx="587439" cy="136800"/>
          </a:xfrm>
          <a:prstGeom prst="rect">
            <a:avLst/>
          </a:prstGeom>
        </p:spPr>
      </p:pic>
      <p:sp>
        <p:nvSpPr>
          <p:cNvPr id="16" name="Tijdelijke aanduiding voor voettekst 4">
            <a:extLst>
              <a:ext uri="{FF2B5EF4-FFF2-40B4-BE49-F238E27FC236}">
                <a16:creationId xmlns:a16="http://schemas.microsoft.com/office/drawing/2014/main" id="{4D1DEF33-CAE2-BBFD-4F70-53ADDD47DD3B}"/>
              </a:ext>
            </a:extLst>
          </p:cNvPr>
          <p:cNvSpPr>
            <a:spLocks noGrp="1"/>
          </p:cNvSpPr>
          <p:nvPr>
            <p:ph type="ftr" sz="quarter" idx="3"/>
          </p:nvPr>
        </p:nvSpPr>
        <p:spPr>
          <a:xfrm>
            <a:off x="755576" y="4896000"/>
            <a:ext cx="2520000" cy="144000"/>
          </a:xfrm>
          <a:prstGeom prst="rect">
            <a:avLst/>
          </a:prstGeom>
        </p:spPr>
        <p:txBody>
          <a:bodyPr anchor="ctr"/>
          <a:lstStyle>
            <a:lvl1pPr algn="l">
              <a:defRPr sz="800">
                <a:solidFill>
                  <a:schemeClr val="bg1"/>
                </a:solidFill>
                <a:latin typeface="Lucida Sans Unicode" panose="020B0602030504020204" pitchFamily="34" charset="0"/>
                <a:cs typeface="Lucida Sans Unicode" panose="020B0602030504020204" pitchFamily="34" charset="0"/>
              </a:defRPr>
            </a:lvl1pPr>
          </a:lstStyle>
          <a:p>
            <a:endParaRPr lang="nl-NL"/>
          </a:p>
        </p:txBody>
      </p:sp>
      <p:sp>
        <p:nvSpPr>
          <p:cNvPr id="17" name="Tijdelijke aanduiding voor dianummer 4">
            <a:extLst>
              <a:ext uri="{FF2B5EF4-FFF2-40B4-BE49-F238E27FC236}">
                <a16:creationId xmlns:a16="http://schemas.microsoft.com/office/drawing/2014/main" id="{9EBEAE36-3603-47C6-6A9E-C29A1C863E4F}"/>
              </a:ext>
            </a:extLst>
          </p:cNvPr>
          <p:cNvSpPr txBox="1">
            <a:spLocks/>
          </p:cNvSpPr>
          <p:nvPr userDrawn="1"/>
        </p:nvSpPr>
        <p:spPr>
          <a:xfrm>
            <a:off x="432000" y="4896000"/>
            <a:ext cx="251568" cy="144000"/>
          </a:xfrm>
          <a:prstGeom prst="rect">
            <a:avLst/>
          </a:prstGeom>
        </p:spPr>
        <p:txBody>
          <a:bodyPr vert="horz" lIns="0" tIns="216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noProof="0" smtClean="0">
                <a:solidFill>
                  <a:srgbClr val="0099B8"/>
                </a:solidFill>
              </a:rPr>
              <a:pPr/>
              <a:t>‹nr.›</a:t>
            </a:fld>
            <a:r>
              <a:rPr lang="nl-NL" noProof="0">
                <a:solidFill>
                  <a:srgbClr val="0099B8"/>
                </a:solidFill>
              </a:rPr>
              <a:t> )</a:t>
            </a:r>
          </a:p>
        </p:txBody>
      </p:sp>
    </p:spTree>
    <p:extLst>
      <p:ext uri="{BB962C8B-B14F-4D97-AF65-F5344CB8AC3E}">
        <p14:creationId xmlns:p14="http://schemas.microsoft.com/office/powerpoint/2010/main" val="3469776308"/>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914400" rtl="0" eaLnBrk="1" latinLnBrk="0" hangingPunct="1">
        <a:lnSpc>
          <a:spcPts val="2800"/>
        </a:lnSpc>
        <a:spcBef>
          <a:spcPct val="0"/>
        </a:spcBef>
        <a:buNone/>
        <a:defRPr sz="2800" kern="1200">
          <a:solidFill>
            <a:srgbClr val="0099B8"/>
          </a:solidFill>
          <a:latin typeface="Lucida Sans Unicode" panose="020B0602030504020204" pitchFamily="34" charset="0"/>
          <a:ea typeface="+mj-ea"/>
          <a:cs typeface="Lucida Sans Unicode" panose="020B0602030504020204" pitchFamily="34" charset="0"/>
        </a:defRPr>
      </a:lvl1pPr>
    </p:titleStyle>
    <p:bodyStyle>
      <a:lvl1pPr marL="265113" indent="-265113" algn="l" defTabSz="914400" rtl="0" eaLnBrk="1" latinLnBrk="0" hangingPunct="1">
        <a:spcBef>
          <a:spcPts val="1200"/>
        </a:spcBef>
        <a:spcAft>
          <a:spcPts val="0"/>
        </a:spcAft>
        <a:buFont typeface="Arial" panose="020B0604020202020204" pitchFamily="34" charset="0"/>
        <a:buChar char="•"/>
        <a:defRPr sz="1800" kern="1200">
          <a:solidFill>
            <a:schemeClr val="tx1"/>
          </a:solidFill>
          <a:latin typeface="Lucida Sans Unicode" panose="020B0602030504020204" pitchFamily="34" charset="0"/>
          <a:ea typeface="+mn-ea"/>
          <a:cs typeface="Lucida Sans Unicode" panose="020B0602030504020204" pitchFamily="34" charset="0"/>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F94F4B-0DB9-FA17-28BD-BDF54C428B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21498348-5AA7-E94F-F208-187870C795EE}"/>
              </a:ext>
            </a:extLst>
          </p:cNvPr>
          <p:cNvPicPr>
            <a:picLocks noChangeAspect="1"/>
          </p:cNvPicPr>
          <p:nvPr userDrawn="1"/>
        </p:nvPicPr>
        <p:blipFill>
          <a:blip r:embed="rId4"/>
          <a:stretch>
            <a:fillRect/>
          </a:stretch>
        </p:blipFill>
        <p:spPr>
          <a:xfrm>
            <a:off x="619946" y="514814"/>
            <a:ext cx="1734496" cy="459023"/>
          </a:xfrm>
          <a:prstGeom prst="rect">
            <a:avLst/>
          </a:prstGeom>
        </p:spPr>
      </p:pic>
    </p:spTree>
    <p:extLst>
      <p:ext uri="{BB962C8B-B14F-4D97-AF65-F5344CB8AC3E}">
        <p14:creationId xmlns:p14="http://schemas.microsoft.com/office/powerpoint/2010/main" val="232479516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ts val="3800"/>
        </a:lnSpc>
        <a:spcBef>
          <a:spcPct val="0"/>
        </a:spcBef>
        <a:buNone/>
        <a:defRPr sz="4000" b="1" kern="1200">
          <a:solidFill>
            <a:schemeClr val="bg1"/>
          </a:solidFill>
          <a:latin typeface="+mj-lt"/>
          <a:ea typeface="+mj-ea"/>
          <a:cs typeface="+mj-cs"/>
        </a:defRPr>
      </a:lvl1pPr>
    </p:titleStyle>
    <p:bodyStyle>
      <a:lvl1pPr marL="0" indent="0" algn="l" defTabSz="914400" rtl="0" eaLnBrk="1" latinLnBrk="0" hangingPunct="1">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6FC58A8-1663-683F-3C92-7E3EB63A4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544" y="362414"/>
            <a:ext cx="1734496" cy="458233"/>
          </a:xfrm>
          <a:prstGeom prst="rect">
            <a:avLst/>
          </a:prstGeom>
        </p:spPr>
      </p:pic>
      <p:pic>
        <p:nvPicPr>
          <p:cNvPr id="3" name="Picture 2">
            <a:extLst>
              <a:ext uri="{FF2B5EF4-FFF2-40B4-BE49-F238E27FC236}">
                <a16:creationId xmlns:a16="http://schemas.microsoft.com/office/drawing/2014/main" id="{A9CBB495-4041-DB4E-B585-0D098540DC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CE05F6EB-4767-4E9D-53B2-1348B65C790C}"/>
              </a:ext>
            </a:extLst>
          </p:cNvPr>
          <p:cNvPicPr>
            <a:picLocks noChangeAspect="1"/>
          </p:cNvPicPr>
          <p:nvPr userDrawn="1"/>
        </p:nvPicPr>
        <p:blipFill>
          <a:blip r:embed="rId5"/>
          <a:stretch>
            <a:fillRect/>
          </a:stretch>
        </p:blipFill>
        <p:spPr>
          <a:xfrm>
            <a:off x="619946" y="514814"/>
            <a:ext cx="1734496" cy="459023"/>
          </a:xfrm>
          <a:prstGeom prst="rect">
            <a:avLst/>
          </a:prstGeom>
        </p:spPr>
      </p:pic>
    </p:spTree>
    <p:extLst>
      <p:ext uri="{BB962C8B-B14F-4D97-AF65-F5344CB8AC3E}">
        <p14:creationId xmlns:p14="http://schemas.microsoft.com/office/powerpoint/2010/main" val="2434801227"/>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ts val="3800"/>
        </a:lnSpc>
        <a:spcBef>
          <a:spcPct val="0"/>
        </a:spcBef>
        <a:buNone/>
        <a:defRPr sz="4000" b="1" kern="1200">
          <a:solidFill>
            <a:schemeClr val="bg1"/>
          </a:solidFill>
          <a:latin typeface="+mj-lt"/>
          <a:ea typeface="+mj-ea"/>
          <a:cs typeface="+mj-cs"/>
        </a:defRPr>
      </a:lvl1pPr>
    </p:titleStyle>
    <p:bodyStyle>
      <a:lvl1pPr marL="0" indent="0" algn="l" defTabSz="914400" rtl="0" eaLnBrk="1" latinLnBrk="0" hangingPunct="1">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E440CD-901B-C953-43D3-0CCC3F99467A}"/>
              </a:ext>
            </a:extLst>
          </p:cNvPr>
          <p:cNvGrpSpPr/>
          <p:nvPr userDrawn="1"/>
        </p:nvGrpSpPr>
        <p:grpSpPr>
          <a:xfrm>
            <a:off x="0" y="0"/>
            <a:ext cx="9144000" cy="5092030"/>
            <a:chOff x="0" y="0"/>
            <a:chExt cx="9144000" cy="5092030"/>
          </a:xfrm>
        </p:grpSpPr>
        <p:pic>
          <p:nvPicPr>
            <p:cNvPr id="3" name="Picture 2">
              <a:extLst>
                <a:ext uri="{FF2B5EF4-FFF2-40B4-BE49-F238E27FC236}">
                  <a16:creationId xmlns:a16="http://schemas.microsoft.com/office/drawing/2014/main" id="{A9CBB495-4041-DB4E-B585-0D098540DC5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69177"/>
              <a:ext cx="9144000" cy="4322853"/>
            </a:xfrm>
            <a:prstGeom prst="rect">
              <a:avLst/>
            </a:prstGeom>
          </p:spPr>
        </p:pic>
        <p:sp>
          <p:nvSpPr>
            <p:cNvPr id="5" name="Rectangle 4">
              <a:extLst>
                <a:ext uri="{FF2B5EF4-FFF2-40B4-BE49-F238E27FC236}">
                  <a16:creationId xmlns:a16="http://schemas.microsoft.com/office/drawing/2014/main" id="{097448F9-3446-2A65-68AD-5D2D3A64A514}"/>
                </a:ext>
              </a:extLst>
            </p:cNvPr>
            <p:cNvSpPr/>
            <p:nvPr userDrawn="1"/>
          </p:nvSpPr>
          <p:spPr>
            <a:xfrm>
              <a:off x="0" y="0"/>
              <a:ext cx="9144000" cy="987574"/>
            </a:xfrm>
            <a:prstGeom prst="rect">
              <a:avLst/>
            </a:prstGeom>
            <a:solidFill>
              <a:srgbClr val="0099B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err="1">
                <a:latin typeface="Lucida Sans Unicode" panose="020B0602030504020204" pitchFamily="34" charset="0"/>
              </a:endParaRPr>
            </a:p>
          </p:txBody>
        </p:sp>
      </p:grpSp>
      <p:pic>
        <p:nvPicPr>
          <p:cNvPr id="4" name="Picture 2" descr="SBOH - Voor artsen in opleiding">
            <a:extLst>
              <a:ext uri="{FF2B5EF4-FFF2-40B4-BE49-F238E27FC236}">
                <a16:creationId xmlns:a16="http://schemas.microsoft.com/office/drawing/2014/main" id="{BE593B69-4282-D830-C42C-0E78D71D58D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126916" y="4871806"/>
            <a:ext cx="557600" cy="14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74375"/>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defTabSz="914400" rtl="0" eaLnBrk="1" latinLnBrk="0" hangingPunct="1">
        <a:lnSpc>
          <a:spcPts val="3800"/>
        </a:lnSpc>
        <a:spcBef>
          <a:spcPct val="0"/>
        </a:spcBef>
        <a:buNone/>
        <a:defRPr sz="4000" b="1" kern="1200">
          <a:solidFill>
            <a:schemeClr val="bg1"/>
          </a:solidFill>
          <a:latin typeface="+mj-lt"/>
          <a:ea typeface="+mj-ea"/>
          <a:cs typeface="+mj-cs"/>
        </a:defRPr>
      </a:lvl1pPr>
    </p:titleStyle>
    <p:bodyStyle>
      <a:lvl1pPr marL="0" indent="0" algn="l" defTabSz="914400" rtl="0" eaLnBrk="1" latinLnBrk="0" hangingPunct="1">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6FC58A8-1663-683F-3C92-7E3EB63A43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544" y="362414"/>
            <a:ext cx="1734496" cy="458233"/>
          </a:xfrm>
          <a:prstGeom prst="rect">
            <a:avLst/>
          </a:prstGeom>
        </p:spPr>
      </p:pic>
      <p:pic>
        <p:nvPicPr>
          <p:cNvPr id="3" name="Picture 2">
            <a:extLst>
              <a:ext uri="{FF2B5EF4-FFF2-40B4-BE49-F238E27FC236}">
                <a16:creationId xmlns:a16="http://schemas.microsoft.com/office/drawing/2014/main" id="{A9CBB495-4041-DB4E-B585-0D098540DC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27400D74-2245-772A-52D9-085B51011019}"/>
              </a:ext>
            </a:extLst>
          </p:cNvPr>
          <p:cNvPicPr>
            <a:picLocks noChangeAspect="1"/>
          </p:cNvPicPr>
          <p:nvPr userDrawn="1"/>
        </p:nvPicPr>
        <p:blipFill>
          <a:blip r:embed="rId5"/>
          <a:stretch>
            <a:fillRect/>
          </a:stretch>
        </p:blipFill>
        <p:spPr>
          <a:xfrm>
            <a:off x="619946" y="514814"/>
            <a:ext cx="1734496" cy="459023"/>
          </a:xfrm>
          <a:prstGeom prst="rect">
            <a:avLst/>
          </a:prstGeom>
        </p:spPr>
      </p:pic>
    </p:spTree>
    <p:extLst>
      <p:ext uri="{BB962C8B-B14F-4D97-AF65-F5344CB8AC3E}">
        <p14:creationId xmlns:p14="http://schemas.microsoft.com/office/powerpoint/2010/main" val="17318139"/>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ts val="3800"/>
        </a:lnSpc>
        <a:spcBef>
          <a:spcPct val="0"/>
        </a:spcBef>
        <a:buNone/>
        <a:defRPr sz="4000" b="1" kern="1200">
          <a:solidFill>
            <a:schemeClr val="bg1"/>
          </a:solidFill>
          <a:latin typeface="+mj-lt"/>
          <a:ea typeface="+mj-ea"/>
          <a:cs typeface="+mj-cs"/>
        </a:defRPr>
      </a:lvl1pPr>
    </p:titleStyle>
    <p:bodyStyle>
      <a:lvl1pPr marL="0" indent="0" algn="l" defTabSz="914400" rtl="0" eaLnBrk="1" latinLnBrk="0" hangingPunct="1">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719138" indent="-261938"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support.microsoft.com/nl-nl/office/video-kopteksten-en-voetteksten-bewerken-in-het-diamodel-ba06c803-a39b-42ec-8397-e0f5f722b42e" TargetMode="External"/><Relationship Id="rId4" Type="http://schemas.openxmlformats.org/officeDocument/2006/relationships/hyperlink" Target="https://support.microsoft.com/nl-nl/office/dia-achtergronden-wijzigen-54811dd2-d893-410d-80dd-82490c52ee17"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noreply@declaree.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boh.nl/regelingen/vergoedingen-en-declarer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boh.nl/regelingen/zwangerschap-en-bevall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sboh.nl/regelingen/coachin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boh.n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hyperlink" Target="https://www.sboh.nl/in-dienst-komen-bij-sbo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454BBA-DC0C-1635-FE58-51ACF64AAB4F}"/>
              </a:ext>
            </a:extLst>
          </p:cNvPr>
          <p:cNvSpPr>
            <a:spLocks noGrp="1"/>
          </p:cNvSpPr>
          <p:nvPr>
            <p:ph idx="1"/>
          </p:nvPr>
        </p:nvSpPr>
        <p:spPr/>
        <p:txBody>
          <a:bodyPr>
            <a:normAutofit/>
          </a:bodyPr>
          <a:lstStyle/>
          <a:p>
            <a:r>
              <a:rPr lang="nl-NL" dirty="0"/>
              <a:t>In dienst bij SBOH – wat betekent dit voor jou?</a:t>
            </a:r>
            <a:endParaRPr lang="en-NL" dirty="0"/>
          </a:p>
        </p:txBody>
      </p:sp>
      <p:sp>
        <p:nvSpPr>
          <p:cNvPr id="3" name="Title 2">
            <a:extLst>
              <a:ext uri="{FF2B5EF4-FFF2-40B4-BE49-F238E27FC236}">
                <a16:creationId xmlns:a16="http://schemas.microsoft.com/office/drawing/2014/main" id="{3FD25553-AC7C-672F-D751-D504C53ABD10}"/>
              </a:ext>
            </a:extLst>
          </p:cNvPr>
          <p:cNvSpPr>
            <a:spLocks noGrp="1"/>
          </p:cNvSpPr>
          <p:nvPr>
            <p:ph type="title"/>
          </p:nvPr>
        </p:nvSpPr>
        <p:spPr/>
        <p:txBody>
          <a:bodyPr>
            <a:normAutofit/>
          </a:bodyPr>
          <a:lstStyle/>
          <a:p>
            <a:r>
              <a:rPr lang="nl-NL" dirty="0"/>
              <a:t>Jouw arbeidsvoorwaarden</a:t>
            </a:r>
            <a:endParaRPr lang="en-NL" dirty="0"/>
          </a:p>
        </p:txBody>
      </p:sp>
      <p:sp>
        <p:nvSpPr>
          <p:cNvPr id="2" name="TextBox 1">
            <a:extLst>
              <a:ext uri="{FF2B5EF4-FFF2-40B4-BE49-F238E27FC236}">
                <a16:creationId xmlns:a16="http://schemas.microsoft.com/office/drawing/2014/main" id="{F3BB109F-F48D-74E5-FD6E-E6680C590570}"/>
              </a:ext>
            </a:extLst>
          </p:cNvPr>
          <p:cNvSpPr txBox="1"/>
          <p:nvPr/>
        </p:nvSpPr>
        <p:spPr>
          <a:xfrm>
            <a:off x="-2165920" y="35902"/>
            <a:ext cx="2057400" cy="2908489"/>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NL" sz="900" dirty="0">
                <a:latin typeface="Lucida Sans Unicode" panose="020B0602030504020204" pitchFamily="34" charset="0"/>
                <a:cs typeface="Lucida Sans Unicode" panose="020B0602030504020204" pitchFamily="34" charset="0"/>
              </a:rPr>
              <a:t>Foto is aan te passen door de achtergrond van de totale dia aan te passen: </a:t>
            </a:r>
            <a:r>
              <a:rPr lang="en-GB" sz="900" dirty="0">
                <a:latin typeface="Lucida Sans Unicode" panose="020B0602030504020204" pitchFamily="34" charset="0"/>
                <a:cs typeface="Lucida Sans Unicode" panose="020B0602030504020204" pitchFamily="34" charset="0"/>
                <a:hlinkClick r:id="rId4"/>
              </a:rPr>
              <a:t>https://support.microsoft.com/nl-nl/office/dia-achtergronden-wijzigen-54811dd2-d893-410d-80dd-82490c52ee17</a:t>
            </a:r>
            <a:endParaRPr lang="en-GB" sz="900" dirty="0">
              <a:latin typeface="Lucida Sans Unicode" panose="020B0602030504020204" pitchFamily="34" charset="0"/>
              <a:cs typeface="Lucida Sans Unicode" panose="020B0602030504020204" pitchFamily="34" charset="0"/>
            </a:endParaRPr>
          </a:p>
          <a:p>
            <a:pPr marL="171450" indent="-171450">
              <a:buFont typeface="Arial" panose="020B0604020202020204" pitchFamily="34" charset="0"/>
              <a:buChar char="•"/>
            </a:pPr>
            <a:r>
              <a:rPr lang="nl-NL" sz="900" dirty="0">
                <a:latin typeface="Lucida Sans Unicode" panose="020B0602030504020204" pitchFamily="34" charset="0"/>
                <a:cs typeface="Lucida Sans Unicode" panose="020B0602030504020204" pitchFamily="34" charset="0"/>
              </a:rPr>
              <a:t>De datum kan wel of niet toegevoegd worden op deze pagina door het aanpassen van de header en </a:t>
            </a:r>
            <a:r>
              <a:rPr lang="nl-NL" sz="900" dirty="0" err="1">
                <a:latin typeface="Lucida Sans Unicode" panose="020B0602030504020204" pitchFamily="34" charset="0"/>
                <a:cs typeface="Lucida Sans Unicode" panose="020B0602030504020204" pitchFamily="34" charset="0"/>
              </a:rPr>
              <a:t>footer</a:t>
            </a:r>
            <a:r>
              <a:rPr lang="nl-NL" sz="900" dirty="0">
                <a:latin typeface="Lucida Sans Unicode" panose="020B0602030504020204" pitchFamily="34" charset="0"/>
                <a:cs typeface="Lucida Sans Unicode" panose="020B0602030504020204" pitchFamily="34" charset="0"/>
              </a:rPr>
              <a:t>: </a:t>
            </a:r>
            <a:r>
              <a:rPr lang="nl-NL" sz="900" dirty="0">
                <a:latin typeface="Lucida Sans Unicode" panose="020B0602030504020204" pitchFamily="34" charset="0"/>
                <a:cs typeface="Lucida Sans Unicode" panose="020B0602030504020204" pitchFamily="34" charset="0"/>
                <a:hlinkClick r:id="rId5"/>
              </a:rPr>
              <a:t>https://support.microsoft.com/nl-nl/office/video-kopteksten-en-voetteksten-bewerken-in-het-diamodel-ba06c803-a39b-42ec-8397-e0f5f722b42e</a:t>
            </a:r>
            <a:r>
              <a:rPr lang="nl-NL" sz="900" dirty="0">
                <a:latin typeface="Lucida Sans Unicode" panose="020B0602030504020204" pitchFamily="34" charset="0"/>
                <a:cs typeface="Lucida Sans Unicode" panose="020B0602030504020204" pitchFamily="34" charset="0"/>
              </a:rPr>
              <a:t> </a:t>
            </a:r>
          </a:p>
          <a:p>
            <a:pPr marL="171450" indent="-171450">
              <a:buFont typeface="Arial" panose="020B0604020202020204" pitchFamily="34" charset="0"/>
              <a:buChar char="•"/>
            </a:pPr>
            <a:r>
              <a:rPr lang="nl-NL" sz="900" dirty="0">
                <a:latin typeface="Lucida Sans Unicode" panose="020B0602030504020204" pitchFamily="34" charset="0"/>
                <a:cs typeface="Lucida Sans Unicode" panose="020B0602030504020204" pitchFamily="34" charset="0"/>
              </a:rPr>
              <a:t>Bij niet invullen van subtitel, datum (via de header/</a:t>
            </a:r>
            <a:r>
              <a:rPr lang="nl-NL" sz="900" dirty="0" err="1">
                <a:latin typeface="Lucida Sans Unicode" panose="020B0602030504020204" pitchFamily="34" charset="0"/>
                <a:cs typeface="Lucida Sans Unicode" panose="020B0602030504020204" pitchFamily="34" charset="0"/>
              </a:rPr>
              <a:t>footer</a:t>
            </a:r>
            <a:r>
              <a:rPr lang="nl-NL" sz="900" dirty="0">
                <a:latin typeface="Lucida Sans Unicode" panose="020B0602030504020204" pitchFamily="34" charset="0"/>
                <a:cs typeface="Lucida Sans Unicode" panose="020B0602030504020204" pitchFamily="34" charset="0"/>
              </a:rPr>
              <a:t>) en de a </a:t>
            </a:r>
            <a:r>
              <a:rPr lang="nl-NL" sz="900" dirty="0" err="1">
                <a:latin typeface="Lucida Sans Unicode" panose="020B0602030504020204" pitchFamily="34" charset="0"/>
                <a:cs typeface="Lucida Sans Unicode" panose="020B0602030504020204" pitchFamily="34" charset="0"/>
              </a:rPr>
              <a:t>uteur</a:t>
            </a:r>
            <a:r>
              <a:rPr lang="nl-NL" sz="900" dirty="0">
                <a:latin typeface="Lucida Sans Unicode" panose="020B0602030504020204" pitchFamily="34" charset="0"/>
                <a:cs typeface="Lucida Sans Unicode" panose="020B0602030504020204" pitchFamily="34" charset="0"/>
              </a:rPr>
              <a:t> worden deze velden bij presenteren niet getoond.</a:t>
            </a:r>
          </a:p>
          <a:p>
            <a:r>
              <a:rPr lang="en-GB" sz="900" dirty="0">
                <a:latin typeface="Lucida Sans Unicode" panose="020B0602030504020204" pitchFamily="34" charset="0"/>
                <a:cs typeface="Lucida Sans Unicode" panose="020B0602030504020204" pitchFamily="34" charset="0"/>
              </a:rPr>
              <a:t> </a:t>
            </a:r>
            <a:endParaRPr lang="en-NL" sz="900" dirty="0">
              <a:latin typeface="Lucida Sans Unicode" panose="020B0602030504020204" pitchFamily="34" charset="0"/>
              <a:cs typeface="Lucida Sans Unicode" panose="020B0602030504020204" pitchFamily="34" charset="0"/>
            </a:endParaRPr>
          </a:p>
        </p:txBody>
      </p:sp>
      <p:sp>
        <p:nvSpPr>
          <p:cNvPr id="8" name="Tijdelijke aanduiding voor inhoud 7">
            <a:extLst>
              <a:ext uri="{FF2B5EF4-FFF2-40B4-BE49-F238E27FC236}">
                <a16:creationId xmlns:a16="http://schemas.microsoft.com/office/drawing/2014/main" id="{84C43E73-8B4B-3EB1-D46C-36ABD73402FB}"/>
              </a:ext>
            </a:extLst>
          </p:cNvPr>
          <p:cNvSpPr>
            <a:spLocks noGrp="1"/>
          </p:cNvSpPr>
          <p:nvPr>
            <p:ph sz="quarter" idx="10"/>
          </p:nvPr>
        </p:nvSpPr>
        <p:spPr/>
        <p:txBody>
          <a:bodyPr/>
          <a:lstStyle/>
          <a:p>
            <a:r>
              <a:rPr lang="nl-NL" dirty="0"/>
              <a:t>team werkgeverszaken</a:t>
            </a:r>
          </a:p>
        </p:txBody>
      </p:sp>
      <p:sp>
        <p:nvSpPr>
          <p:cNvPr id="4" name="Date Placeholder 4">
            <a:extLst>
              <a:ext uri="{FF2B5EF4-FFF2-40B4-BE49-F238E27FC236}">
                <a16:creationId xmlns:a16="http://schemas.microsoft.com/office/drawing/2014/main" id="{644B472A-BC05-A77F-52BA-C72265A7EB70}"/>
              </a:ext>
            </a:extLst>
          </p:cNvPr>
          <p:cNvSpPr>
            <a:spLocks noGrp="1"/>
          </p:cNvSpPr>
          <p:nvPr>
            <p:ph type="dt" sz="half" idx="2"/>
          </p:nvPr>
        </p:nvSpPr>
        <p:spPr>
          <a:xfrm>
            <a:off x="613301" y="4149725"/>
            <a:ext cx="2057400" cy="274637"/>
          </a:xfrm>
        </p:spPr>
        <p:txBody>
          <a:bodyPr/>
          <a:lstStyle/>
          <a:p>
            <a:r>
              <a:rPr lang="nl-NL" sz="800" i="1" noProof="0" dirty="0"/>
              <a:t>februari 2024</a:t>
            </a:r>
          </a:p>
        </p:txBody>
      </p:sp>
    </p:spTree>
    <p:extLst>
      <p:ext uri="{BB962C8B-B14F-4D97-AF65-F5344CB8AC3E}">
        <p14:creationId xmlns:p14="http://schemas.microsoft.com/office/powerpoint/2010/main" val="362565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8456"/>
            <a:ext cx="8280000" cy="972000"/>
          </a:xfrm>
        </p:spPr>
        <p:txBody>
          <a:bodyPr/>
          <a:lstStyle/>
          <a:p>
            <a:r>
              <a:rPr lang="en-US" dirty="0" err="1"/>
              <a:t>Onkostenvergoedingen</a:t>
            </a:r>
            <a:r>
              <a:rPr lang="en-US" dirty="0"/>
              <a:t> - 2</a:t>
            </a:r>
            <a:endParaRPr lang="nl-NL" dirty="0"/>
          </a:p>
        </p:txBody>
      </p:sp>
      <p:sp>
        <p:nvSpPr>
          <p:cNvPr id="3" name="Tijdelijke aanduiding voor inhoud 2"/>
          <p:cNvSpPr>
            <a:spLocks noGrp="1"/>
          </p:cNvSpPr>
          <p:nvPr>
            <p:ph idx="1"/>
          </p:nvPr>
        </p:nvSpPr>
        <p:spPr>
          <a:xfrm>
            <a:off x="395536" y="1180193"/>
            <a:ext cx="8561726" cy="3767821"/>
          </a:xfrm>
        </p:spPr>
        <p:txBody>
          <a:bodyPr>
            <a:noAutofit/>
          </a:bodyPr>
          <a:lstStyle/>
          <a:p>
            <a:r>
              <a:rPr lang="nl-NL" altLang="nl-NL" dirty="0"/>
              <a:t>Reiskosten woon-werkverkeer en dienstreizen: € 0,23 per km netto </a:t>
            </a:r>
            <a:br>
              <a:rPr lang="nl-NL" altLang="nl-NL" dirty="0"/>
            </a:br>
            <a:r>
              <a:rPr lang="nl-NL" altLang="nl-NL" i="1" dirty="0"/>
              <a:t>(ongeacht wijze van vervoer; dus zowel auto, fiets, OV etc.)</a:t>
            </a:r>
          </a:p>
          <a:p>
            <a:r>
              <a:rPr lang="nl-NL" altLang="nl-NL" dirty="0"/>
              <a:t>Thuiswerkvergoeding: € 2,35 netto per dag</a:t>
            </a:r>
          </a:p>
          <a:p>
            <a:r>
              <a:rPr lang="nl-NL" altLang="nl-NL" dirty="0"/>
              <a:t>Verhuiskostenvergoeding: € 1.000,- </a:t>
            </a:r>
          </a:p>
          <a:p>
            <a:r>
              <a:rPr lang="nl-NL" dirty="0"/>
              <a:t>Hotelovernachting bij reisafstand &gt; 75 km of &gt; 1,5 uur enkele reis OV:</a:t>
            </a:r>
            <a:br>
              <a:rPr lang="nl-NL" dirty="0"/>
            </a:br>
            <a:r>
              <a:rPr lang="nl-NL" dirty="0"/>
              <a:t>max € 100,- (12x per 3 maanden)</a:t>
            </a:r>
          </a:p>
          <a:p>
            <a:pPr marL="0" indent="0">
              <a:spcBef>
                <a:spcPts val="600"/>
              </a:spcBef>
              <a:buNone/>
            </a:pPr>
            <a:br>
              <a:rPr lang="nl-NL" b="1" i="1" dirty="0"/>
            </a:br>
            <a:r>
              <a:rPr lang="nl-NL" sz="2000" b="1" i="1" dirty="0"/>
              <a:t> </a:t>
            </a:r>
          </a:p>
          <a:p>
            <a:pPr>
              <a:spcBef>
                <a:spcPts val="1200"/>
              </a:spcBef>
            </a:pPr>
            <a:endParaRPr lang="en-US" dirty="0"/>
          </a:p>
          <a:p>
            <a:pPr>
              <a:spcBef>
                <a:spcPts val="1200"/>
              </a:spcBef>
            </a:pPr>
            <a:endParaRPr lang="en-US" dirty="0"/>
          </a:p>
          <a:p>
            <a:pPr>
              <a:spcBef>
                <a:spcPts val="1200"/>
              </a:spcBef>
            </a:pPr>
            <a:endParaRPr lang="en-US" dirty="0"/>
          </a:p>
          <a:p>
            <a:endParaRPr lang="nl-NL" dirty="0"/>
          </a:p>
          <a:p>
            <a:pPr marL="0" indent="0">
              <a:buNone/>
            </a:pPr>
            <a:r>
              <a:rPr lang="en-US" b="1" i="1" dirty="0"/>
              <a:t> </a:t>
            </a:r>
            <a:endParaRPr lang="nl-NL" b="1" i="1" dirty="0"/>
          </a:p>
        </p:txBody>
      </p:sp>
    </p:spTree>
    <p:extLst>
      <p:ext uri="{BB962C8B-B14F-4D97-AF65-F5344CB8AC3E}">
        <p14:creationId xmlns:p14="http://schemas.microsoft.com/office/powerpoint/2010/main" val="223072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0C661-B51C-6699-55BC-24FD6B26BB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E8D8FF-E65D-F27E-AE19-B182F8FA40E9}"/>
              </a:ext>
            </a:extLst>
          </p:cNvPr>
          <p:cNvSpPr>
            <a:spLocks noGrp="1"/>
          </p:cNvSpPr>
          <p:nvPr>
            <p:ph type="title"/>
          </p:nvPr>
        </p:nvSpPr>
        <p:spPr>
          <a:xfrm>
            <a:off x="395536" y="286737"/>
            <a:ext cx="8280000" cy="972000"/>
          </a:xfrm>
        </p:spPr>
        <p:txBody>
          <a:bodyPr/>
          <a:lstStyle/>
          <a:p>
            <a:r>
              <a:rPr lang="en-US" dirty="0" err="1"/>
              <a:t>Onkostenvergoedingen</a:t>
            </a:r>
            <a:r>
              <a:rPr lang="en-US" dirty="0"/>
              <a:t> - 3</a:t>
            </a:r>
            <a:endParaRPr lang="nl-NL" dirty="0"/>
          </a:p>
        </p:txBody>
      </p:sp>
      <p:sp>
        <p:nvSpPr>
          <p:cNvPr id="3" name="Tijdelijke aanduiding voor inhoud 2">
            <a:extLst>
              <a:ext uri="{FF2B5EF4-FFF2-40B4-BE49-F238E27FC236}">
                <a16:creationId xmlns:a16="http://schemas.microsoft.com/office/drawing/2014/main" id="{33698953-3595-D742-551A-9A3862CC50CE}"/>
              </a:ext>
            </a:extLst>
          </p:cNvPr>
          <p:cNvSpPr>
            <a:spLocks noGrp="1"/>
          </p:cNvSpPr>
          <p:nvPr>
            <p:ph idx="1"/>
          </p:nvPr>
        </p:nvSpPr>
        <p:spPr>
          <a:xfrm>
            <a:off x="395536" y="1180193"/>
            <a:ext cx="8561726" cy="3767821"/>
          </a:xfrm>
        </p:spPr>
        <p:txBody>
          <a:bodyPr>
            <a:noAutofit/>
          </a:bodyPr>
          <a:lstStyle/>
          <a:p>
            <a:r>
              <a:rPr lang="nl-NL" dirty="0"/>
              <a:t>Vergoeding kosten UZI-pas</a:t>
            </a:r>
          </a:p>
          <a:p>
            <a:r>
              <a:rPr lang="nl-NL" dirty="0"/>
              <a:t>Vergoeding Verklaring Omtrent Gedrag (VOG)</a:t>
            </a:r>
          </a:p>
          <a:p>
            <a:r>
              <a:rPr lang="nl-NL" dirty="0"/>
              <a:t>Vergoeding kosten herregistratie BIG tijdens je dienstverband bij ons</a:t>
            </a:r>
          </a:p>
          <a:p>
            <a:r>
              <a:rPr lang="nl-NL" dirty="0"/>
              <a:t>Kosten inschrijving opleidingsregister RGS</a:t>
            </a:r>
          </a:p>
          <a:p>
            <a:pPr marL="0" indent="0">
              <a:buNone/>
            </a:pPr>
            <a:endParaRPr lang="nl-NL" dirty="0"/>
          </a:p>
          <a:p>
            <a:pPr>
              <a:spcBef>
                <a:spcPts val="1200"/>
              </a:spcBef>
            </a:pPr>
            <a:endParaRPr lang="en-US" dirty="0"/>
          </a:p>
          <a:p>
            <a:pPr>
              <a:spcBef>
                <a:spcPts val="1200"/>
              </a:spcBef>
            </a:pPr>
            <a:endParaRPr lang="en-US" dirty="0"/>
          </a:p>
          <a:p>
            <a:pPr marL="0" indent="0">
              <a:spcBef>
                <a:spcPts val="1200"/>
              </a:spcBef>
              <a:buNone/>
            </a:pPr>
            <a:endParaRPr lang="en-US" dirty="0"/>
          </a:p>
          <a:p>
            <a:pPr>
              <a:spcBef>
                <a:spcPts val="1200"/>
              </a:spcBef>
            </a:pPr>
            <a:endParaRPr lang="en-US" dirty="0"/>
          </a:p>
          <a:p>
            <a:endParaRPr lang="nl-NL" dirty="0"/>
          </a:p>
          <a:p>
            <a:pPr marL="0" indent="0">
              <a:buNone/>
            </a:pPr>
            <a:r>
              <a:rPr lang="en-US" b="1" i="1" dirty="0"/>
              <a:t> </a:t>
            </a:r>
            <a:endParaRPr lang="nl-NL" b="1" i="1" dirty="0"/>
          </a:p>
        </p:txBody>
      </p:sp>
    </p:spTree>
    <p:extLst>
      <p:ext uri="{BB962C8B-B14F-4D97-AF65-F5344CB8AC3E}">
        <p14:creationId xmlns:p14="http://schemas.microsoft.com/office/powerpoint/2010/main" val="378906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8FFF9-873A-EB11-3471-5C04803197FD}"/>
              </a:ext>
            </a:extLst>
          </p:cNvPr>
          <p:cNvSpPr>
            <a:spLocks noGrp="1"/>
          </p:cNvSpPr>
          <p:nvPr>
            <p:ph type="title"/>
          </p:nvPr>
        </p:nvSpPr>
        <p:spPr/>
        <p:txBody>
          <a:bodyPr/>
          <a:lstStyle/>
          <a:p>
            <a:r>
              <a:rPr lang="nl-NL" dirty="0"/>
              <a:t>Kostendeclaraties  </a:t>
            </a:r>
          </a:p>
        </p:txBody>
      </p:sp>
      <p:sp>
        <p:nvSpPr>
          <p:cNvPr id="3" name="Tijdelijke aanduiding voor inhoud 2">
            <a:extLst>
              <a:ext uri="{FF2B5EF4-FFF2-40B4-BE49-F238E27FC236}">
                <a16:creationId xmlns:a16="http://schemas.microsoft.com/office/drawing/2014/main" id="{591D6322-78C0-B49F-0033-9B981D7B705F}"/>
              </a:ext>
            </a:extLst>
          </p:cNvPr>
          <p:cNvSpPr>
            <a:spLocks noGrp="1"/>
          </p:cNvSpPr>
          <p:nvPr>
            <p:ph idx="1"/>
          </p:nvPr>
        </p:nvSpPr>
        <p:spPr>
          <a:xfrm>
            <a:off x="432000" y="1203598"/>
            <a:ext cx="8360308" cy="3168651"/>
          </a:xfrm>
        </p:spPr>
        <p:txBody>
          <a:bodyPr/>
          <a:lstStyle/>
          <a:p>
            <a:r>
              <a:rPr lang="nl-NL" dirty="0" err="1"/>
              <a:t>Declaree</a:t>
            </a:r>
            <a:r>
              <a:rPr lang="nl-NL" dirty="0"/>
              <a:t> gebruik je voor kostendeclaraties</a:t>
            </a:r>
          </a:p>
          <a:p>
            <a:r>
              <a:rPr lang="en-US" dirty="0"/>
              <a:t>E-mail van </a:t>
            </a:r>
            <a:r>
              <a:rPr lang="nl-NL" dirty="0">
                <a:hlinkClick r:id="rId3"/>
              </a:rPr>
              <a:t>noreply@declaree.com</a:t>
            </a:r>
            <a:r>
              <a:rPr lang="nl-NL" dirty="0"/>
              <a:t> met daarin een uitnodiging om gebruik te gaan maken van Declaree</a:t>
            </a:r>
            <a:endParaRPr lang="en-US" dirty="0">
              <a:sym typeface="Wingdings" panose="05000000000000000000" pitchFamily="2" charset="2"/>
            </a:endParaRPr>
          </a:p>
          <a:p>
            <a:r>
              <a:rPr lang="nl-NL" dirty="0"/>
              <a:t>Meer informatie over het declareren van kosten vind je op onze website:</a:t>
            </a:r>
            <a:br>
              <a:rPr lang="nl-NL" dirty="0"/>
            </a:br>
            <a:r>
              <a:rPr lang="nl-NL" dirty="0">
                <a:hlinkClick r:id="rId4"/>
              </a:rPr>
              <a:t>vergoedingen-en-declareren</a:t>
            </a:r>
            <a:endParaRPr lang="nl-NL" b="1" dirty="0">
              <a:highlight>
                <a:srgbClr val="FFFF00"/>
              </a:highlight>
            </a:endParaRPr>
          </a:p>
          <a:p>
            <a:endParaRPr lang="nl-NL" b="1" dirty="0"/>
          </a:p>
          <a:p>
            <a:r>
              <a:rPr lang="en-US" b="1" dirty="0"/>
              <a:t>Let op: </a:t>
            </a:r>
            <a:r>
              <a:rPr lang="en-US" b="1" dirty="0" err="1"/>
              <a:t>declaratiereglement</a:t>
            </a:r>
            <a:r>
              <a:rPr lang="en-US" b="1" dirty="0"/>
              <a:t>!</a:t>
            </a:r>
            <a:endParaRPr lang="nl-NL" b="1"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8998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963" y="76343"/>
            <a:ext cx="8280000" cy="972000"/>
          </a:xfrm>
        </p:spPr>
        <p:txBody>
          <a:bodyPr/>
          <a:lstStyle/>
          <a:p>
            <a:br>
              <a:rPr lang="en-US" dirty="0"/>
            </a:br>
            <a:r>
              <a:rPr lang="en-US" dirty="0"/>
              <a:t>Portal SBOH</a:t>
            </a:r>
            <a:endParaRPr lang="nl-NL" dirty="0"/>
          </a:p>
        </p:txBody>
      </p:sp>
      <p:sp>
        <p:nvSpPr>
          <p:cNvPr id="3" name="Tijdelijke aanduiding voor inhoud 2"/>
          <p:cNvSpPr>
            <a:spLocks noGrp="1"/>
          </p:cNvSpPr>
          <p:nvPr>
            <p:ph idx="1"/>
          </p:nvPr>
        </p:nvSpPr>
        <p:spPr>
          <a:xfrm>
            <a:off x="402762" y="699542"/>
            <a:ext cx="8561726" cy="4320480"/>
          </a:xfrm>
        </p:spPr>
        <p:txBody>
          <a:bodyPr>
            <a:noAutofit/>
          </a:bodyPr>
          <a:lstStyle/>
          <a:p>
            <a:endParaRPr lang="en-US" dirty="0"/>
          </a:p>
          <a:p>
            <a:r>
              <a:rPr lang="en-US" dirty="0" err="1"/>
              <a:t>Accepteren</a:t>
            </a:r>
            <a:r>
              <a:rPr lang="en-US" dirty="0"/>
              <a:t> </a:t>
            </a:r>
            <a:r>
              <a:rPr lang="en-US" dirty="0" err="1"/>
              <a:t>arbeidsovereenkomst</a:t>
            </a:r>
            <a:r>
              <a:rPr lang="en-US" dirty="0"/>
              <a:t> </a:t>
            </a:r>
          </a:p>
          <a:p>
            <a:r>
              <a:rPr lang="en-US" dirty="0" err="1"/>
              <a:t>Salarisstroken</a:t>
            </a:r>
            <a:r>
              <a:rPr lang="en-US" dirty="0"/>
              <a:t>/</a:t>
            </a:r>
            <a:r>
              <a:rPr lang="en-US" dirty="0" err="1"/>
              <a:t>jaaropgaven</a:t>
            </a:r>
            <a:r>
              <a:rPr lang="en-US" dirty="0"/>
              <a:t> </a:t>
            </a:r>
          </a:p>
          <a:p>
            <a:r>
              <a:rPr lang="en-US" dirty="0" err="1"/>
              <a:t>Aanvragen</a:t>
            </a:r>
            <a:r>
              <a:rPr lang="en-US" dirty="0"/>
              <a:t> </a:t>
            </a:r>
            <a:r>
              <a:rPr lang="en-US" dirty="0" err="1"/>
              <a:t>werkgeversverklaring</a:t>
            </a:r>
            <a:endParaRPr lang="en-US" dirty="0"/>
          </a:p>
          <a:p>
            <a:r>
              <a:rPr lang="en-US" dirty="0" err="1"/>
              <a:t>Wijzigen</a:t>
            </a:r>
            <a:r>
              <a:rPr lang="en-US" dirty="0"/>
              <a:t> van </a:t>
            </a:r>
            <a:r>
              <a:rPr lang="en-US" dirty="0" err="1"/>
              <a:t>persoonlijke</a:t>
            </a:r>
            <a:r>
              <a:rPr lang="en-US" dirty="0"/>
              <a:t> </a:t>
            </a:r>
            <a:r>
              <a:rPr lang="en-US" dirty="0" err="1"/>
              <a:t>gegevens</a:t>
            </a:r>
            <a:r>
              <a:rPr lang="en-US" dirty="0"/>
              <a:t> (</a:t>
            </a:r>
            <a:r>
              <a:rPr lang="en-US" dirty="0" err="1"/>
              <a:t>adres</a:t>
            </a:r>
            <a:r>
              <a:rPr lang="en-US" dirty="0"/>
              <a:t>, IBAN etc.)</a:t>
            </a:r>
          </a:p>
          <a:p>
            <a:r>
              <a:rPr lang="en-US" dirty="0" err="1"/>
              <a:t>Ziek</a:t>
            </a:r>
            <a:r>
              <a:rPr lang="en-US" dirty="0"/>
              <a:t> </a:t>
            </a:r>
            <a:r>
              <a:rPr lang="en-US" dirty="0" err="1"/>
              <a:t>en</a:t>
            </a:r>
            <a:r>
              <a:rPr lang="en-US" dirty="0"/>
              <a:t> </a:t>
            </a:r>
            <a:r>
              <a:rPr lang="en-US" dirty="0" err="1"/>
              <a:t>hersteld</a:t>
            </a:r>
            <a:r>
              <a:rPr lang="en-US" dirty="0"/>
              <a:t> </a:t>
            </a:r>
            <a:r>
              <a:rPr lang="en-US" dirty="0" err="1"/>
              <a:t>melden</a:t>
            </a:r>
            <a:endParaRPr lang="en-US" dirty="0"/>
          </a:p>
          <a:p>
            <a:r>
              <a:rPr lang="en-US" dirty="0" err="1"/>
              <a:t>Aanvragen</a:t>
            </a:r>
            <a:r>
              <a:rPr lang="en-US" dirty="0"/>
              <a:t> </a:t>
            </a:r>
            <a:r>
              <a:rPr lang="en-US" dirty="0" err="1"/>
              <a:t>verschillende</a:t>
            </a:r>
            <a:r>
              <a:rPr lang="en-US" dirty="0"/>
              <a:t> </a:t>
            </a:r>
            <a:r>
              <a:rPr lang="en-US" dirty="0" err="1"/>
              <a:t>regelingen</a:t>
            </a:r>
            <a:endParaRPr lang="en-US" dirty="0"/>
          </a:p>
          <a:p>
            <a:r>
              <a:rPr lang="en-US" dirty="0" err="1"/>
              <a:t>Declareren</a:t>
            </a:r>
            <a:r>
              <a:rPr lang="en-US" dirty="0"/>
              <a:t> van </a:t>
            </a:r>
            <a:r>
              <a:rPr lang="en-US" dirty="0" err="1"/>
              <a:t>diensten</a:t>
            </a:r>
            <a:r>
              <a:rPr lang="en-US" dirty="0"/>
              <a:t> (</a:t>
            </a:r>
            <a:r>
              <a:rPr lang="en-US" dirty="0" err="1"/>
              <a:t>indien</a:t>
            </a:r>
            <a:r>
              <a:rPr lang="en-US" dirty="0"/>
              <a:t> van </a:t>
            </a:r>
            <a:r>
              <a:rPr lang="en-US" dirty="0" err="1"/>
              <a:t>toepassing</a:t>
            </a:r>
            <a:r>
              <a:rPr lang="en-US" dirty="0"/>
              <a:t>)</a:t>
            </a:r>
            <a:endParaRPr lang="nl-NL" dirty="0"/>
          </a:p>
          <a:p>
            <a:endParaRPr lang="nl-NL" dirty="0"/>
          </a:p>
        </p:txBody>
      </p:sp>
    </p:spTree>
    <p:extLst>
      <p:ext uri="{BB962C8B-B14F-4D97-AF65-F5344CB8AC3E}">
        <p14:creationId xmlns:p14="http://schemas.microsoft.com/office/powerpoint/2010/main" val="319117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Verzekeringen</a:t>
            </a:r>
            <a:endParaRPr lang="nl-NL" dirty="0"/>
          </a:p>
        </p:txBody>
      </p:sp>
      <p:sp>
        <p:nvSpPr>
          <p:cNvPr id="3" name="Tijdelijke aanduiding voor inhoud 2"/>
          <p:cNvSpPr>
            <a:spLocks noGrp="1"/>
          </p:cNvSpPr>
          <p:nvPr>
            <p:ph idx="1"/>
          </p:nvPr>
        </p:nvSpPr>
        <p:spPr>
          <a:xfrm>
            <a:off x="419324" y="1074434"/>
            <a:ext cx="8507288" cy="3528392"/>
          </a:xfrm>
        </p:spPr>
        <p:txBody>
          <a:bodyPr>
            <a:normAutofit/>
          </a:bodyPr>
          <a:lstStyle/>
          <a:p>
            <a:r>
              <a:rPr lang="en-US" err="1"/>
              <a:t>Beroepsaansprakelijkheid</a:t>
            </a:r>
            <a:r>
              <a:rPr lang="en-US"/>
              <a:t>/-</a:t>
            </a:r>
            <a:r>
              <a:rPr lang="en-US" err="1"/>
              <a:t>rechtsbijstand</a:t>
            </a:r>
            <a:r>
              <a:rPr lang="en-US"/>
              <a:t> (VvAA)</a:t>
            </a:r>
          </a:p>
          <a:p>
            <a:r>
              <a:rPr lang="en-US" err="1"/>
              <a:t>Korting</a:t>
            </a:r>
            <a:r>
              <a:rPr lang="en-US"/>
              <a:t> op </a:t>
            </a:r>
            <a:r>
              <a:rPr lang="en-US" err="1"/>
              <a:t>particuliere</a:t>
            </a:r>
            <a:r>
              <a:rPr lang="en-US"/>
              <a:t> </a:t>
            </a:r>
            <a:r>
              <a:rPr lang="en-US" err="1"/>
              <a:t>verzekeringen</a:t>
            </a:r>
            <a:r>
              <a:rPr lang="en-US"/>
              <a:t>: www.vvaa.nl/sboh</a:t>
            </a:r>
          </a:p>
          <a:p>
            <a:r>
              <a:rPr lang="en-US" err="1"/>
              <a:t>Arbeidsongeschiktheidsverzekering</a:t>
            </a:r>
            <a:r>
              <a:rPr lang="en-US"/>
              <a:t> (Movir)</a:t>
            </a:r>
          </a:p>
          <a:p>
            <a:r>
              <a:rPr lang="en-US" err="1"/>
              <a:t>Pensioen</a:t>
            </a:r>
            <a:endParaRPr lang="en-US"/>
          </a:p>
          <a:p>
            <a:pPr lvl="1">
              <a:spcBef>
                <a:spcPts val="1200"/>
              </a:spcBef>
            </a:pPr>
            <a:r>
              <a:rPr lang="en-US" err="1"/>
              <a:t>bij</a:t>
            </a:r>
            <a:r>
              <a:rPr lang="en-US"/>
              <a:t> </a:t>
            </a:r>
            <a:r>
              <a:rPr lang="en-US" err="1"/>
              <a:t>Stichting</a:t>
            </a:r>
            <a:r>
              <a:rPr lang="en-US"/>
              <a:t> </a:t>
            </a:r>
            <a:r>
              <a:rPr lang="en-US" err="1"/>
              <a:t>Pensioenfonds</a:t>
            </a:r>
            <a:r>
              <a:rPr lang="en-US"/>
              <a:t> </a:t>
            </a:r>
            <a:r>
              <a:rPr lang="en-US" err="1"/>
              <a:t>Huisartsen</a:t>
            </a:r>
            <a:r>
              <a:rPr lang="en-US"/>
              <a:t> (SPH)  </a:t>
            </a:r>
          </a:p>
          <a:p>
            <a:pPr lvl="1">
              <a:spcBef>
                <a:spcPts val="1200"/>
              </a:spcBef>
            </a:pPr>
            <a:r>
              <a:rPr lang="en-US" err="1"/>
              <a:t>premieverdeling</a:t>
            </a:r>
            <a:r>
              <a:rPr lang="en-US"/>
              <a:t>: SBOH 51,88% </a:t>
            </a:r>
            <a:r>
              <a:rPr lang="en-US" err="1"/>
              <a:t>en</a:t>
            </a:r>
            <a:r>
              <a:rPr lang="en-US"/>
              <a:t> aios 48,12%</a:t>
            </a:r>
          </a:p>
          <a:p>
            <a:pPr marL="0" indent="0">
              <a:buNone/>
            </a:pPr>
            <a:r>
              <a:rPr lang="en-US"/>
              <a:t>                            </a:t>
            </a:r>
            <a:endParaRPr lang="nl-NL"/>
          </a:p>
        </p:txBody>
      </p:sp>
    </p:spTree>
    <p:extLst>
      <p:ext uri="{BB962C8B-B14F-4D97-AF65-F5344CB8AC3E}">
        <p14:creationId xmlns:p14="http://schemas.microsoft.com/office/powerpoint/2010/main" val="102081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Vakantie</a:t>
            </a:r>
            <a:endParaRPr lang="nl-NL" dirty="0"/>
          </a:p>
        </p:txBody>
      </p:sp>
      <p:sp>
        <p:nvSpPr>
          <p:cNvPr id="3" name="Tijdelijke aanduiding voor inhoud 2"/>
          <p:cNvSpPr>
            <a:spLocks noGrp="1"/>
          </p:cNvSpPr>
          <p:nvPr>
            <p:ph idx="1"/>
          </p:nvPr>
        </p:nvSpPr>
        <p:spPr>
          <a:xfrm>
            <a:off x="432000" y="1131590"/>
            <a:ext cx="8280000" cy="3055853"/>
          </a:xfrm>
        </p:spPr>
        <p:txBody>
          <a:bodyPr/>
          <a:lstStyle/>
          <a:p>
            <a:r>
              <a:rPr lang="en-US" dirty="0"/>
              <a:t>228 </a:t>
            </a:r>
            <a:r>
              <a:rPr lang="en-US" dirty="0" err="1"/>
              <a:t>uur</a:t>
            </a:r>
            <a:r>
              <a:rPr lang="en-US" dirty="0"/>
              <a:t> per </a:t>
            </a:r>
            <a:r>
              <a:rPr lang="en-US" dirty="0" err="1"/>
              <a:t>kalenderjaar</a:t>
            </a:r>
            <a:r>
              <a:rPr lang="en-US" dirty="0"/>
              <a:t> (fulltime contract)</a:t>
            </a:r>
          </a:p>
          <a:p>
            <a:r>
              <a:rPr lang="en-US" dirty="0" err="1"/>
              <a:t>Opnemen</a:t>
            </a:r>
            <a:r>
              <a:rPr lang="en-US" dirty="0"/>
              <a:t> in </a:t>
            </a:r>
            <a:r>
              <a:rPr lang="en-US" dirty="0" err="1"/>
              <a:t>overleg</a:t>
            </a:r>
            <a:r>
              <a:rPr lang="en-US" dirty="0"/>
              <a:t> met </a:t>
            </a:r>
            <a:r>
              <a:rPr lang="en-US" dirty="0" err="1"/>
              <a:t>opleider</a:t>
            </a:r>
            <a:r>
              <a:rPr lang="en-US" dirty="0"/>
              <a:t> </a:t>
            </a:r>
            <a:r>
              <a:rPr lang="en-US" dirty="0" err="1"/>
              <a:t>en</a:t>
            </a:r>
            <a:r>
              <a:rPr lang="en-US" dirty="0"/>
              <a:t> </a:t>
            </a:r>
            <a:r>
              <a:rPr lang="en-US" dirty="0" err="1"/>
              <a:t>instituut</a:t>
            </a:r>
            <a:endParaRPr lang="en-US" dirty="0"/>
          </a:p>
          <a:p>
            <a:r>
              <a:rPr lang="en-US" dirty="0" err="1"/>
              <a:t>Zelf</a:t>
            </a:r>
            <a:r>
              <a:rPr lang="en-US" dirty="0"/>
              <a:t> </a:t>
            </a:r>
            <a:r>
              <a:rPr lang="en-US" dirty="0" err="1"/>
              <a:t>registreren</a:t>
            </a:r>
            <a:endParaRPr lang="nl-NL" dirty="0"/>
          </a:p>
        </p:txBody>
      </p:sp>
    </p:spTree>
    <p:extLst>
      <p:ext uri="{BB962C8B-B14F-4D97-AF65-F5344CB8AC3E}">
        <p14:creationId xmlns:p14="http://schemas.microsoft.com/office/powerpoint/2010/main" val="1149005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FCF0E4-7F85-9BF9-CF3C-9ECCAB7EBFCA}"/>
              </a:ext>
            </a:extLst>
          </p:cNvPr>
          <p:cNvSpPr>
            <a:spLocks noGrp="1"/>
          </p:cNvSpPr>
          <p:nvPr>
            <p:ph sz="half" idx="1"/>
          </p:nvPr>
        </p:nvSpPr>
        <p:spPr>
          <a:xfrm>
            <a:off x="432000" y="1116690"/>
            <a:ext cx="5305609" cy="3518260"/>
          </a:xfrm>
        </p:spPr>
        <p:txBody>
          <a:bodyPr/>
          <a:lstStyle/>
          <a:p>
            <a:r>
              <a:rPr lang="nl-NL" dirty="0">
                <a:solidFill>
                  <a:srgbClr val="333333"/>
                </a:solidFill>
              </a:rPr>
              <a:t>R</a:t>
            </a:r>
            <a:r>
              <a:rPr lang="nl-NL" b="0" i="0" dirty="0">
                <a:solidFill>
                  <a:srgbClr val="333333"/>
                </a:solidFill>
                <a:effectLst/>
              </a:rPr>
              <a:t>elevante informatie rondom zwangerschap en bevallin</a:t>
            </a:r>
            <a:r>
              <a:rPr lang="nl-NL" dirty="0">
                <a:solidFill>
                  <a:srgbClr val="333333"/>
                </a:solidFill>
              </a:rPr>
              <a:t>g vind je op onze website: </a:t>
            </a:r>
            <a:r>
              <a:rPr lang="nl-NL" dirty="0">
                <a:solidFill>
                  <a:srgbClr val="333333"/>
                </a:solidFill>
                <a:hlinkClick r:id="rId3"/>
              </a:rPr>
              <a:t>zwangerschap-en-bevalling</a:t>
            </a:r>
            <a:endParaRPr lang="nl-NL" dirty="0">
              <a:solidFill>
                <a:srgbClr val="333333"/>
              </a:solidFill>
            </a:endParaRPr>
          </a:p>
          <a:p>
            <a:r>
              <a:rPr lang="nl-NL" dirty="0"/>
              <a:t>Lees daar ook over ‘veilig werken tijdens zwangerschap’ </a:t>
            </a:r>
          </a:p>
          <a:p>
            <a:r>
              <a:rPr lang="nl-NL" dirty="0"/>
              <a:t>Er zijn regelingen voor:  </a:t>
            </a:r>
          </a:p>
          <a:p>
            <a:pPr lvl="1"/>
            <a:r>
              <a:rPr lang="nl-NL" dirty="0"/>
              <a:t>zwangerschapsverlof</a:t>
            </a:r>
          </a:p>
          <a:p>
            <a:pPr lvl="1"/>
            <a:r>
              <a:rPr lang="nl-NL" dirty="0"/>
              <a:t>partnerverlof</a:t>
            </a:r>
          </a:p>
          <a:p>
            <a:pPr lvl="1"/>
            <a:r>
              <a:rPr lang="nl-NL" dirty="0"/>
              <a:t>ouderschapsverlof</a:t>
            </a:r>
          </a:p>
          <a:p>
            <a:pPr marL="0" indent="0">
              <a:buNone/>
            </a:pPr>
            <a:endParaRPr lang="nl-NL" dirty="0"/>
          </a:p>
        </p:txBody>
      </p:sp>
      <p:sp>
        <p:nvSpPr>
          <p:cNvPr id="4" name="Titel 3">
            <a:extLst>
              <a:ext uri="{FF2B5EF4-FFF2-40B4-BE49-F238E27FC236}">
                <a16:creationId xmlns:a16="http://schemas.microsoft.com/office/drawing/2014/main" id="{0C99F111-D2C4-CF0D-1E64-B9CBCE8EE9F3}"/>
              </a:ext>
            </a:extLst>
          </p:cNvPr>
          <p:cNvSpPr>
            <a:spLocks noGrp="1"/>
          </p:cNvSpPr>
          <p:nvPr>
            <p:ph type="title"/>
          </p:nvPr>
        </p:nvSpPr>
        <p:spPr/>
        <p:txBody>
          <a:bodyPr/>
          <a:lstStyle/>
          <a:p>
            <a:r>
              <a:rPr lang="nl-NL" dirty="0"/>
              <a:t>Ouderschap</a:t>
            </a:r>
          </a:p>
        </p:txBody>
      </p:sp>
      <p:pic>
        <p:nvPicPr>
          <p:cNvPr id="2050" name="Picture 2">
            <a:extLst>
              <a:ext uri="{FF2B5EF4-FFF2-40B4-BE49-F238E27FC236}">
                <a16:creationId xmlns:a16="http://schemas.microsoft.com/office/drawing/2014/main" id="{2EF7295D-CAB1-1D09-AC60-09A0553682E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47174" y="953168"/>
            <a:ext cx="2827820" cy="282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99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267494"/>
            <a:ext cx="8229600" cy="767240"/>
          </a:xfrm>
        </p:spPr>
        <p:txBody>
          <a:bodyPr>
            <a:normAutofit/>
          </a:bodyPr>
          <a:lstStyle/>
          <a:p>
            <a:r>
              <a:rPr lang="en-US" dirty="0"/>
              <a:t>Coaching</a:t>
            </a:r>
            <a:endParaRPr lang="nl-NL" dirty="0"/>
          </a:p>
        </p:txBody>
      </p:sp>
      <p:sp>
        <p:nvSpPr>
          <p:cNvPr id="3" name="Tijdelijke aanduiding voor inhoud 2"/>
          <p:cNvSpPr>
            <a:spLocks noGrp="1"/>
          </p:cNvSpPr>
          <p:nvPr>
            <p:ph idx="1"/>
          </p:nvPr>
        </p:nvSpPr>
        <p:spPr>
          <a:xfrm>
            <a:off x="432000" y="1171909"/>
            <a:ext cx="8229600" cy="3960440"/>
          </a:xfrm>
        </p:spPr>
        <p:txBody>
          <a:bodyPr/>
          <a:lstStyle/>
          <a:p>
            <a:r>
              <a:rPr lang="en-US" dirty="0"/>
              <a:t>PIT-stop workshop </a:t>
            </a:r>
            <a:r>
              <a:rPr lang="en-US" dirty="0" err="1"/>
              <a:t>bij</a:t>
            </a:r>
            <a:r>
              <a:rPr lang="en-US" dirty="0"/>
              <a:t> Schola Medica</a:t>
            </a:r>
          </a:p>
          <a:p>
            <a:pPr lvl="1"/>
            <a:r>
              <a:rPr lang="nl-NL" dirty="0">
                <a:solidFill>
                  <a:srgbClr val="525252"/>
                </a:solidFill>
              </a:rPr>
              <a:t>a</a:t>
            </a:r>
            <a:r>
              <a:rPr lang="nl-NL" b="0" i="0" dirty="0">
                <a:solidFill>
                  <a:srgbClr val="525252"/>
                </a:solidFill>
                <a:effectLst/>
              </a:rPr>
              <a:t>anmelden via Schola Medica</a:t>
            </a:r>
          </a:p>
          <a:p>
            <a:pPr lvl="1"/>
            <a:r>
              <a:rPr lang="nl-NL" dirty="0">
                <a:solidFill>
                  <a:srgbClr val="525252"/>
                </a:solidFill>
              </a:rPr>
              <a:t>kosten worden betaald door ons</a:t>
            </a:r>
          </a:p>
          <a:p>
            <a:pPr marL="457200" lvl="1" indent="0">
              <a:spcBef>
                <a:spcPts val="0"/>
              </a:spcBef>
              <a:buNone/>
            </a:pPr>
            <a:endParaRPr lang="nl-NL" dirty="0">
              <a:solidFill>
                <a:srgbClr val="525252"/>
              </a:solidFill>
              <a:latin typeface="Enzo"/>
            </a:endParaRPr>
          </a:p>
          <a:p>
            <a:pPr>
              <a:spcBef>
                <a:spcPts val="0"/>
              </a:spcBef>
            </a:pPr>
            <a:r>
              <a:rPr lang="en-US" dirty="0"/>
              <a:t>Coaching via </a:t>
            </a:r>
            <a:r>
              <a:rPr lang="en-US" dirty="0" err="1"/>
              <a:t>MentaVitalis</a:t>
            </a:r>
            <a:endParaRPr lang="en-US" dirty="0"/>
          </a:p>
          <a:p>
            <a:pPr lvl="1"/>
            <a:r>
              <a:rPr lang="en-US" dirty="0" err="1"/>
              <a:t>kosteloos</a:t>
            </a:r>
            <a:r>
              <a:rPr lang="en-US" dirty="0"/>
              <a:t> tot 6 </a:t>
            </a:r>
            <a:r>
              <a:rPr lang="en-US" dirty="0" err="1"/>
              <a:t>uur</a:t>
            </a:r>
            <a:r>
              <a:rPr lang="en-US" dirty="0"/>
              <a:t> coaching per </a:t>
            </a:r>
            <a:r>
              <a:rPr lang="en-US" dirty="0" err="1"/>
              <a:t>kalenderjaar</a:t>
            </a:r>
            <a:endParaRPr lang="en-US" dirty="0"/>
          </a:p>
          <a:p>
            <a:pPr lvl="1"/>
            <a:r>
              <a:rPr lang="en-US" dirty="0" err="1"/>
              <a:t>ook</a:t>
            </a:r>
            <a:r>
              <a:rPr lang="en-US" dirty="0"/>
              <a:t> </a:t>
            </a:r>
            <a:r>
              <a:rPr lang="en-US" dirty="0" err="1"/>
              <a:t>voor</a:t>
            </a:r>
            <a:r>
              <a:rPr lang="en-US" dirty="0"/>
              <a:t> je partner of </a:t>
            </a:r>
            <a:r>
              <a:rPr lang="en-US" dirty="0" err="1"/>
              <a:t>inwonende</a:t>
            </a:r>
            <a:r>
              <a:rPr lang="en-US" dirty="0"/>
              <a:t> of </a:t>
            </a:r>
            <a:r>
              <a:rPr lang="en-US" dirty="0" err="1"/>
              <a:t>studerende</a:t>
            </a:r>
            <a:r>
              <a:rPr lang="en-US" dirty="0"/>
              <a:t> </a:t>
            </a:r>
            <a:r>
              <a:rPr lang="en-US" dirty="0" err="1"/>
              <a:t>kinderen</a:t>
            </a:r>
            <a:r>
              <a:rPr lang="en-US" dirty="0"/>
              <a:t> (</a:t>
            </a:r>
            <a:r>
              <a:rPr lang="en-US" dirty="0" err="1"/>
              <a:t>vanaf</a:t>
            </a:r>
            <a:r>
              <a:rPr lang="en-US" dirty="0"/>
              <a:t> 16 </a:t>
            </a:r>
            <a:r>
              <a:rPr lang="en-US" dirty="0" err="1"/>
              <a:t>jaar</a:t>
            </a:r>
            <a:r>
              <a:rPr lang="en-US" dirty="0"/>
              <a:t>) </a:t>
            </a:r>
          </a:p>
          <a:p>
            <a:pPr lvl="1"/>
            <a:r>
              <a:rPr lang="en-US" dirty="0" err="1"/>
              <a:t>contactgegevens</a:t>
            </a:r>
            <a:r>
              <a:rPr lang="en-US" dirty="0"/>
              <a:t> </a:t>
            </a:r>
            <a:r>
              <a:rPr lang="en-US" dirty="0" err="1"/>
              <a:t>staan</a:t>
            </a:r>
            <a:r>
              <a:rPr lang="en-US" dirty="0"/>
              <a:t> op de website van MentaVitalis</a:t>
            </a:r>
          </a:p>
          <a:p>
            <a:pPr marL="457200" lvl="1" indent="0">
              <a:spcBef>
                <a:spcPts val="0"/>
              </a:spcBef>
              <a:buNone/>
            </a:pPr>
            <a:endParaRPr lang="en-US" sz="2000" dirty="0"/>
          </a:p>
          <a:p>
            <a:pPr>
              <a:spcBef>
                <a:spcPts val="600"/>
              </a:spcBef>
            </a:pPr>
            <a:r>
              <a:rPr lang="en-US" dirty="0"/>
              <a:t>Meer </a:t>
            </a:r>
            <a:r>
              <a:rPr lang="en-US" dirty="0" err="1"/>
              <a:t>informatie</a:t>
            </a:r>
            <a:r>
              <a:rPr lang="en-US" dirty="0"/>
              <a:t> op </a:t>
            </a:r>
            <a:r>
              <a:rPr lang="en-US" dirty="0" err="1"/>
              <a:t>onze</a:t>
            </a:r>
            <a:r>
              <a:rPr lang="en-US" dirty="0"/>
              <a:t> website: </a:t>
            </a:r>
            <a:r>
              <a:rPr lang="en-US" dirty="0">
                <a:hlinkClick r:id="rId3"/>
              </a:rPr>
              <a:t>coaching</a:t>
            </a:r>
            <a:endParaRPr lang="nl-NL" dirty="0"/>
          </a:p>
        </p:txBody>
      </p:sp>
      <p:sp>
        <p:nvSpPr>
          <p:cNvPr id="4" name="Titel 1"/>
          <p:cNvSpPr txBox="1">
            <a:spLocks/>
          </p:cNvSpPr>
          <p:nvPr/>
        </p:nvSpPr>
        <p:spPr>
          <a:xfrm>
            <a:off x="432000" y="360000"/>
            <a:ext cx="8280000" cy="972000"/>
          </a:xfrm>
          <a:prstGeom prst="rect">
            <a:avLst/>
          </a:prstGeom>
        </p:spPr>
        <p:txBody>
          <a:bodyPr vert="horz" lIns="0" tIns="0" rIns="0" bIns="0" rtlCol="0" anchor="t" anchorCtr="0">
            <a:noAutofit/>
          </a:bodyPr>
          <a:lstStyle>
            <a:lvl1pPr algn="l" defTabSz="914400" rtl="0" eaLnBrk="1" latinLnBrk="0" hangingPunct="1">
              <a:lnSpc>
                <a:spcPts val="3800"/>
              </a:lnSpc>
              <a:spcBef>
                <a:spcPct val="0"/>
              </a:spcBef>
              <a:buNone/>
              <a:defRPr sz="3600" kern="1200">
                <a:solidFill>
                  <a:schemeClr val="accent1"/>
                </a:solidFill>
                <a:latin typeface="+mj-lt"/>
                <a:ea typeface="+mj-ea"/>
                <a:cs typeface="+mj-cs"/>
              </a:defRPr>
            </a:lvl1pPr>
          </a:lstStyle>
          <a:p>
            <a:endParaRPr lang="nl-NL"/>
          </a:p>
        </p:txBody>
      </p:sp>
      <p:pic>
        <p:nvPicPr>
          <p:cNvPr id="4098" name="Picture 2">
            <a:extLst>
              <a:ext uri="{FF2B5EF4-FFF2-40B4-BE49-F238E27FC236}">
                <a16:creationId xmlns:a16="http://schemas.microsoft.com/office/drawing/2014/main" id="{FC55AD26-C822-D845-9209-AE876A6A4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565" y="360000"/>
            <a:ext cx="2005412" cy="200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3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Ziekteverzuim</a:t>
            </a:r>
            <a:endParaRPr lang="nl-NL" dirty="0"/>
          </a:p>
        </p:txBody>
      </p:sp>
      <p:sp>
        <p:nvSpPr>
          <p:cNvPr id="3" name="Tijdelijke aanduiding voor inhoud 2"/>
          <p:cNvSpPr>
            <a:spLocks noGrp="1"/>
          </p:cNvSpPr>
          <p:nvPr>
            <p:ph idx="1"/>
          </p:nvPr>
        </p:nvSpPr>
        <p:spPr>
          <a:xfrm>
            <a:off x="432000" y="1054978"/>
            <a:ext cx="8280000" cy="3528691"/>
          </a:xfrm>
        </p:spPr>
        <p:txBody>
          <a:bodyPr>
            <a:normAutofit/>
          </a:bodyPr>
          <a:lstStyle/>
          <a:p>
            <a:pPr>
              <a:lnSpc>
                <a:spcPct val="120000"/>
              </a:lnSpc>
              <a:spcBef>
                <a:spcPts val="0"/>
              </a:spcBef>
            </a:pPr>
            <a:r>
              <a:rPr lang="en-US" dirty="0" err="1"/>
              <a:t>Ziek</a:t>
            </a:r>
            <a:r>
              <a:rPr lang="en-US" dirty="0"/>
              <a:t> </a:t>
            </a:r>
            <a:r>
              <a:rPr lang="en-US" u="sng" dirty="0" err="1"/>
              <a:t>èn</a:t>
            </a:r>
            <a:r>
              <a:rPr lang="en-US" u="sng" dirty="0"/>
              <a:t> </a:t>
            </a:r>
            <a:r>
              <a:rPr lang="en-US" u="sng" dirty="0" err="1"/>
              <a:t>beter</a:t>
            </a:r>
            <a:r>
              <a:rPr lang="en-US" dirty="0"/>
              <a:t> </a:t>
            </a:r>
            <a:r>
              <a:rPr lang="en-US" dirty="0" err="1"/>
              <a:t>melden</a:t>
            </a:r>
            <a:r>
              <a:rPr lang="en-US" dirty="0"/>
              <a:t> </a:t>
            </a:r>
            <a:r>
              <a:rPr lang="en-US" dirty="0" err="1"/>
              <a:t>bij</a:t>
            </a:r>
            <a:r>
              <a:rPr lang="en-US" dirty="0"/>
              <a:t> SBOH </a:t>
            </a:r>
            <a:r>
              <a:rPr lang="en-US" dirty="0" err="1"/>
              <a:t>en</a:t>
            </a:r>
            <a:r>
              <a:rPr lang="en-US" dirty="0"/>
              <a:t> </a:t>
            </a:r>
            <a:r>
              <a:rPr lang="en-US" dirty="0" err="1"/>
              <a:t>opleider</a:t>
            </a:r>
            <a:r>
              <a:rPr lang="en-US" dirty="0"/>
              <a:t>!</a:t>
            </a:r>
            <a:br>
              <a:rPr lang="en-US" dirty="0"/>
            </a:br>
            <a:endParaRPr lang="en-US" dirty="0"/>
          </a:p>
          <a:p>
            <a:pPr>
              <a:lnSpc>
                <a:spcPct val="120000"/>
              </a:lnSpc>
              <a:spcBef>
                <a:spcPts val="0"/>
              </a:spcBef>
            </a:pPr>
            <a:r>
              <a:rPr lang="en-US" dirty="0"/>
              <a:t>Langer </a:t>
            </a:r>
            <a:r>
              <a:rPr lang="en-US" dirty="0" err="1"/>
              <a:t>ziek</a:t>
            </a:r>
            <a:r>
              <a:rPr lang="en-US" dirty="0"/>
              <a:t>?</a:t>
            </a:r>
          </a:p>
          <a:p>
            <a:pPr marL="800100" lvl="1" indent="-342900">
              <a:buFont typeface="Lucida Sans Unicode" pitchFamily="34" charset="0"/>
              <a:buChar char="₋"/>
            </a:pPr>
            <a:r>
              <a:rPr lang="nl-NL" dirty="0"/>
              <a:t>uitnodiging voor spreekuur bedrijfsarts </a:t>
            </a:r>
          </a:p>
          <a:p>
            <a:pPr marL="800100" lvl="1" indent="-342900">
              <a:buFont typeface="Lucida Sans Unicode" pitchFamily="34" charset="0"/>
              <a:buChar char="₋"/>
            </a:pPr>
            <a:r>
              <a:rPr lang="nl-NL" dirty="0"/>
              <a:t>contact met onze casemanagers</a:t>
            </a:r>
          </a:p>
          <a:p>
            <a:endParaRPr lang="nl-NL" dirty="0"/>
          </a:p>
        </p:txBody>
      </p:sp>
      <p:pic>
        <p:nvPicPr>
          <p:cNvPr id="5122" name="Picture 2">
            <a:extLst>
              <a:ext uri="{FF2B5EF4-FFF2-40B4-BE49-F238E27FC236}">
                <a16:creationId xmlns:a16="http://schemas.microsoft.com/office/drawing/2014/main" id="{6756A473-9158-3F36-8685-9AD1CE364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068" y="2211708"/>
            <a:ext cx="2382971" cy="238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89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F466-19DC-CC79-EC78-539F0849AE52}"/>
            </a:ext>
          </a:extLst>
        </p:cNvPr>
        <p:cNvGrpSpPr/>
        <p:nvPr/>
      </p:nvGrpSpPr>
      <p:grpSpPr>
        <a:xfrm>
          <a:off x="0" y="0"/>
          <a:ext cx="0" cy="0"/>
          <a:chOff x="0" y="0"/>
          <a:chExt cx="0" cy="0"/>
        </a:xfrm>
      </p:grpSpPr>
      <p:pic>
        <p:nvPicPr>
          <p:cNvPr id="2" name="Afbeelding 1">
            <a:hlinkClick r:id="rId3"/>
            <a:extLst>
              <a:ext uri="{FF2B5EF4-FFF2-40B4-BE49-F238E27FC236}">
                <a16:creationId xmlns:a16="http://schemas.microsoft.com/office/drawing/2014/main" id="{CD06858C-71D6-9FC6-6298-406791305EAA}"/>
              </a:ext>
            </a:extLst>
          </p:cNvPr>
          <p:cNvPicPr>
            <a:picLocks noChangeAspect="1"/>
          </p:cNvPicPr>
          <p:nvPr/>
        </p:nvPicPr>
        <p:blipFill>
          <a:blip r:embed="rId4"/>
          <a:srcRect t="29292" b="29292"/>
          <a:stretch/>
        </p:blipFill>
        <p:spPr>
          <a:xfrm>
            <a:off x="0" y="1311610"/>
            <a:ext cx="9144000" cy="2520280"/>
          </a:xfrm>
          <a:prstGeom prst="rect">
            <a:avLst/>
          </a:prstGeom>
        </p:spPr>
      </p:pic>
      <p:sp>
        <p:nvSpPr>
          <p:cNvPr id="3" name="Tekstvak 2">
            <a:extLst>
              <a:ext uri="{FF2B5EF4-FFF2-40B4-BE49-F238E27FC236}">
                <a16:creationId xmlns:a16="http://schemas.microsoft.com/office/drawing/2014/main" id="{EA8B6892-917E-422A-82EB-79848B70AA9F}"/>
              </a:ext>
            </a:extLst>
          </p:cNvPr>
          <p:cNvSpPr txBox="1"/>
          <p:nvPr/>
        </p:nvSpPr>
        <p:spPr>
          <a:xfrm>
            <a:off x="2894457" y="1857772"/>
            <a:ext cx="3355086" cy="1753685"/>
          </a:xfrm>
          <a:prstGeom prst="rect">
            <a:avLst/>
          </a:prstGeom>
          <a:noFill/>
        </p:spPr>
        <p:txBody>
          <a:bodyPr wrap="none" lIns="0" tIns="0" rIns="0" bIns="0" rtlCol="0">
            <a:spAutoFit/>
          </a:bodyPr>
          <a:lstStyle/>
          <a:p>
            <a:pPr marL="0" marR="0" lvl="0" indent="0" algn="just" defTabSz="914400" rtl="0" eaLnBrk="1" fontAlgn="auto" latinLnBrk="0" hangingPunct="1">
              <a:spcBef>
                <a:spcPts val="1200"/>
              </a:spcBef>
              <a:spcAft>
                <a:spcPts val="600"/>
              </a:spcAft>
              <a:buClrTx/>
              <a:buSzTx/>
              <a:buFontTx/>
              <a:buNone/>
              <a:tabLst/>
              <a:defRPr/>
            </a:pPr>
            <a:r>
              <a:rPr kumimoji="0" lang="nl-NL" sz="3600" b="0" i="0" u="none" strike="noStrike" kern="1200" cap="none" spc="0" normalizeH="0" baseline="0" noProof="0" dirty="0">
                <a:ln>
                  <a:noFill/>
                </a:ln>
                <a:solidFill>
                  <a:srgbClr val="FF8D3F"/>
                </a:solidFill>
                <a:effectLst/>
                <a:uLnTx/>
                <a:uFillTx/>
                <a:latin typeface="Lucida Sans Unicode" panose="020B0602030504020204" pitchFamily="34" charset="0"/>
                <a:cs typeface="Lucida Sans Unicode" panose="020B0602030504020204" pitchFamily="34" charset="0"/>
              </a:rPr>
              <a:t>Prikaccident? </a:t>
            </a:r>
            <a:endParaRPr kumimoji="0" lang="nl-NL" sz="3600" b="0" i="0" u="none" strike="noStrike" kern="1200" cap="none" spc="0" normalizeH="0" baseline="0" noProof="0" dirty="0">
              <a:ln>
                <a:noFill/>
              </a:ln>
              <a:solidFill>
                <a:prstClr val="white"/>
              </a:solidFill>
              <a:effectLst/>
              <a:uLnTx/>
              <a:uFillTx/>
              <a:latin typeface="Lucida Sans Unicode" panose="020B0602030504020204" pitchFamily="34" charset="0"/>
              <a:cs typeface="Lucida Sans Unicode" panose="020B0602030504020204" pitchFamily="34" charset="0"/>
            </a:endParaRPr>
          </a:p>
          <a:p>
            <a:pPr algn="just">
              <a:lnSpc>
                <a:spcPts val="3700"/>
              </a:lnSpc>
            </a:pPr>
            <a:r>
              <a:rPr lang="nl-NL" sz="3600" dirty="0">
                <a:solidFill>
                  <a:schemeClr val="bg1"/>
                </a:solidFill>
                <a:latin typeface="Lucida Sans Unicode" panose="020B0602030504020204" pitchFamily="34" charset="0"/>
                <a:cs typeface="Lucida Sans Unicode" panose="020B0602030504020204" pitchFamily="34" charset="0"/>
              </a:rPr>
              <a:t>Bel PrikPunt</a:t>
            </a:r>
          </a:p>
          <a:p>
            <a:pPr algn="just">
              <a:lnSpc>
                <a:spcPts val="3700"/>
              </a:lnSpc>
              <a:spcBef>
                <a:spcPts val="1200"/>
              </a:spcBef>
            </a:pPr>
            <a:r>
              <a:rPr lang="nl-NL" sz="3600" b="1" dirty="0">
                <a:solidFill>
                  <a:schemeClr val="bg1"/>
                </a:solidFill>
                <a:latin typeface="Lucida Sans Unicode" panose="020B0602030504020204" pitchFamily="34" charset="0"/>
                <a:cs typeface="Lucida Sans Unicode" panose="020B0602030504020204" pitchFamily="34" charset="0"/>
              </a:rPr>
              <a:t>088 774 54 63</a:t>
            </a:r>
            <a:endParaRPr lang="nl-NL" sz="3600" b="1" dirty="0">
              <a:solidFill>
                <a:srgbClr val="FF8D3F"/>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4323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8167522-436B-A851-0069-3CA4B4E95D6A}"/>
              </a:ext>
            </a:extLst>
          </p:cNvPr>
          <p:cNvSpPr>
            <a:spLocks noGrp="1"/>
          </p:cNvSpPr>
          <p:nvPr>
            <p:ph sz="half" idx="1"/>
          </p:nvPr>
        </p:nvSpPr>
        <p:spPr>
          <a:xfrm>
            <a:off x="431999" y="1241999"/>
            <a:ext cx="6918369" cy="3057941"/>
          </a:xfrm>
        </p:spPr>
        <p:txBody>
          <a:bodyPr/>
          <a:lstStyle/>
          <a:p>
            <a:r>
              <a:rPr lang="nl-NL" dirty="0"/>
              <a:t>Deze presentatie is terug te vinden op onze website: </a:t>
            </a:r>
            <a:br>
              <a:rPr lang="nl-NL" dirty="0"/>
            </a:br>
            <a:r>
              <a:rPr lang="nl-NL" i="1" dirty="0"/>
              <a:t> </a:t>
            </a:r>
            <a:br>
              <a:rPr lang="nl-NL" i="1" dirty="0"/>
            </a:br>
            <a:r>
              <a:rPr lang="nl-NL" dirty="0">
                <a:hlinkClick r:id="rId2"/>
              </a:rPr>
              <a:t>In dienst komen bij SBOH</a:t>
            </a:r>
            <a:endParaRPr lang="nl-NL" dirty="0"/>
          </a:p>
        </p:txBody>
      </p:sp>
      <p:sp>
        <p:nvSpPr>
          <p:cNvPr id="4" name="Titel 3">
            <a:extLst>
              <a:ext uri="{FF2B5EF4-FFF2-40B4-BE49-F238E27FC236}">
                <a16:creationId xmlns:a16="http://schemas.microsoft.com/office/drawing/2014/main" id="{4CB2251E-7CC1-EFE1-5A8E-0226EAC04ADE}"/>
              </a:ext>
            </a:extLst>
          </p:cNvPr>
          <p:cNvSpPr>
            <a:spLocks noGrp="1"/>
          </p:cNvSpPr>
          <p:nvPr>
            <p:ph type="title"/>
          </p:nvPr>
        </p:nvSpPr>
        <p:spPr/>
        <p:txBody>
          <a:bodyPr/>
          <a:lstStyle/>
          <a:p>
            <a:r>
              <a:rPr lang="nl-NL" dirty="0"/>
              <a:t>Informatie teruglezen </a:t>
            </a:r>
          </a:p>
        </p:txBody>
      </p:sp>
    </p:spTree>
    <p:extLst>
      <p:ext uri="{BB962C8B-B14F-4D97-AF65-F5344CB8AC3E}">
        <p14:creationId xmlns:p14="http://schemas.microsoft.com/office/powerpoint/2010/main" val="142209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64E7F-9636-B284-3C55-3283D9CB1692}"/>
              </a:ext>
            </a:extLst>
          </p:cNvPr>
          <p:cNvSpPr>
            <a:spLocks noGrp="1"/>
          </p:cNvSpPr>
          <p:nvPr>
            <p:ph type="title"/>
          </p:nvPr>
        </p:nvSpPr>
        <p:spPr>
          <a:xfrm>
            <a:off x="619200" y="2658095"/>
            <a:ext cx="7886700" cy="993775"/>
          </a:xfrm>
          <a:prstGeom prst="rect">
            <a:avLst/>
          </a:prstGeom>
        </p:spPr>
        <p:txBody>
          <a:bodyPr>
            <a:normAutofit fontScale="90000"/>
          </a:bodyPr>
          <a:lstStyle/>
          <a:p>
            <a:pPr>
              <a:lnSpc>
                <a:spcPts val="4200"/>
              </a:lnSpc>
            </a:pPr>
            <a:r>
              <a:rPr lang="nl-NL" sz="3100" b="0"/>
              <a:t>sboh@sboh.nl </a:t>
            </a:r>
            <a:br>
              <a:rPr lang="nl-NL" sz="3100" b="0"/>
            </a:br>
            <a:r>
              <a:rPr lang="nl-NL" sz="3100" b="0"/>
              <a:t>of 030 227 27 00 </a:t>
            </a:r>
            <a:br>
              <a:rPr lang="nl-NL" sz="3100" b="0"/>
            </a:br>
            <a:r>
              <a:rPr lang="nl-NL" sz="3100" b="0"/>
              <a:t>of www.sboh.nl</a:t>
            </a:r>
            <a:br>
              <a:rPr lang="nl-NL"/>
            </a:br>
            <a:endParaRPr lang="en-NL"/>
          </a:p>
        </p:txBody>
      </p:sp>
      <p:sp>
        <p:nvSpPr>
          <p:cNvPr id="4" name="TextBox 3">
            <a:extLst>
              <a:ext uri="{FF2B5EF4-FFF2-40B4-BE49-F238E27FC236}">
                <a16:creationId xmlns:a16="http://schemas.microsoft.com/office/drawing/2014/main" id="{F2485943-EA80-4F39-AADD-AFC3A276FDB4}"/>
              </a:ext>
            </a:extLst>
          </p:cNvPr>
          <p:cNvSpPr txBox="1"/>
          <p:nvPr/>
        </p:nvSpPr>
        <p:spPr>
          <a:xfrm>
            <a:off x="-2165920" y="35902"/>
            <a:ext cx="2057400" cy="55399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nl-NL" sz="900">
                <a:latin typeface="Lucida Sans Unicode" panose="020B0602030504020204" pitchFamily="34" charset="0"/>
                <a:cs typeface="Lucida Sans Unicode" panose="020B0602030504020204" pitchFamily="34" charset="0"/>
              </a:rPr>
              <a:t>Bij niet invullen van subtitel wordt dit veld bij presenteren niet getoond.</a:t>
            </a:r>
          </a:p>
          <a:p>
            <a:r>
              <a:rPr lang="en-GB" sz="900">
                <a:latin typeface="Lucida Sans Unicode" panose="020B0602030504020204" pitchFamily="34" charset="0"/>
                <a:cs typeface="Lucida Sans Unicode" panose="020B0602030504020204" pitchFamily="34" charset="0"/>
              </a:rPr>
              <a:t> </a:t>
            </a:r>
            <a:endParaRPr lang="en-NL" sz="90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2152648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Arbeidsvoorwaarden</a:t>
            </a:r>
            <a:r>
              <a:rPr lang="en-US" dirty="0"/>
              <a:t> </a:t>
            </a:r>
            <a:r>
              <a:rPr lang="en-US" dirty="0" err="1"/>
              <a:t>aios</a:t>
            </a:r>
            <a:endParaRPr lang="nl-NL" dirty="0"/>
          </a:p>
        </p:txBody>
      </p:sp>
      <p:sp>
        <p:nvSpPr>
          <p:cNvPr id="4" name="Tekstvak 3">
            <a:extLst>
              <a:ext uri="{FF2B5EF4-FFF2-40B4-BE49-F238E27FC236}">
                <a16:creationId xmlns:a16="http://schemas.microsoft.com/office/drawing/2014/main" id="{15015637-447F-0A67-6F91-5D1B96425CA1}"/>
              </a:ext>
            </a:extLst>
          </p:cNvPr>
          <p:cNvSpPr txBox="1"/>
          <p:nvPr/>
        </p:nvSpPr>
        <p:spPr>
          <a:xfrm>
            <a:off x="432000" y="1043968"/>
            <a:ext cx="4572000" cy="254236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nl-NL" dirty="0">
                <a:latin typeface="Lucida Sans Unicode" panose="020B0602030504020204" pitchFamily="34" charset="0"/>
                <a:cs typeface="Lucida Sans Unicode" panose="020B0602030504020204" pitchFamily="34" charset="0"/>
              </a:rPr>
              <a:t>Arbeidsovereenkomst</a:t>
            </a:r>
          </a:p>
          <a:p>
            <a:pPr marL="285750" indent="-285750">
              <a:lnSpc>
                <a:spcPct val="150000"/>
              </a:lnSpc>
              <a:buFont typeface="Arial" panose="020B0604020202020204" pitchFamily="34" charset="0"/>
              <a:buChar char="•"/>
            </a:pPr>
            <a:r>
              <a:rPr lang="nl-NL" dirty="0">
                <a:latin typeface="Lucida Sans Unicode" panose="020B0602030504020204" pitchFamily="34" charset="0"/>
                <a:cs typeface="Lucida Sans Unicode" panose="020B0602030504020204" pitchFamily="34" charset="0"/>
              </a:rPr>
              <a:t>Werktijden en arbeidsduur</a:t>
            </a:r>
          </a:p>
          <a:p>
            <a:pPr marL="285750" indent="-285750">
              <a:lnSpc>
                <a:spcPct val="150000"/>
              </a:lnSpc>
              <a:buFont typeface="Arial" panose="020B0604020202020204" pitchFamily="34" charset="0"/>
              <a:buChar char="•"/>
            </a:pPr>
            <a:r>
              <a:rPr lang="nl-NL" dirty="0">
                <a:latin typeface="Lucida Sans Unicode" panose="020B0602030504020204" pitchFamily="34" charset="0"/>
                <a:cs typeface="Lucida Sans Unicode" panose="020B0602030504020204" pitchFamily="34" charset="0"/>
              </a:rPr>
              <a:t>Salaris</a:t>
            </a:r>
          </a:p>
          <a:p>
            <a:pPr marL="285750" indent="-285750">
              <a:lnSpc>
                <a:spcPct val="150000"/>
              </a:lnSpc>
              <a:buFont typeface="Arial" panose="020B0604020202020204" pitchFamily="34" charset="0"/>
              <a:buChar char="•"/>
            </a:pPr>
            <a:r>
              <a:rPr lang="nl-NL" dirty="0">
                <a:latin typeface="Lucida Sans Unicode" panose="020B0602030504020204" pitchFamily="34" charset="0"/>
                <a:cs typeface="Lucida Sans Unicode" panose="020B0602030504020204" pitchFamily="34" charset="0"/>
              </a:rPr>
              <a:t>Onkostenvergoedingen</a:t>
            </a:r>
          </a:p>
          <a:p>
            <a:pPr marL="285750" indent="-285750">
              <a:lnSpc>
                <a:spcPct val="150000"/>
              </a:lnSpc>
              <a:buFont typeface="Arial" panose="020B0604020202020204" pitchFamily="34" charset="0"/>
              <a:buChar char="•"/>
            </a:pPr>
            <a:r>
              <a:rPr lang="nl-NL" dirty="0">
                <a:latin typeface="Lucida Sans Unicode" panose="020B0602030504020204" pitchFamily="34" charset="0"/>
                <a:cs typeface="Lucida Sans Unicode" panose="020B0602030504020204" pitchFamily="34" charset="0"/>
              </a:rPr>
              <a:t>Verzekeringen</a:t>
            </a:r>
          </a:p>
          <a:p>
            <a:pPr marL="285750" indent="-285750">
              <a:lnSpc>
                <a:spcPct val="150000"/>
              </a:lnSpc>
              <a:buFont typeface="Arial" panose="020B0604020202020204" pitchFamily="34" charset="0"/>
              <a:buChar char="•"/>
            </a:pPr>
            <a:r>
              <a:rPr lang="nl-NL" dirty="0">
                <a:latin typeface="Lucida Sans Unicode" panose="020B0602030504020204" pitchFamily="34" charset="0"/>
                <a:cs typeface="Lucida Sans Unicode" panose="020B0602030504020204" pitchFamily="34" charset="0"/>
              </a:rPr>
              <a:t>Ziekteverzuim</a:t>
            </a:r>
            <a:endParaRPr lang="en-NL" dirty="0">
              <a:latin typeface="Lucida Sans Unicode" panose="020B0602030504020204" pitchFamily="34" charset="0"/>
              <a:cs typeface="Lucida Sans Unicode" panose="020B0602030504020204" pitchFamily="34" charset="0"/>
            </a:endParaRPr>
          </a:p>
        </p:txBody>
      </p:sp>
      <p:pic>
        <p:nvPicPr>
          <p:cNvPr id="3" name="Afbeelding 2">
            <a:extLst>
              <a:ext uri="{FF2B5EF4-FFF2-40B4-BE49-F238E27FC236}">
                <a16:creationId xmlns:a16="http://schemas.microsoft.com/office/drawing/2014/main" id="{4DE225A8-EE12-D552-224A-0CB5BDB3B402}"/>
              </a:ext>
            </a:extLst>
          </p:cNvPr>
          <p:cNvPicPr>
            <a:picLocks noChangeAspect="1"/>
          </p:cNvPicPr>
          <p:nvPr/>
        </p:nvPicPr>
        <p:blipFill>
          <a:blip r:embed="rId2"/>
          <a:stretch>
            <a:fillRect/>
          </a:stretch>
        </p:blipFill>
        <p:spPr>
          <a:xfrm>
            <a:off x="5402121" y="986106"/>
            <a:ext cx="2658086" cy="2658086"/>
          </a:xfrm>
          <a:prstGeom prst="rect">
            <a:avLst/>
          </a:prstGeom>
        </p:spPr>
      </p:pic>
    </p:spTree>
    <p:extLst>
      <p:ext uri="{BB962C8B-B14F-4D97-AF65-F5344CB8AC3E}">
        <p14:creationId xmlns:p14="http://schemas.microsoft.com/office/powerpoint/2010/main" val="249884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Arbeidsovereenkomst</a:t>
            </a:r>
            <a:endParaRPr lang="nl-NL"/>
          </a:p>
        </p:txBody>
      </p:sp>
      <p:sp>
        <p:nvSpPr>
          <p:cNvPr id="3" name="Tijdelijke aanduiding voor inhoud 2"/>
          <p:cNvSpPr>
            <a:spLocks noGrp="1"/>
          </p:cNvSpPr>
          <p:nvPr>
            <p:ph idx="1"/>
          </p:nvPr>
        </p:nvSpPr>
        <p:spPr>
          <a:xfrm>
            <a:off x="432000" y="1043823"/>
            <a:ext cx="8476026" cy="3439687"/>
          </a:xfrm>
        </p:spPr>
        <p:txBody>
          <a:bodyPr/>
          <a:lstStyle/>
          <a:p>
            <a:r>
              <a:rPr lang="en-US" dirty="0" err="1"/>
              <a:t>Bepaalde</a:t>
            </a:r>
            <a:r>
              <a:rPr lang="en-US" dirty="0"/>
              <a:t> </a:t>
            </a:r>
            <a:r>
              <a:rPr lang="en-US" dirty="0" err="1"/>
              <a:t>tijd</a:t>
            </a:r>
            <a:r>
              <a:rPr lang="en-US" dirty="0"/>
              <a:t> (</a:t>
            </a:r>
            <a:r>
              <a:rPr lang="en-US" dirty="0" err="1"/>
              <a:t>duur</a:t>
            </a:r>
            <a:r>
              <a:rPr lang="en-US" dirty="0"/>
              <a:t> </a:t>
            </a:r>
            <a:r>
              <a:rPr lang="en-US" dirty="0" err="1"/>
              <a:t>opleidingsovereenkomst</a:t>
            </a:r>
            <a:r>
              <a:rPr lang="en-US" dirty="0"/>
              <a:t>)</a:t>
            </a:r>
          </a:p>
          <a:p>
            <a:r>
              <a:rPr lang="en-US" dirty="0" err="1"/>
              <a:t>Einde</a:t>
            </a:r>
            <a:r>
              <a:rPr lang="en-US" dirty="0"/>
              <a:t> </a:t>
            </a:r>
            <a:r>
              <a:rPr lang="en-US" dirty="0" err="1"/>
              <a:t>bij</a:t>
            </a:r>
            <a:r>
              <a:rPr lang="en-US" dirty="0"/>
              <a:t>: </a:t>
            </a:r>
            <a:r>
              <a:rPr lang="en-US" dirty="0" err="1"/>
              <a:t>voltooien</a:t>
            </a:r>
            <a:r>
              <a:rPr lang="en-US" dirty="0"/>
              <a:t> of </a:t>
            </a:r>
            <a:r>
              <a:rPr lang="en-US" dirty="0" err="1"/>
              <a:t>beëindigen</a:t>
            </a:r>
            <a:r>
              <a:rPr lang="en-US" dirty="0"/>
              <a:t> </a:t>
            </a:r>
            <a:r>
              <a:rPr lang="en-US" dirty="0" err="1"/>
              <a:t>opleiding</a:t>
            </a:r>
            <a:endParaRPr lang="en-US" dirty="0"/>
          </a:p>
          <a:p>
            <a:r>
              <a:rPr lang="en-US" dirty="0"/>
              <a:t>Op de </a:t>
            </a:r>
            <a:r>
              <a:rPr lang="en-US" dirty="0" err="1"/>
              <a:t>arbeidsovereenkomst</a:t>
            </a:r>
            <a:r>
              <a:rPr lang="en-US" dirty="0"/>
              <a:t> is de Cao SBOH van </a:t>
            </a:r>
            <a:r>
              <a:rPr lang="en-US" dirty="0" err="1"/>
              <a:t>toepassing</a:t>
            </a:r>
            <a:r>
              <a:rPr lang="en-US" dirty="0"/>
              <a:t>  </a:t>
            </a:r>
          </a:p>
          <a:p>
            <a:pPr marL="0" indent="0">
              <a:buNone/>
            </a:pPr>
            <a:r>
              <a:rPr lang="en-US" dirty="0"/>
              <a:t> </a:t>
            </a:r>
            <a:endParaRPr lang="en-US" sz="400" dirty="0"/>
          </a:p>
          <a:p>
            <a:pPr marL="0" indent="0">
              <a:buNone/>
            </a:pPr>
            <a:r>
              <a:rPr lang="en-US" dirty="0"/>
              <a:t> </a:t>
            </a:r>
          </a:p>
        </p:txBody>
      </p:sp>
    </p:spTree>
    <p:extLst>
      <p:ext uri="{BB962C8B-B14F-4D97-AF65-F5344CB8AC3E}">
        <p14:creationId xmlns:p14="http://schemas.microsoft.com/office/powerpoint/2010/main" val="156927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802" y="346178"/>
            <a:ext cx="8280000" cy="704466"/>
          </a:xfrm>
        </p:spPr>
        <p:txBody>
          <a:bodyPr/>
          <a:lstStyle/>
          <a:p>
            <a:r>
              <a:rPr lang="en-US" err="1"/>
              <a:t>Aan</a:t>
            </a:r>
            <a:r>
              <a:rPr lang="en-US"/>
              <a:t> het </a:t>
            </a:r>
            <a:r>
              <a:rPr lang="en-US" err="1"/>
              <a:t>werk</a:t>
            </a:r>
            <a:endParaRPr lang="nl-NL"/>
          </a:p>
        </p:txBody>
      </p:sp>
      <p:sp>
        <p:nvSpPr>
          <p:cNvPr id="3" name="Tijdelijke aanduiding voor inhoud 2"/>
          <p:cNvSpPr>
            <a:spLocks noGrp="1"/>
          </p:cNvSpPr>
          <p:nvPr>
            <p:ph idx="1"/>
          </p:nvPr>
        </p:nvSpPr>
        <p:spPr>
          <a:xfrm>
            <a:off x="426802" y="1275606"/>
            <a:ext cx="5395861" cy="3168651"/>
          </a:xfrm>
        </p:spPr>
        <p:txBody>
          <a:bodyPr/>
          <a:lstStyle/>
          <a:p>
            <a:pPr>
              <a:spcBef>
                <a:spcPts val="1200"/>
              </a:spcBef>
            </a:pPr>
            <a:r>
              <a:rPr lang="en-US" dirty="0"/>
              <a:t>Het </a:t>
            </a:r>
            <a:r>
              <a:rPr lang="en-US" dirty="0" err="1"/>
              <a:t>opleidingsinstituut</a:t>
            </a:r>
            <a:r>
              <a:rPr lang="en-US" dirty="0"/>
              <a:t> </a:t>
            </a:r>
            <a:r>
              <a:rPr lang="en-US" dirty="0" err="1"/>
              <a:t>bepaalt</a:t>
            </a:r>
            <a:r>
              <a:rPr lang="en-US" dirty="0"/>
              <a:t> </a:t>
            </a:r>
            <a:r>
              <a:rPr lang="en-US" dirty="0" err="1"/>
              <a:t>waar</a:t>
            </a:r>
            <a:r>
              <a:rPr lang="en-US" dirty="0"/>
              <a:t> je </a:t>
            </a:r>
            <a:r>
              <a:rPr lang="en-US" dirty="0" err="1"/>
              <a:t>als</a:t>
            </a:r>
            <a:r>
              <a:rPr lang="en-US" dirty="0"/>
              <a:t> </a:t>
            </a:r>
            <a:r>
              <a:rPr lang="en-US" dirty="0" err="1"/>
              <a:t>aios</a:t>
            </a:r>
            <a:r>
              <a:rPr lang="en-US" dirty="0"/>
              <a:t> </a:t>
            </a:r>
            <a:r>
              <a:rPr lang="en-US" dirty="0" err="1"/>
              <a:t>aan</a:t>
            </a:r>
            <a:r>
              <a:rPr lang="en-US" dirty="0"/>
              <a:t> het </a:t>
            </a:r>
            <a:r>
              <a:rPr lang="en-US" dirty="0" err="1"/>
              <a:t>werk</a:t>
            </a:r>
            <a:r>
              <a:rPr lang="en-US" dirty="0"/>
              <a:t> </a:t>
            </a:r>
            <a:r>
              <a:rPr lang="en-US" dirty="0" err="1"/>
              <a:t>gaat</a:t>
            </a:r>
            <a:endParaRPr lang="en-US" dirty="0"/>
          </a:p>
          <a:p>
            <a:pPr>
              <a:spcBef>
                <a:spcPts val="1200"/>
              </a:spcBef>
            </a:pPr>
            <a:r>
              <a:rPr lang="en-US" dirty="0"/>
              <a:t>Het </a:t>
            </a:r>
            <a:r>
              <a:rPr lang="en-US" dirty="0" err="1"/>
              <a:t>opleidingsinstituut</a:t>
            </a:r>
            <a:r>
              <a:rPr lang="en-US" dirty="0"/>
              <a:t> </a:t>
            </a:r>
            <a:r>
              <a:rPr lang="en-US" dirty="0" err="1"/>
              <a:t>geeft</a:t>
            </a:r>
            <a:r>
              <a:rPr lang="en-US" dirty="0"/>
              <a:t> </a:t>
            </a:r>
            <a:r>
              <a:rPr lang="en-US" dirty="0" err="1"/>
              <a:t>dit</a:t>
            </a:r>
            <a:r>
              <a:rPr lang="en-US" dirty="0"/>
              <a:t> </a:t>
            </a:r>
            <a:r>
              <a:rPr lang="nl-NL" dirty="0"/>
              <a:t>aan ons door</a:t>
            </a:r>
          </a:p>
          <a:p>
            <a:endParaRPr lang="nl-NL" dirty="0"/>
          </a:p>
        </p:txBody>
      </p:sp>
      <p:pic>
        <p:nvPicPr>
          <p:cNvPr id="4" name="Afbeelding 3">
            <a:extLst>
              <a:ext uri="{FF2B5EF4-FFF2-40B4-BE49-F238E27FC236}">
                <a16:creationId xmlns:a16="http://schemas.microsoft.com/office/drawing/2014/main" id="{5545258C-E0D0-5E5B-CF33-477009309527}"/>
              </a:ext>
            </a:extLst>
          </p:cNvPr>
          <p:cNvPicPr>
            <a:picLocks noChangeAspect="1"/>
          </p:cNvPicPr>
          <p:nvPr/>
        </p:nvPicPr>
        <p:blipFill>
          <a:blip r:embed="rId2"/>
          <a:stretch>
            <a:fillRect/>
          </a:stretch>
        </p:blipFill>
        <p:spPr>
          <a:xfrm>
            <a:off x="6246651" y="1275606"/>
            <a:ext cx="2255716" cy="2261812"/>
          </a:xfrm>
          <a:prstGeom prst="rect">
            <a:avLst/>
          </a:prstGeom>
        </p:spPr>
      </p:pic>
    </p:spTree>
    <p:extLst>
      <p:ext uri="{BB962C8B-B14F-4D97-AF65-F5344CB8AC3E}">
        <p14:creationId xmlns:p14="http://schemas.microsoft.com/office/powerpoint/2010/main" val="163410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Werktijden</a:t>
            </a:r>
            <a:r>
              <a:rPr lang="en-US" dirty="0"/>
              <a:t> </a:t>
            </a:r>
            <a:r>
              <a:rPr lang="en-US" dirty="0" err="1"/>
              <a:t>en</a:t>
            </a:r>
            <a:r>
              <a:rPr lang="en-US" dirty="0"/>
              <a:t> </a:t>
            </a:r>
            <a:r>
              <a:rPr lang="en-US" dirty="0" err="1"/>
              <a:t>arbeidsduur</a:t>
            </a:r>
            <a:endParaRPr lang="nl-NL" dirty="0"/>
          </a:p>
        </p:txBody>
      </p:sp>
      <p:sp>
        <p:nvSpPr>
          <p:cNvPr id="3" name="Tijdelijke aanduiding voor inhoud 2"/>
          <p:cNvSpPr>
            <a:spLocks noGrp="1"/>
          </p:cNvSpPr>
          <p:nvPr>
            <p:ph idx="1"/>
          </p:nvPr>
        </p:nvSpPr>
        <p:spPr/>
        <p:txBody>
          <a:bodyPr/>
          <a:lstStyle/>
          <a:p>
            <a:pPr>
              <a:spcBef>
                <a:spcPts val="0"/>
              </a:spcBef>
            </a:pPr>
            <a:r>
              <a:rPr lang="en-US" dirty="0"/>
              <a:t>38 </a:t>
            </a:r>
            <a:r>
              <a:rPr lang="en-US" dirty="0" err="1"/>
              <a:t>uur</a:t>
            </a:r>
            <a:r>
              <a:rPr lang="en-US" dirty="0"/>
              <a:t> per week </a:t>
            </a:r>
          </a:p>
          <a:p>
            <a:pPr>
              <a:spcBef>
                <a:spcPts val="0"/>
              </a:spcBef>
            </a:pPr>
            <a:endParaRPr lang="en-US" dirty="0"/>
          </a:p>
          <a:p>
            <a:pPr>
              <a:spcBef>
                <a:spcPts val="0"/>
              </a:spcBef>
            </a:pPr>
            <a:r>
              <a:rPr lang="en-US" dirty="0" err="1"/>
              <a:t>Terugkomdag</a:t>
            </a:r>
            <a:r>
              <a:rPr lang="en-US" dirty="0"/>
              <a:t> </a:t>
            </a:r>
            <a:r>
              <a:rPr lang="en-US" dirty="0" err="1"/>
              <a:t>telt</a:t>
            </a:r>
            <a:r>
              <a:rPr lang="en-US" dirty="0"/>
              <a:t> </a:t>
            </a:r>
            <a:r>
              <a:rPr lang="en-US" dirty="0" err="1"/>
              <a:t>voor</a:t>
            </a:r>
            <a:r>
              <a:rPr lang="en-US" dirty="0"/>
              <a:t> 6,5 </a:t>
            </a:r>
            <a:r>
              <a:rPr lang="en-US" dirty="0" err="1"/>
              <a:t>uur</a:t>
            </a:r>
            <a:endParaRPr lang="en-US" dirty="0"/>
          </a:p>
          <a:p>
            <a:pPr>
              <a:spcBef>
                <a:spcPts val="0"/>
              </a:spcBef>
            </a:pPr>
            <a:endParaRPr lang="en-US" dirty="0"/>
          </a:p>
          <a:p>
            <a:pPr>
              <a:spcBef>
                <a:spcPts val="0"/>
              </a:spcBef>
            </a:pPr>
            <a:r>
              <a:rPr lang="en-US" dirty="0" err="1"/>
              <a:t>Werkdag</a:t>
            </a:r>
            <a:r>
              <a:rPr lang="en-US" dirty="0"/>
              <a:t> </a:t>
            </a:r>
            <a:r>
              <a:rPr lang="en-US" dirty="0" err="1"/>
              <a:t>maximaal</a:t>
            </a:r>
            <a:r>
              <a:rPr lang="en-US" dirty="0"/>
              <a:t> 8,5 </a:t>
            </a:r>
            <a:r>
              <a:rPr lang="en-US" dirty="0" err="1"/>
              <a:t>uur</a:t>
            </a:r>
            <a:br>
              <a:rPr lang="en-US" dirty="0"/>
            </a:br>
            <a:endParaRPr lang="en-US" dirty="0"/>
          </a:p>
          <a:p>
            <a:pPr>
              <a:spcBef>
                <a:spcPts val="0"/>
              </a:spcBef>
            </a:pPr>
            <a:r>
              <a:rPr lang="en-US" dirty="0" err="1"/>
              <a:t>Dienst</a:t>
            </a:r>
            <a:r>
              <a:rPr lang="en-US" dirty="0"/>
              <a:t> HDS = </a:t>
            </a:r>
            <a:r>
              <a:rPr lang="en-US" dirty="0" err="1"/>
              <a:t>werktijd</a:t>
            </a:r>
            <a:br>
              <a:rPr lang="en-US" dirty="0"/>
            </a:br>
            <a:endParaRPr lang="en-US" dirty="0"/>
          </a:p>
          <a:p>
            <a:pPr>
              <a:spcBef>
                <a:spcPts val="0"/>
              </a:spcBef>
            </a:pPr>
            <a:r>
              <a:rPr lang="en-US" dirty="0" err="1"/>
              <a:t>Deeltijdwerk</a:t>
            </a:r>
            <a:r>
              <a:rPr lang="en-US" dirty="0"/>
              <a:t> is </a:t>
            </a:r>
            <a:r>
              <a:rPr lang="en-US" dirty="0" err="1"/>
              <a:t>mogelijk</a:t>
            </a:r>
            <a:endParaRPr lang="nl-NL" dirty="0"/>
          </a:p>
        </p:txBody>
      </p:sp>
      <p:pic>
        <p:nvPicPr>
          <p:cNvPr id="4" name="Afbeelding 3">
            <a:extLst>
              <a:ext uri="{FF2B5EF4-FFF2-40B4-BE49-F238E27FC236}">
                <a16:creationId xmlns:a16="http://schemas.microsoft.com/office/drawing/2014/main" id="{6C3EC134-F688-9401-3A10-79BE94F66FA9}"/>
              </a:ext>
            </a:extLst>
          </p:cNvPr>
          <p:cNvPicPr>
            <a:picLocks noChangeAspect="1"/>
          </p:cNvPicPr>
          <p:nvPr/>
        </p:nvPicPr>
        <p:blipFill>
          <a:blip r:embed="rId3"/>
          <a:stretch>
            <a:fillRect/>
          </a:stretch>
        </p:blipFill>
        <p:spPr>
          <a:xfrm>
            <a:off x="5906906" y="1243516"/>
            <a:ext cx="1975275" cy="1975275"/>
          </a:xfrm>
          <a:prstGeom prst="rect">
            <a:avLst/>
          </a:prstGeom>
        </p:spPr>
      </p:pic>
    </p:spTree>
    <p:extLst>
      <p:ext uri="{BB962C8B-B14F-4D97-AF65-F5344CB8AC3E}">
        <p14:creationId xmlns:p14="http://schemas.microsoft.com/office/powerpoint/2010/main" val="197564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Nevenwerkzaamheden</a:t>
            </a:r>
            <a:endParaRPr lang="nl-NL" dirty="0"/>
          </a:p>
        </p:txBody>
      </p:sp>
      <p:sp>
        <p:nvSpPr>
          <p:cNvPr id="3" name="Tijdelijke aanduiding voor inhoud 2"/>
          <p:cNvSpPr>
            <a:spLocks noGrp="1"/>
          </p:cNvSpPr>
          <p:nvPr>
            <p:ph idx="1"/>
          </p:nvPr>
        </p:nvSpPr>
        <p:spPr/>
        <p:txBody>
          <a:bodyPr/>
          <a:lstStyle/>
          <a:p>
            <a:pPr>
              <a:spcBef>
                <a:spcPts val="1200"/>
              </a:spcBef>
            </a:pPr>
            <a:r>
              <a:rPr lang="en-US" dirty="0"/>
              <a:t>Alleen </a:t>
            </a:r>
            <a:r>
              <a:rPr lang="en-US" dirty="0" err="1"/>
              <a:t>toegestaan</a:t>
            </a:r>
            <a:r>
              <a:rPr lang="en-US" dirty="0"/>
              <a:t> </a:t>
            </a:r>
            <a:r>
              <a:rPr lang="en-US" dirty="0" err="1"/>
              <a:t>als</a:t>
            </a:r>
            <a:r>
              <a:rPr lang="en-US" dirty="0"/>
              <a:t> de </a:t>
            </a:r>
            <a:r>
              <a:rPr lang="en-US" dirty="0" err="1"/>
              <a:t>werkzaamheden</a:t>
            </a:r>
            <a:r>
              <a:rPr lang="en-US" dirty="0"/>
              <a:t> </a:t>
            </a:r>
            <a:r>
              <a:rPr lang="en-US" dirty="0" err="1"/>
              <a:t>verenigbaar</a:t>
            </a:r>
            <a:r>
              <a:rPr lang="en-US" dirty="0"/>
              <a:t> </a:t>
            </a:r>
            <a:r>
              <a:rPr lang="en-US" dirty="0" err="1"/>
              <a:t>zijn</a:t>
            </a:r>
            <a:r>
              <a:rPr lang="en-US" dirty="0"/>
              <a:t> met je opleiding </a:t>
            </a:r>
          </a:p>
          <a:p>
            <a:pPr algn="l"/>
            <a:r>
              <a:rPr lang="nl-NL" dirty="0">
                <a:solidFill>
                  <a:srgbClr val="333333"/>
                </a:solidFill>
              </a:rPr>
              <a:t>Beroepsaansprakelijkheids-/rechtsbijstandsverzekering bij VvAA niet van toepassing. </a:t>
            </a:r>
            <a:endParaRPr lang="nl-NL" dirty="0"/>
          </a:p>
        </p:txBody>
      </p:sp>
    </p:spTree>
    <p:extLst>
      <p:ext uri="{BB962C8B-B14F-4D97-AF65-F5344CB8AC3E}">
        <p14:creationId xmlns:p14="http://schemas.microsoft.com/office/powerpoint/2010/main" val="266720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207612"/>
            <a:ext cx="8280000" cy="704466"/>
          </a:xfrm>
        </p:spPr>
        <p:txBody>
          <a:bodyPr>
            <a:normAutofit/>
          </a:bodyPr>
          <a:lstStyle/>
          <a:p>
            <a:r>
              <a:rPr lang="en-US" dirty="0" err="1"/>
              <a:t>Salaris</a:t>
            </a:r>
            <a:r>
              <a:rPr lang="en-US" dirty="0"/>
              <a:t> per 1-1-2024 (</a:t>
            </a:r>
            <a:r>
              <a:rPr lang="en-US" dirty="0" err="1"/>
              <a:t>bruto</a:t>
            </a:r>
            <a:r>
              <a:rPr lang="en-US" dirty="0"/>
              <a:t>)</a:t>
            </a:r>
            <a:endParaRPr lang="nl-NL" dirty="0"/>
          </a:p>
        </p:txBody>
      </p:sp>
      <p:sp>
        <p:nvSpPr>
          <p:cNvPr id="3" name="Tijdelijke aanduiding voor inhoud 2"/>
          <p:cNvSpPr>
            <a:spLocks noGrp="1"/>
          </p:cNvSpPr>
          <p:nvPr>
            <p:ph idx="1"/>
          </p:nvPr>
        </p:nvSpPr>
        <p:spPr>
          <a:xfrm>
            <a:off x="485340" y="1101786"/>
            <a:ext cx="8658660" cy="3385374"/>
          </a:xfrm>
        </p:spPr>
        <p:txBody>
          <a:bodyPr>
            <a:noAutofit/>
          </a:bodyPr>
          <a:lstStyle/>
          <a:p>
            <a:pPr>
              <a:spcBef>
                <a:spcPts val="400"/>
              </a:spcBef>
            </a:pPr>
            <a:r>
              <a:rPr lang="en-US" dirty="0"/>
              <a:t>1e </a:t>
            </a:r>
            <a:r>
              <a:rPr lang="en-US" dirty="0" err="1"/>
              <a:t>jaars</a:t>
            </a:r>
            <a:r>
              <a:rPr lang="en-US" dirty="0"/>
              <a:t>: € 3.910,-</a:t>
            </a:r>
          </a:p>
          <a:p>
            <a:pPr>
              <a:spcBef>
                <a:spcPts val="400"/>
              </a:spcBef>
            </a:pPr>
            <a:r>
              <a:rPr lang="en-US" dirty="0"/>
              <a:t>2e </a:t>
            </a:r>
            <a:r>
              <a:rPr lang="en-US" dirty="0" err="1"/>
              <a:t>jaars</a:t>
            </a:r>
            <a:r>
              <a:rPr lang="en-US" dirty="0"/>
              <a:t>: € 4.074-</a:t>
            </a:r>
          </a:p>
          <a:p>
            <a:pPr>
              <a:spcBef>
                <a:spcPts val="400"/>
              </a:spcBef>
            </a:pPr>
            <a:r>
              <a:rPr lang="en-US" dirty="0"/>
              <a:t>3e </a:t>
            </a:r>
            <a:r>
              <a:rPr lang="en-US" dirty="0" err="1"/>
              <a:t>jaars</a:t>
            </a:r>
            <a:r>
              <a:rPr lang="en-US" dirty="0"/>
              <a:t>: € 4.232,- </a:t>
            </a:r>
          </a:p>
          <a:p>
            <a:pPr>
              <a:spcBef>
                <a:spcPts val="400"/>
              </a:spcBef>
            </a:pPr>
            <a:r>
              <a:rPr lang="en-US" dirty="0"/>
              <a:t>4e </a:t>
            </a:r>
            <a:r>
              <a:rPr lang="en-US" dirty="0" err="1"/>
              <a:t>jaars</a:t>
            </a:r>
            <a:r>
              <a:rPr lang="en-US" dirty="0"/>
              <a:t>: € 4.382,-</a:t>
            </a:r>
          </a:p>
          <a:p>
            <a:pPr>
              <a:spcBef>
                <a:spcPts val="400"/>
              </a:spcBef>
            </a:pPr>
            <a:r>
              <a:rPr lang="en-US" dirty="0"/>
              <a:t>5e </a:t>
            </a:r>
            <a:r>
              <a:rPr lang="en-US" dirty="0" err="1"/>
              <a:t>jaars</a:t>
            </a:r>
            <a:r>
              <a:rPr lang="en-US" dirty="0"/>
              <a:t>: € 4.549,-</a:t>
            </a:r>
          </a:p>
          <a:p>
            <a:pPr>
              <a:spcBef>
                <a:spcPts val="400"/>
              </a:spcBef>
            </a:pPr>
            <a:r>
              <a:rPr lang="en-US" dirty="0"/>
              <a:t>ORT vast: € 114,26 per </a:t>
            </a:r>
            <a:r>
              <a:rPr lang="en-US" dirty="0" err="1"/>
              <a:t>maand</a:t>
            </a:r>
            <a:endParaRPr lang="en-US" dirty="0"/>
          </a:p>
          <a:p>
            <a:pPr>
              <a:spcBef>
                <a:spcPts val="400"/>
              </a:spcBef>
            </a:pPr>
            <a:endParaRPr lang="en-US" sz="400" dirty="0"/>
          </a:p>
          <a:p>
            <a:pPr marL="0" indent="0">
              <a:spcBef>
                <a:spcPts val="600"/>
              </a:spcBef>
              <a:buNone/>
            </a:pPr>
            <a:r>
              <a:rPr lang="en-US" sz="1600" dirty="0" err="1">
                <a:solidFill>
                  <a:schemeClr val="accent1"/>
                </a:solidFill>
              </a:rPr>
              <a:t>Verder</a:t>
            </a:r>
            <a:r>
              <a:rPr lang="en-US" sz="1600" dirty="0">
                <a:solidFill>
                  <a:schemeClr val="accent1"/>
                </a:solidFill>
              </a:rPr>
              <a:t> </a:t>
            </a:r>
            <a:r>
              <a:rPr lang="en-US" sz="1600" dirty="0" err="1">
                <a:solidFill>
                  <a:schemeClr val="accent1"/>
                </a:solidFill>
              </a:rPr>
              <a:t>geldt</a:t>
            </a:r>
            <a:r>
              <a:rPr lang="en-US" sz="1600" dirty="0">
                <a:solidFill>
                  <a:schemeClr val="accent1"/>
                </a:solidFill>
              </a:rPr>
              <a:t> </a:t>
            </a:r>
            <a:r>
              <a:rPr lang="en-US" sz="1600" dirty="0" err="1">
                <a:solidFill>
                  <a:schemeClr val="accent1"/>
                </a:solidFill>
              </a:rPr>
              <a:t>onder</a:t>
            </a:r>
            <a:r>
              <a:rPr lang="en-US" sz="1600" dirty="0">
                <a:solidFill>
                  <a:schemeClr val="accent1"/>
                </a:solidFill>
              </a:rPr>
              <a:t> </a:t>
            </a:r>
            <a:r>
              <a:rPr lang="en-US" sz="1600" dirty="0" err="1">
                <a:solidFill>
                  <a:schemeClr val="accent1"/>
                </a:solidFill>
              </a:rPr>
              <a:t>andere</a:t>
            </a:r>
            <a:r>
              <a:rPr lang="en-US" sz="1600" dirty="0">
                <a:solidFill>
                  <a:schemeClr val="accent1"/>
                </a:solidFill>
              </a:rPr>
              <a:t>:</a:t>
            </a:r>
          </a:p>
          <a:p>
            <a:pPr marL="0" indent="0">
              <a:spcBef>
                <a:spcPts val="600"/>
              </a:spcBef>
              <a:buNone/>
            </a:pPr>
            <a:r>
              <a:rPr lang="en-US" sz="1600" dirty="0" err="1"/>
              <a:t>Hogere</a:t>
            </a:r>
            <a:r>
              <a:rPr lang="en-US" sz="1600" dirty="0"/>
              <a:t> </a:t>
            </a:r>
            <a:r>
              <a:rPr lang="en-US" sz="1600" dirty="0" err="1"/>
              <a:t>inschaling</a:t>
            </a:r>
            <a:r>
              <a:rPr lang="en-US" sz="1600" dirty="0"/>
              <a:t> </a:t>
            </a:r>
            <a:r>
              <a:rPr lang="en-US" sz="1600" dirty="0" err="1"/>
              <a:t>bij</a:t>
            </a:r>
            <a:r>
              <a:rPr lang="en-US" sz="1600" dirty="0"/>
              <a:t> </a:t>
            </a:r>
            <a:r>
              <a:rPr lang="en-US" sz="1600" dirty="0" err="1"/>
              <a:t>ervaring</a:t>
            </a:r>
            <a:r>
              <a:rPr lang="en-US" sz="1600" dirty="0"/>
              <a:t>: max twee </a:t>
            </a:r>
            <a:r>
              <a:rPr lang="en-US" sz="1600" dirty="0" err="1"/>
              <a:t>periodieken</a:t>
            </a:r>
            <a:endParaRPr lang="en-US" sz="1600" dirty="0"/>
          </a:p>
          <a:p>
            <a:pPr marL="0" indent="0">
              <a:spcBef>
                <a:spcPts val="600"/>
              </a:spcBef>
              <a:buNone/>
            </a:pPr>
            <a:r>
              <a:rPr lang="en-US" sz="1600" dirty="0" err="1"/>
              <a:t>Hogere</a:t>
            </a:r>
            <a:r>
              <a:rPr lang="en-US" sz="1600" dirty="0"/>
              <a:t> </a:t>
            </a:r>
            <a:r>
              <a:rPr lang="en-US" sz="1600" dirty="0" err="1"/>
              <a:t>inschaling</a:t>
            </a:r>
            <a:r>
              <a:rPr lang="en-US" sz="1600"/>
              <a:t> en </a:t>
            </a:r>
            <a:r>
              <a:rPr lang="en-US" sz="1600" dirty="0" err="1"/>
              <a:t>meer</a:t>
            </a:r>
            <a:r>
              <a:rPr lang="en-US" sz="1600" dirty="0"/>
              <a:t> </a:t>
            </a:r>
            <a:r>
              <a:rPr lang="en-US" sz="1600" dirty="0" err="1"/>
              <a:t>periodieken</a:t>
            </a:r>
            <a:r>
              <a:rPr lang="en-US" sz="1600" dirty="0"/>
              <a:t> </a:t>
            </a:r>
            <a:r>
              <a:rPr lang="en-US" sz="1600" dirty="0" err="1"/>
              <a:t>bij</a:t>
            </a:r>
            <a:r>
              <a:rPr lang="en-US" sz="1600" dirty="0"/>
              <a:t> </a:t>
            </a:r>
            <a:r>
              <a:rPr lang="en-US" sz="1600" dirty="0" err="1"/>
              <a:t>promotie</a:t>
            </a:r>
            <a:endParaRPr lang="nl-NL" sz="1600" dirty="0"/>
          </a:p>
          <a:p>
            <a:endParaRPr lang="nl-NL" dirty="0"/>
          </a:p>
        </p:txBody>
      </p:sp>
      <p:pic>
        <p:nvPicPr>
          <p:cNvPr id="4" name="Afbeelding 3">
            <a:extLst>
              <a:ext uri="{FF2B5EF4-FFF2-40B4-BE49-F238E27FC236}">
                <a16:creationId xmlns:a16="http://schemas.microsoft.com/office/drawing/2014/main" id="{363623E9-C876-CF35-C60B-054CC670DDF3}"/>
              </a:ext>
            </a:extLst>
          </p:cNvPr>
          <p:cNvPicPr>
            <a:picLocks noChangeAspect="1"/>
          </p:cNvPicPr>
          <p:nvPr/>
        </p:nvPicPr>
        <p:blipFill>
          <a:blip r:embed="rId3"/>
          <a:stretch>
            <a:fillRect/>
          </a:stretch>
        </p:blipFill>
        <p:spPr>
          <a:xfrm>
            <a:off x="6071989" y="836880"/>
            <a:ext cx="1579001" cy="1585097"/>
          </a:xfrm>
          <a:prstGeom prst="rect">
            <a:avLst/>
          </a:prstGeom>
        </p:spPr>
      </p:pic>
    </p:spTree>
    <p:extLst>
      <p:ext uri="{BB962C8B-B14F-4D97-AF65-F5344CB8AC3E}">
        <p14:creationId xmlns:p14="http://schemas.microsoft.com/office/powerpoint/2010/main" val="406985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955" y="213542"/>
            <a:ext cx="8280000" cy="972000"/>
          </a:xfrm>
        </p:spPr>
        <p:txBody>
          <a:bodyPr/>
          <a:lstStyle/>
          <a:p>
            <a:r>
              <a:rPr lang="en-US" dirty="0" err="1"/>
              <a:t>Onkostenvergoedingen</a:t>
            </a:r>
            <a:r>
              <a:rPr lang="en-US" dirty="0"/>
              <a:t> - 1</a:t>
            </a:r>
            <a:endParaRPr lang="nl-NL" dirty="0"/>
          </a:p>
        </p:txBody>
      </p:sp>
      <p:sp>
        <p:nvSpPr>
          <p:cNvPr id="3" name="Tijdelijke aanduiding voor inhoud 2"/>
          <p:cNvSpPr>
            <a:spLocks noGrp="1"/>
          </p:cNvSpPr>
          <p:nvPr>
            <p:ph idx="1"/>
          </p:nvPr>
        </p:nvSpPr>
        <p:spPr>
          <a:xfrm>
            <a:off x="291136" y="1059582"/>
            <a:ext cx="8745359" cy="3528392"/>
          </a:xfrm>
        </p:spPr>
        <p:txBody>
          <a:bodyPr>
            <a:noAutofit/>
          </a:bodyPr>
          <a:lstStyle/>
          <a:p>
            <a:r>
              <a:rPr lang="en-US" dirty="0" err="1"/>
              <a:t>Algemene</a:t>
            </a:r>
            <a:r>
              <a:rPr lang="en-US" dirty="0"/>
              <a:t> </a:t>
            </a:r>
            <a:r>
              <a:rPr lang="en-US" dirty="0" err="1"/>
              <a:t>onkostenvergoeding</a:t>
            </a:r>
            <a:r>
              <a:rPr lang="en-US" dirty="0"/>
              <a:t>: € 49,- </a:t>
            </a:r>
            <a:r>
              <a:rPr lang="en-US" dirty="0" err="1"/>
              <a:t>netto</a:t>
            </a:r>
            <a:r>
              <a:rPr lang="en-US" dirty="0"/>
              <a:t> per </a:t>
            </a:r>
            <a:r>
              <a:rPr lang="en-US" dirty="0" err="1"/>
              <a:t>maand</a:t>
            </a:r>
            <a:r>
              <a:rPr lang="en-US" dirty="0"/>
              <a:t> per </a:t>
            </a:r>
            <a:r>
              <a:rPr lang="en-US" dirty="0" err="1"/>
              <a:t>fte</a:t>
            </a:r>
            <a:endParaRPr lang="en-US" dirty="0"/>
          </a:p>
          <a:p>
            <a:r>
              <a:rPr lang="en-US" dirty="0" err="1"/>
              <a:t>Kostenvergoeding</a:t>
            </a:r>
            <a:r>
              <a:rPr lang="en-US" dirty="0"/>
              <a:t> </a:t>
            </a:r>
            <a:r>
              <a:rPr lang="en-US" dirty="0" err="1"/>
              <a:t>instrumenten</a:t>
            </a:r>
            <a:r>
              <a:rPr lang="en-US" dirty="0"/>
              <a:t>: € 25,- </a:t>
            </a:r>
            <a:r>
              <a:rPr lang="en-US" dirty="0" err="1"/>
              <a:t>netto</a:t>
            </a:r>
            <a:r>
              <a:rPr lang="en-US" dirty="0"/>
              <a:t> per </a:t>
            </a:r>
            <a:r>
              <a:rPr lang="en-US" dirty="0" err="1"/>
              <a:t>maand</a:t>
            </a:r>
            <a:r>
              <a:rPr lang="en-US" dirty="0"/>
              <a:t> per </a:t>
            </a:r>
            <a:r>
              <a:rPr lang="en-US" dirty="0" err="1"/>
              <a:t>fte</a:t>
            </a:r>
            <a:endParaRPr lang="en-US" dirty="0"/>
          </a:p>
          <a:p>
            <a:r>
              <a:rPr lang="en-US" dirty="0" err="1"/>
              <a:t>Congres</a:t>
            </a:r>
            <a:r>
              <a:rPr lang="en-US" dirty="0"/>
              <a:t>-/</a:t>
            </a:r>
            <a:r>
              <a:rPr lang="en-US" dirty="0" err="1"/>
              <a:t>scholingsbudget</a:t>
            </a:r>
            <a:r>
              <a:rPr lang="en-US" dirty="0"/>
              <a:t>: € 25,- per </a:t>
            </a:r>
            <a:r>
              <a:rPr lang="en-US" dirty="0" err="1"/>
              <a:t>maand</a:t>
            </a:r>
            <a:r>
              <a:rPr lang="en-US" dirty="0"/>
              <a:t> per aios  </a:t>
            </a:r>
          </a:p>
          <a:p>
            <a:r>
              <a:rPr lang="en-US" dirty="0" err="1"/>
              <a:t>Fit+duurzaamheidsvergoeding</a:t>
            </a:r>
            <a:r>
              <a:rPr lang="en-US" dirty="0"/>
              <a:t>: € 24,42 </a:t>
            </a:r>
            <a:r>
              <a:rPr lang="en-US" dirty="0" err="1"/>
              <a:t>bruto</a:t>
            </a:r>
            <a:r>
              <a:rPr lang="en-US" dirty="0"/>
              <a:t> per </a:t>
            </a:r>
            <a:r>
              <a:rPr lang="en-US" dirty="0" err="1"/>
              <a:t>maand</a:t>
            </a:r>
            <a:r>
              <a:rPr lang="en-US" dirty="0"/>
              <a:t> per </a:t>
            </a:r>
            <a:r>
              <a:rPr lang="en-US" dirty="0" err="1"/>
              <a:t>fte</a:t>
            </a:r>
            <a:endParaRPr lang="en-US" dirty="0"/>
          </a:p>
          <a:p>
            <a:r>
              <a:rPr lang="en-US" dirty="0" err="1"/>
              <a:t>Lidmaatschap</a:t>
            </a:r>
            <a:r>
              <a:rPr lang="en-US" dirty="0"/>
              <a:t> LHV, LAD, </a:t>
            </a:r>
            <a:r>
              <a:rPr lang="en-US" dirty="0" err="1"/>
              <a:t>Lovah</a:t>
            </a:r>
            <a:r>
              <a:rPr lang="en-US" dirty="0"/>
              <a:t>, NHG</a:t>
            </a:r>
          </a:p>
          <a:p>
            <a:r>
              <a:rPr lang="en-US" dirty="0"/>
              <a:t>Ook abonnement </a:t>
            </a:r>
            <a:r>
              <a:rPr lang="en-US" dirty="0" err="1"/>
              <a:t>NTvG</a:t>
            </a:r>
            <a:r>
              <a:rPr lang="en-US" dirty="0"/>
              <a:t> </a:t>
            </a:r>
            <a:r>
              <a:rPr lang="en-US" dirty="0" err="1"/>
              <a:t>en</a:t>
            </a:r>
            <a:r>
              <a:rPr lang="en-US" dirty="0"/>
              <a:t> gratis </a:t>
            </a:r>
            <a:r>
              <a:rPr lang="en-US" dirty="0" err="1"/>
              <a:t>lidmaatschap</a:t>
            </a:r>
            <a:r>
              <a:rPr lang="en-US" dirty="0"/>
              <a:t> VvAA</a:t>
            </a:r>
          </a:p>
        </p:txBody>
      </p:sp>
    </p:spTree>
    <p:extLst>
      <p:ext uri="{BB962C8B-B14F-4D97-AF65-F5344CB8AC3E}">
        <p14:creationId xmlns:p14="http://schemas.microsoft.com/office/powerpoint/2010/main" val="1190836516"/>
      </p:ext>
    </p:extLst>
  </p:cSld>
  <p:clrMapOvr>
    <a:masterClrMapping/>
  </p:clrMapOvr>
</p:sld>
</file>

<file path=ppt/theme/theme1.xml><?xml version="1.0" encoding="utf-8"?>
<a:theme xmlns:a="http://schemas.openxmlformats.org/drawingml/2006/main" name="1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10.xml><?xml version="1.0" encoding="utf-8"?>
<a:theme xmlns:a="http://schemas.openxmlformats.org/drawingml/2006/main" name="Kantoorthema">
  <a:themeElements>
    <a:clrScheme name="SBOH">
      <a:dk1>
        <a:srgbClr val="868685"/>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868685"/>
      </a:folHlink>
    </a:clrScheme>
    <a:fontScheme name="SBOH">
      <a:majorFont>
        <a:latin typeface="Enzo Offc Light"/>
        <a:ea typeface=""/>
        <a:cs typeface=""/>
      </a:majorFont>
      <a:minorFont>
        <a:latin typeface="Enzo Offc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3.xml><?xml version="1.0" encoding="utf-8"?>
<a:theme xmlns:a="http://schemas.openxmlformats.org/drawingml/2006/main" name="8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4.xml><?xml version="1.0" encoding="utf-8"?>
<a:theme xmlns:a="http://schemas.openxmlformats.org/drawingml/2006/main" name="9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5.xml><?xml version="1.0" encoding="utf-8"?>
<a:theme xmlns:a="http://schemas.openxmlformats.org/drawingml/2006/main" name="3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6.xml><?xml version="1.0" encoding="utf-8"?>
<a:theme xmlns:a="http://schemas.openxmlformats.org/drawingml/2006/main" name="4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7.xml><?xml version="1.0" encoding="utf-8"?>
<a:theme xmlns:a="http://schemas.openxmlformats.org/drawingml/2006/main" name="7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8.xml><?xml version="1.0" encoding="utf-8"?>
<a:theme xmlns:a="http://schemas.openxmlformats.org/drawingml/2006/main" name="6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SBOH">
      <a:majorFont>
        <a:latin typeface="Enzo Offc Medium"/>
        <a:ea typeface=""/>
        <a:cs typeface=""/>
      </a:majorFont>
      <a:minorFont>
        <a:latin typeface="Enzo Offc Medium"/>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9.xml><?xml version="1.0" encoding="utf-8"?>
<a:theme xmlns:a="http://schemas.openxmlformats.org/drawingml/2006/main" name="Kantoorthema">
  <a:themeElements>
    <a:clrScheme name="SBOH">
      <a:dk1>
        <a:srgbClr val="868685"/>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868685"/>
      </a:folHlink>
    </a:clrScheme>
    <a:fontScheme name="SBOH">
      <a:majorFont>
        <a:latin typeface="Enzo Offc Light"/>
        <a:ea typeface=""/>
        <a:cs typeface=""/>
      </a:majorFont>
      <a:minorFont>
        <a:latin typeface="Enzo Offc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1B3C02B5051846A3AC7C295C8A70B4" ma:contentTypeVersion="23" ma:contentTypeDescription="Create a new document." ma:contentTypeScope="" ma:versionID="15c5cc45a0c136fbbaa62427e6af4392">
  <xsd:schema xmlns:xsd="http://www.w3.org/2001/XMLSchema" xmlns:xs="http://www.w3.org/2001/XMLSchema" xmlns:p="http://schemas.microsoft.com/office/2006/metadata/properties" xmlns:ns1="http://schemas.microsoft.com/sharepoint/v3" xmlns:ns2="df4df1dc-df14-47f1-940f-04a6a5f81131" xmlns:ns3="42344ff2-fa6c-46cd-b893-f79eca65a2db" targetNamespace="http://schemas.microsoft.com/office/2006/metadata/properties" ma:root="true" ma:fieldsID="9ab73838a84f06b18f8ed67a15ee07fe" ns1:_="" ns2:_="" ns3:_="">
    <xsd:import namespace="http://schemas.microsoft.com/sharepoint/v3"/>
    <xsd:import namespace="df4df1dc-df14-47f1-940f-04a6a5f81131"/>
    <xsd:import namespace="42344ff2-fa6c-46cd-b893-f79eca65a2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opmerking" minOccurs="0"/>
                <xsd:element ref="ns3:MediaServiceLocation" minOccurs="0"/>
                <xsd:element ref="ns3:lcf76f155ced4ddcb4097134ff3c332f" minOccurs="0"/>
                <xsd:element ref="ns2:TaxCatchAll" minOccurs="0"/>
                <xsd:element ref="ns3:tijd" minOccurs="0"/>
                <xsd:element ref="ns1:_ip_UnifiedCompliancePolicyProperties" minOccurs="0"/>
                <xsd:element ref="ns1:_ip_UnifiedCompliancePolicyUIAction" minOccurs="0"/>
                <xsd:element ref="ns3:link"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4df1dc-df14-47f1-940f-04a6a5f811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b43bea1-d069-488b-9a4b-36ab008a6a05}" ma:internalName="TaxCatchAll" ma:showField="CatchAllData" ma:web="df4df1dc-df14-47f1-940f-04a6a5f8113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344ff2-fa6c-46cd-b893-f79eca65a2d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pmerking" ma:index="20" nillable="true" ma:displayName="opmerking" ma:description="niet af" ma:format="Dropdown" ma:internalName="opmerking">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a99cc87-4ff7-4e24-bb1e-a3657db5db35" ma:termSetId="09814cd3-568e-fe90-9814-8d621ff8fb84" ma:anchorId="fba54fb3-c3e1-fe81-a776-ca4b69148c4d" ma:open="true" ma:isKeyword="false">
      <xsd:complexType>
        <xsd:sequence>
          <xsd:element ref="pc:Terms" minOccurs="0" maxOccurs="1"/>
        </xsd:sequence>
      </xsd:complexType>
    </xsd:element>
    <xsd:element name="tijd" ma:index="25" nillable="true" ma:displayName="tijd" ma:format="DateTime" ma:internalName="tijd">
      <xsd:simpleType>
        <xsd:restriction base="dms:DateTime"/>
      </xsd:simpleType>
    </xsd:element>
    <xsd:element name="link" ma:index="28" nillable="true" ma:displayName="link" ma:description="link naar doc"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f4df1dc-df14-47f1-940f-04a6a5f81131">
      <UserInfo>
        <DisplayName>ALG_R</DisplayName>
        <AccountId>3218</AccountId>
        <AccountType/>
      </UserInfo>
      <UserInfo>
        <DisplayName>Beleid_RW</DisplayName>
        <AccountId>3232</AccountId>
        <AccountType/>
      </UserInfo>
      <UserInfo>
        <DisplayName>EZ_RW</DisplayName>
        <AccountId>3228</AccountId>
        <AccountType/>
      </UserInfo>
      <UserInfo>
        <DisplayName>JBELEID_RW</DisplayName>
        <AccountId>3236</AccountId>
        <AccountType/>
      </UserInfo>
      <UserInfo>
        <DisplayName>PZ_RW</DisplayName>
        <AccountId>3261</AccountId>
        <AccountType/>
      </UserInfo>
      <UserInfo>
        <DisplayName>SECR_RW</DisplayName>
        <AccountId>3224</AccountId>
        <AccountType/>
      </UserInfo>
      <UserInfo>
        <DisplayName>Petra Stins</DisplayName>
        <AccountId>31</AccountId>
        <AccountType/>
      </UserInfo>
      <UserInfo>
        <DisplayName>System Account</DisplayName>
        <AccountId>1073741823</AccountId>
        <AccountType/>
      </UserInfo>
    </SharedWithUsers>
    <opmerking xmlns="42344ff2-fa6c-46cd-b893-f79eca65a2db" xsi:nil="true"/>
    <tijd xmlns="42344ff2-fa6c-46cd-b893-f79eca65a2db" xsi:nil="true"/>
    <TaxCatchAll xmlns="df4df1dc-df14-47f1-940f-04a6a5f81131" xsi:nil="true"/>
    <lcf76f155ced4ddcb4097134ff3c332f xmlns="42344ff2-fa6c-46cd-b893-f79eca65a2db">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link xmlns="42344ff2-fa6c-46cd-b893-f79eca65a2db">
      <Url xsi:nil="true"/>
      <Description xsi:nil="true"/>
    </link>
  </documentManagement>
</p:properties>
</file>

<file path=customXml/itemProps1.xml><?xml version="1.0" encoding="utf-8"?>
<ds:datastoreItem xmlns:ds="http://schemas.openxmlformats.org/officeDocument/2006/customXml" ds:itemID="{A5DB0123-34CC-4086-9C10-BF03F69267F1}">
  <ds:schemaRefs>
    <ds:schemaRef ds:uri="http://schemas.microsoft.com/sharepoint/v3/contenttype/forms"/>
  </ds:schemaRefs>
</ds:datastoreItem>
</file>

<file path=customXml/itemProps2.xml><?xml version="1.0" encoding="utf-8"?>
<ds:datastoreItem xmlns:ds="http://schemas.openxmlformats.org/officeDocument/2006/customXml" ds:itemID="{7D374E6E-7FF2-4442-9F97-621DD07D0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4df1dc-df14-47f1-940f-04a6a5f81131"/>
    <ds:schemaRef ds:uri="42344ff2-fa6c-46cd-b893-f79eca65a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7FE6B-0759-43A5-9F04-75087A2CDAF8}">
  <ds:schemaRefs>
    <ds:schemaRef ds:uri="http://schemas.microsoft.com/office/2006/metadata/properties"/>
    <ds:schemaRef ds:uri="http://schemas.openxmlformats.org/package/2006/metadata/core-properties"/>
    <ds:schemaRef ds:uri="http://purl.org/dc/dcmitype/"/>
    <ds:schemaRef ds:uri="df4df1dc-df14-47f1-940f-04a6a5f81131"/>
    <ds:schemaRef ds:uri="http://schemas.microsoft.com/office/2006/documentManagement/types"/>
    <ds:schemaRef ds:uri="http://purl.org/dc/elements/1.1/"/>
    <ds:schemaRef ds:uri="http://www.w3.org/XML/1998/namespace"/>
    <ds:schemaRef ds:uri="http://schemas.microsoft.com/office/infopath/2007/PartnerControls"/>
    <ds:schemaRef ds:uri="42344ff2-fa6c-46cd-b893-f79eca65a2db"/>
    <ds:schemaRef ds:uri="http://purl.org/dc/term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357</TotalTime>
  <Words>1618</Words>
  <Application>Microsoft Office PowerPoint</Application>
  <PresentationFormat>Diavoorstelling (16:9)</PresentationFormat>
  <Paragraphs>222</Paragraphs>
  <Slides>20</Slides>
  <Notes>16</Notes>
  <HiddenSlides>0</HiddenSlides>
  <MMClips>0</MMClips>
  <ScaleCrop>false</ScaleCrop>
  <HeadingPairs>
    <vt:vector size="6" baseType="variant">
      <vt:variant>
        <vt:lpstr>Gebruikte lettertypen</vt:lpstr>
      </vt:variant>
      <vt:variant>
        <vt:i4>6</vt:i4>
      </vt:variant>
      <vt:variant>
        <vt:lpstr>Thema</vt:lpstr>
      </vt:variant>
      <vt:variant>
        <vt:i4>8</vt:i4>
      </vt:variant>
      <vt:variant>
        <vt:lpstr>Diatitels</vt:lpstr>
      </vt:variant>
      <vt:variant>
        <vt:i4>20</vt:i4>
      </vt:variant>
    </vt:vector>
  </HeadingPairs>
  <TitlesOfParts>
    <vt:vector size="34" baseType="lpstr">
      <vt:lpstr>Arial</vt:lpstr>
      <vt:lpstr>Helvetica</vt:lpstr>
      <vt:lpstr>Lucida Sans Unicode</vt:lpstr>
      <vt:lpstr>Wingdings</vt:lpstr>
      <vt:lpstr>Enzo</vt:lpstr>
      <vt:lpstr>fira_sans</vt:lpstr>
      <vt:lpstr>1_SBOH_sjabloon 2015 nieuwe stijl</vt:lpstr>
      <vt:lpstr>2_SBOH_sjabloon 2015 nieuwe stijl</vt:lpstr>
      <vt:lpstr>8_SBOH_sjabloon 2015 nieuwe stijl</vt:lpstr>
      <vt:lpstr>9_SBOH_sjabloon 2015 nieuwe stijl</vt:lpstr>
      <vt:lpstr>3_SBOH_sjabloon 2015 nieuwe stijl</vt:lpstr>
      <vt:lpstr>4_SBOH_sjabloon 2015 nieuwe stijl</vt:lpstr>
      <vt:lpstr>7_SBOH_sjabloon 2015 nieuwe stijl</vt:lpstr>
      <vt:lpstr>6_SBOH_sjabloon 2015 nieuwe stijl</vt:lpstr>
      <vt:lpstr>Jouw arbeidsvoorwaarden</vt:lpstr>
      <vt:lpstr>Informatie teruglezen </vt:lpstr>
      <vt:lpstr>Arbeidsvoorwaarden aios</vt:lpstr>
      <vt:lpstr>Arbeidsovereenkomst</vt:lpstr>
      <vt:lpstr>Aan het werk</vt:lpstr>
      <vt:lpstr>Werktijden en arbeidsduur</vt:lpstr>
      <vt:lpstr>Nevenwerkzaamheden</vt:lpstr>
      <vt:lpstr>Salaris per 1-1-2024 (bruto)</vt:lpstr>
      <vt:lpstr>Onkostenvergoedingen - 1</vt:lpstr>
      <vt:lpstr>Onkostenvergoedingen - 2</vt:lpstr>
      <vt:lpstr>Onkostenvergoedingen - 3</vt:lpstr>
      <vt:lpstr>Kostendeclaraties  </vt:lpstr>
      <vt:lpstr> Portal SBOH</vt:lpstr>
      <vt:lpstr>Verzekeringen</vt:lpstr>
      <vt:lpstr>Vakantie</vt:lpstr>
      <vt:lpstr>Ouderschap</vt:lpstr>
      <vt:lpstr>Coaching</vt:lpstr>
      <vt:lpstr>Ziekteverzuim</vt:lpstr>
      <vt:lpstr>PowerPoint-presentatie</vt:lpstr>
      <vt:lpstr>sboh@sboh.nl  of 030 227 27 00  of www.sboh.nl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Annette van der Laan</dc:creator>
  <cp:lastModifiedBy>Petra Stins</cp:lastModifiedBy>
  <cp:revision>5</cp:revision>
  <cp:lastPrinted>2015-09-01T08:21:05Z</cp:lastPrinted>
  <dcterms:created xsi:type="dcterms:W3CDTF">2015-05-13T11:46:40Z</dcterms:created>
  <dcterms:modified xsi:type="dcterms:W3CDTF">2024-05-07T11:32:07Z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0x0101009A1B3C02B5051846A3AC7C295C8A70B4</vt:lpwstr>
  </property>
  <property fmtid="{D5CDD505-2E9C-101B-9397-08002B2CF9AE}" pid="3" name="Order">
    <vt:r8>100</vt:r8>
  </property>
  <property fmtid="{D5CDD505-2E9C-101B-9397-08002B2CF9AE}" pid="4" name="MediaServiceImageTags">
    <vt:lpwstr/>
  </property>
</Properties>
</file>