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13"/>
  </p:notesMasterIdLst>
  <p:sldIdLst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55555"/>
    <a:srgbClr val="0053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54D787-C85C-4F14-8AE1-F25A141D7C4F}" type="datetimeFigureOut">
              <a:rPr lang="nl-NL" smtClean="0"/>
              <a:t>30-3-2026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B9F20-2974-4A08-BE30-2C5B5A5E3F8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7773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Dubbel op / 1 slide van 1 en</a:t>
            </a:r>
            <a:r>
              <a:rPr lang="nl-NL" baseline="0" dirty="0"/>
              <a:t> 2 maken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8B9F20-2974-4A08-BE30-2C5B5A5E3F8B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4924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Vervolgpagina's ppt L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836712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rgbClr val="00539F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2492896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566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9062" y="5455096"/>
            <a:ext cx="2480842" cy="1395474"/>
          </a:xfrm>
          <a:prstGeom prst="rect">
            <a:avLst/>
          </a:prstGeom>
        </p:spPr>
      </p:pic>
      <p:sp>
        <p:nvSpPr>
          <p:cNvPr id="8" name="Rechthoek 7"/>
          <p:cNvSpPr/>
          <p:nvPr/>
        </p:nvSpPr>
        <p:spPr>
          <a:xfrm>
            <a:off x="0" y="0"/>
            <a:ext cx="9159904" cy="620688"/>
          </a:xfrm>
          <a:prstGeom prst="rect">
            <a:avLst/>
          </a:prstGeom>
          <a:solidFill>
            <a:srgbClr val="79B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578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836712"/>
            <a:ext cx="7772400" cy="720000"/>
          </a:xfrm>
        </p:spPr>
        <p:txBody>
          <a:bodyPr/>
          <a:lstStyle/>
          <a:p>
            <a:pPr algn="l"/>
            <a:r>
              <a:rPr lang="nl-NL" dirty="0"/>
              <a:t>Intro groepsregels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2520000"/>
            <a:ext cx="8100472" cy="1752600"/>
          </a:xfrm>
        </p:spPr>
        <p:txBody>
          <a:bodyPr/>
          <a:lstStyle/>
          <a:p>
            <a:pPr marL="514350" indent="-514350" algn="l">
              <a:buFont typeface="Wingdings" pitchFamily="2" charset="2"/>
              <a:buAutoNum type="arabicPeriod"/>
              <a:defRPr/>
            </a:pPr>
            <a:r>
              <a:rPr lang="nl-NL" altLang="nl-NL" dirty="0">
                <a:solidFill>
                  <a:srgbClr val="555555"/>
                </a:solidFill>
              </a:rPr>
              <a:t>Waarom zijn we hier bij elkaar (doel)?</a:t>
            </a:r>
          </a:p>
          <a:p>
            <a:pPr marL="514350" indent="-514350" algn="l">
              <a:buFont typeface="Wingdings" pitchFamily="2" charset="2"/>
              <a:buAutoNum type="arabicPeriod"/>
              <a:defRPr/>
            </a:pPr>
            <a:r>
              <a:rPr lang="nl-NL" altLang="nl-NL" dirty="0">
                <a:solidFill>
                  <a:srgbClr val="555555"/>
                </a:solidFill>
              </a:rPr>
              <a:t>Hoe gaan we met elkaar om (groepsregels)</a:t>
            </a:r>
          </a:p>
          <a:p>
            <a:pPr algn="l"/>
            <a:endParaRPr lang="nl-NL" dirty="0">
              <a:solidFill>
                <a:srgbClr val="5555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746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836712"/>
            <a:ext cx="7772400" cy="720000"/>
          </a:xfrm>
        </p:spPr>
        <p:txBody>
          <a:bodyPr/>
          <a:lstStyle/>
          <a:p>
            <a:pPr algn="l"/>
            <a:r>
              <a:rPr lang="nl-NL" dirty="0"/>
              <a:t>Intro (vervolg)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2520000"/>
            <a:ext cx="8100472" cy="1752600"/>
          </a:xfrm>
        </p:spPr>
        <p:txBody>
          <a:bodyPr/>
          <a:lstStyle/>
          <a:p>
            <a:pPr marL="514350" indent="-514350" algn="l">
              <a:buFont typeface="Wingdings" pitchFamily="2" charset="2"/>
              <a:buAutoNum type="arabicPeriod"/>
              <a:defRPr/>
            </a:pPr>
            <a:r>
              <a:rPr lang="nl-NL" altLang="nl-NL" dirty="0">
                <a:solidFill>
                  <a:srgbClr val="555555"/>
                </a:solidFill>
              </a:rPr>
              <a:t>Groepsdoel (vorming tot huisarts?)</a:t>
            </a:r>
          </a:p>
          <a:p>
            <a:pPr marL="514350" indent="-514350" algn="l">
              <a:buFont typeface="Wingdings" pitchFamily="2" charset="2"/>
              <a:buAutoNum type="arabicPeriod"/>
              <a:defRPr/>
            </a:pPr>
            <a:r>
              <a:rPr lang="nl-NL" altLang="nl-NL" dirty="0">
                <a:solidFill>
                  <a:srgbClr val="555555"/>
                </a:solidFill>
              </a:rPr>
              <a:t>Leerklimaat (formele regels, zoals aanwezigheid, opdrachten maken e.d.)</a:t>
            </a:r>
          </a:p>
          <a:p>
            <a:pPr marL="514350" indent="-514350" algn="l">
              <a:buFont typeface="Wingdings" pitchFamily="2" charset="2"/>
              <a:buAutoNum type="arabicPeriod"/>
              <a:defRPr/>
            </a:pPr>
            <a:r>
              <a:rPr lang="nl-NL" altLang="nl-NL" dirty="0">
                <a:solidFill>
                  <a:srgbClr val="555555"/>
                </a:solidFill>
              </a:rPr>
              <a:t>Leefklimaat (groepsregels, komen tot stand in de groep)</a:t>
            </a:r>
          </a:p>
          <a:p>
            <a:pPr algn="l"/>
            <a:endParaRPr lang="nl-NL" dirty="0">
              <a:solidFill>
                <a:srgbClr val="5555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796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836712"/>
            <a:ext cx="7772400" cy="720000"/>
          </a:xfrm>
        </p:spPr>
        <p:txBody>
          <a:bodyPr/>
          <a:lstStyle/>
          <a:p>
            <a:pPr algn="l"/>
            <a:r>
              <a:rPr lang="nl-NL" dirty="0"/>
              <a:t>Groepsregels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2520000"/>
            <a:ext cx="8100472" cy="2997232"/>
          </a:xfrm>
        </p:spPr>
        <p:txBody>
          <a:bodyPr/>
          <a:lstStyle/>
          <a:p>
            <a:pPr algn="l">
              <a:defRPr/>
            </a:pPr>
            <a:r>
              <a:rPr lang="nl-NL" dirty="0">
                <a:solidFill>
                  <a:srgbClr val="555555"/>
                </a:solidFill>
              </a:rPr>
              <a:t>Of groepsregels meer positief of negatief zijn voor functioneren van de groep, is af te meten aan de effecten op de volgende 5 dimensies: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nl-NL" dirty="0">
                <a:solidFill>
                  <a:srgbClr val="555555"/>
                </a:solidFill>
              </a:rPr>
              <a:t>Groepsverantwoordelijkheid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nl-NL" dirty="0">
                <a:solidFill>
                  <a:srgbClr val="555555"/>
                </a:solidFill>
              </a:rPr>
              <a:t>Wederzijds respect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nl-NL" dirty="0">
                <a:solidFill>
                  <a:srgbClr val="555555"/>
                </a:solidFill>
              </a:rPr>
              <a:t>Samenwerken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nl-NL" dirty="0">
                <a:solidFill>
                  <a:srgbClr val="555555"/>
                </a:solidFill>
              </a:rPr>
              <a:t>Besluitvorming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nl-NL" dirty="0">
                <a:solidFill>
                  <a:srgbClr val="555555"/>
                </a:solidFill>
              </a:rPr>
              <a:t>Problemen aanpakken</a:t>
            </a:r>
          </a:p>
          <a:p>
            <a:pPr algn="l"/>
            <a:endParaRPr lang="nl-NL" dirty="0">
              <a:solidFill>
                <a:srgbClr val="5555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718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836712"/>
            <a:ext cx="7772400" cy="720000"/>
          </a:xfrm>
        </p:spPr>
        <p:txBody>
          <a:bodyPr/>
          <a:lstStyle/>
          <a:p>
            <a:pPr algn="l"/>
            <a:r>
              <a:rPr lang="nl-NL" dirty="0"/>
              <a:t>Groepsregels (leefklimaat)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2520000"/>
            <a:ext cx="8100472" cy="2997232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nl-NL" altLang="nl-NL" dirty="0">
                <a:solidFill>
                  <a:srgbClr val="555555"/>
                </a:solidFill>
              </a:rPr>
              <a:t>Komen in groep zelf tot stand.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nl-NL" altLang="nl-NL" dirty="0">
                <a:solidFill>
                  <a:srgbClr val="555555"/>
                </a:solidFill>
              </a:rPr>
              <a:t>Worden door alle (of bijna alle) groepsleden onderschreven.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nl-NL" altLang="nl-NL" dirty="0">
                <a:solidFill>
                  <a:srgbClr val="555555"/>
                </a:solidFill>
              </a:rPr>
              <a:t>Ze kunnen positief of negatief zijn.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nl-NL" altLang="nl-NL" dirty="0">
                <a:solidFill>
                  <a:srgbClr val="555555"/>
                </a:solidFill>
              </a:rPr>
              <a:t>Het volgen van de regels vergroot de kans dat je erbij hoort.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nl-NL" altLang="nl-NL" dirty="0">
                <a:solidFill>
                  <a:srgbClr val="555555"/>
                </a:solidFill>
              </a:rPr>
              <a:t>Geschreven en ongeschreven.</a:t>
            </a:r>
          </a:p>
        </p:txBody>
      </p:sp>
    </p:spTree>
    <p:extLst>
      <p:ext uri="{BB962C8B-B14F-4D97-AF65-F5344CB8AC3E}">
        <p14:creationId xmlns:p14="http://schemas.microsoft.com/office/powerpoint/2010/main" val="3030565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836712"/>
            <a:ext cx="7772400" cy="720000"/>
          </a:xfrm>
        </p:spPr>
        <p:txBody>
          <a:bodyPr/>
          <a:lstStyle/>
          <a:p>
            <a:pPr algn="l"/>
            <a:r>
              <a:rPr lang="nl-NL" dirty="0"/>
              <a:t>Vragen voor tijdens de wandeling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3568" y="2492896"/>
            <a:ext cx="8100472" cy="2997232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dirty="0">
                <a:solidFill>
                  <a:srgbClr val="555555"/>
                </a:solidFill>
              </a:rPr>
              <a:t>Hoeveel</a:t>
            </a:r>
            <a:r>
              <a:rPr lang="nl-NL" altLang="nl-NL" dirty="0"/>
              <a:t> </a:t>
            </a:r>
            <a:r>
              <a:rPr lang="nl-NL" altLang="nl-NL" sz="2400" dirty="0">
                <a:solidFill>
                  <a:srgbClr val="555555"/>
                </a:solidFill>
              </a:rPr>
              <a:t>invloed heb je als docent op de regels?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sz="2400" dirty="0">
                <a:solidFill>
                  <a:srgbClr val="555555"/>
                </a:solidFill>
              </a:rPr>
              <a:t>In welke mate bepaal je de regels gezamenlijk?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sz="2400" dirty="0">
                <a:solidFill>
                  <a:srgbClr val="555555"/>
                </a:solidFill>
              </a:rPr>
              <a:t>Hoe handhaaft de groep en/of jij de regels?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sz="2400" dirty="0">
                <a:solidFill>
                  <a:srgbClr val="555555"/>
                </a:solidFill>
              </a:rPr>
              <a:t>Welke ongeschreven regels zijn er in je groep? Functioneel of disfunctioneel?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sz="2400" dirty="0">
                <a:solidFill>
                  <a:srgbClr val="555555"/>
                </a:solidFill>
              </a:rPr>
              <a:t>Kun je op disfunctionele regels interveniëren? </a:t>
            </a:r>
          </a:p>
          <a:p>
            <a:pPr algn="l"/>
            <a:endParaRPr lang="nl-NL" altLang="nl-NL" sz="2400" dirty="0">
              <a:solidFill>
                <a:srgbClr val="5555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784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De volgende dia is voor na de wandeling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7151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836712"/>
            <a:ext cx="7772400" cy="720000"/>
          </a:xfrm>
        </p:spPr>
        <p:txBody>
          <a:bodyPr/>
          <a:lstStyle/>
          <a:p>
            <a:pPr algn="l"/>
            <a:r>
              <a:rPr lang="nl-NL" dirty="0"/>
              <a:t>Mogelijke conclusies 1</a:t>
            </a: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8100472" cy="504056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sz="2400" dirty="0">
                <a:solidFill>
                  <a:srgbClr val="555555"/>
                </a:solidFill>
              </a:rPr>
              <a:t>Groepsregels die eenmaal ontstaan zijn, zijn lastig te veranderen. De meeste invloed heb je bij de </a:t>
            </a:r>
            <a:r>
              <a:rPr lang="nl-NL" altLang="nl-NL" sz="2400" dirty="0" err="1">
                <a:solidFill>
                  <a:srgbClr val="555555"/>
                </a:solidFill>
              </a:rPr>
              <a:t>forming</a:t>
            </a:r>
            <a:r>
              <a:rPr lang="nl-NL" altLang="nl-NL" sz="2400" dirty="0">
                <a:solidFill>
                  <a:srgbClr val="555555"/>
                </a:solidFill>
              </a:rPr>
              <a:t> en </a:t>
            </a:r>
            <a:r>
              <a:rPr lang="nl-NL" altLang="nl-NL" sz="2400" dirty="0" err="1">
                <a:solidFill>
                  <a:srgbClr val="555555"/>
                </a:solidFill>
              </a:rPr>
              <a:t>norming</a:t>
            </a:r>
            <a:r>
              <a:rPr lang="nl-NL" altLang="nl-NL" sz="2400" dirty="0">
                <a:solidFill>
                  <a:srgbClr val="555555"/>
                </a:solidFill>
              </a:rPr>
              <a:t> fase (modelgedrag, benoemen).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sz="2400" dirty="0">
                <a:solidFill>
                  <a:srgbClr val="555555"/>
                </a:solidFill>
              </a:rPr>
              <a:t>Zorgvuldige conflicthantering kan ertoe leiden dat groepsregels (toch) veranderen.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sz="2400" dirty="0">
                <a:solidFill>
                  <a:srgbClr val="555555"/>
                </a:solidFill>
              </a:rPr>
              <a:t>Groepsregels spelen vaak een rol in het al dan niet ontstaan van conflicten in de groep.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sz="2400" dirty="0">
                <a:solidFill>
                  <a:srgbClr val="555555"/>
                </a:solidFill>
              </a:rPr>
              <a:t>Evaluatie van </a:t>
            </a:r>
            <a:r>
              <a:rPr lang="nl-NL" altLang="nl-NL" sz="2400" dirty="0" err="1">
                <a:solidFill>
                  <a:srgbClr val="555555"/>
                </a:solidFill>
              </a:rPr>
              <a:t>groepsfunctioneren</a:t>
            </a:r>
            <a:r>
              <a:rPr lang="nl-NL" altLang="nl-NL" sz="2400" dirty="0">
                <a:solidFill>
                  <a:srgbClr val="555555"/>
                </a:solidFill>
              </a:rPr>
              <a:t> en leefklimaat helpt.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sz="2400" dirty="0">
                <a:solidFill>
                  <a:srgbClr val="555555"/>
                </a:solidFill>
              </a:rPr>
              <a:t>“Onderhoudsbeurten” zoals samenwerkingsopdrachten kunnen groepsregels positief beïnvloeden.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sz="2400" dirty="0">
                <a:solidFill>
                  <a:srgbClr val="555555"/>
                </a:solidFill>
              </a:rPr>
              <a:t>Versterking groepsidentiteit door gezamenlijke activiteiten versterken positieve groepsregels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nl-NL" altLang="nl-NL" sz="2400" dirty="0">
              <a:solidFill>
                <a:srgbClr val="5555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30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l-NL" dirty="0"/>
              <a:t>Mogelijke conclusies 2, positieve beïnvloeding van de groepsregels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3568" y="2492896"/>
            <a:ext cx="8280920" cy="1752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sz="2800" dirty="0">
                <a:solidFill>
                  <a:srgbClr val="555555"/>
                </a:solidFill>
              </a:rPr>
              <a:t>Evaluatie van </a:t>
            </a:r>
            <a:r>
              <a:rPr lang="nl-NL" altLang="nl-NL" sz="2800" dirty="0" err="1">
                <a:solidFill>
                  <a:srgbClr val="555555"/>
                </a:solidFill>
              </a:rPr>
              <a:t>groepsfunctioneren</a:t>
            </a:r>
            <a:r>
              <a:rPr lang="nl-NL" altLang="nl-NL" sz="2800" dirty="0">
                <a:solidFill>
                  <a:srgbClr val="555555"/>
                </a:solidFill>
              </a:rPr>
              <a:t> en leefklimaat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nl-NL" altLang="nl-NL" sz="2800" dirty="0">
              <a:solidFill>
                <a:srgbClr val="555555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sz="2800" dirty="0">
                <a:solidFill>
                  <a:srgbClr val="555555"/>
                </a:solidFill>
              </a:rPr>
              <a:t>“Onderhoudsbeurten” zoals samenwerkingsopdrachten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nl-NL" altLang="nl-NL" sz="2800" dirty="0">
              <a:solidFill>
                <a:srgbClr val="555555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l-NL" altLang="nl-NL" sz="2800" dirty="0">
                <a:solidFill>
                  <a:srgbClr val="555555"/>
                </a:solidFill>
              </a:rPr>
              <a:t>Versterking groepsidentiteit door gezamenlijke activiteiten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59018720"/>
      </p:ext>
    </p:extLst>
  </p:cSld>
  <p:clrMapOvr>
    <a:masterClrMapping/>
  </p:clrMapOvr>
</p:sld>
</file>

<file path=ppt/theme/theme1.xml><?xml version="1.0" encoding="utf-8"?>
<a:theme xmlns:a="http://schemas.openxmlformats.org/drawingml/2006/main" name="Vervolgpagina ppt LED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/>
      <a:lstStyle>
        <a:defPPr algn="l">
          <a:defRPr dirty="0" smtClean="0">
            <a:solidFill>
              <a:srgbClr val="555555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pad xmlns="7a03291f-ad7c-49e4-95e3-0383103867d6" xsi:nil="true"/>
    <Eigenaar xmlns="7a03291f-ad7c-49e4-95e3-0383103867d6">
      <UserInfo>
        <DisplayName/>
        <AccountId xsi:nil="true"/>
        <AccountType/>
      </UserInfo>
    </Eigenaar>
    <Extra xmlns="7a03291f-ad7c-49e4-95e3-0383103867d6" xsi:nil="true"/>
    <Opleidingsjaar xmlns="7a03291f-ad7c-49e4-95e3-0383103867d6" xsi:nil="true"/>
    <BKD xmlns="7a03291f-ad7c-49e4-95e3-0383103867d6" xsi:nil="true"/>
    <Bewaartermijn xmlns="7a03291f-ad7c-49e4-95e3-0383103867d6" xsi:nil="true"/>
    <TaxKeywordTaxHTField xmlns="7a03291f-ad7c-49e4-95e3-0383103867d6">
      <Terms xmlns="http://schemas.microsoft.com/office/infopath/2007/PartnerControls"/>
    </TaxKeywordTaxHTField>
    <Gaatover xmlns="7a03291f-ad7c-49e4-95e3-0383103867d6" xsi:nil="true"/>
    <FlowMail2 xmlns="7a03291f-ad7c-49e4-95e3-0383103867d6">
      <UserInfo>
        <DisplayName/>
        <AccountId xsi:nil="true"/>
        <AccountType/>
      </UserInfo>
    </FlowMail2>
    <Publipad1 xmlns="7a03291f-ad7c-49e4-95e3-0383103867d6" xsi:nil="true"/>
    <FlowMail3 xmlns="7a03291f-ad7c-49e4-95e3-0383103867d6">
      <UserInfo>
        <DisplayName/>
        <AccountId xsi:nil="true"/>
        <AccountType/>
      </UserInfo>
    </FlowMail3>
    <FlowMail1 xmlns="7a03291f-ad7c-49e4-95e3-0383103867d6">
      <UserInfo>
        <DisplayName/>
        <AccountId xsi:nil="true"/>
        <AccountType/>
      </UserInfo>
    </FlowMail1>
    <Inhoudsjaar1 xmlns="7a03291f-ad7c-49e4-95e3-0383103867d6" xsi:nil="true"/>
    <Publipad2 xmlns="7a03291f-ad7c-49e4-95e3-0383103867d6" xsi:nil="true"/>
    <_ModernAudienceTargetUserField xmlns="8225d161-a3c0-4e18-82cb-b6df20005aed">
      <UserInfo>
        <DisplayName/>
        <AccountId xsi:nil="true"/>
        <AccountType/>
      </UserInfo>
    </_ModernAudienceTargetUserField>
    <lcf76f155ced4ddcb4097134ff3c332f xmlns="8225d161-a3c0-4e18-82cb-b6df20005ae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83F71467E9A84F929FA6918D85369C" ma:contentTypeVersion="32" ma:contentTypeDescription="Een nieuw document maken." ma:contentTypeScope="" ma:versionID="d754d42f0716623121fc77574b675be0">
  <xsd:schema xmlns:xsd="http://www.w3.org/2001/XMLSchema" xmlns:xs="http://www.w3.org/2001/XMLSchema" xmlns:p="http://schemas.microsoft.com/office/2006/metadata/properties" xmlns:ns2="8225d161-a3c0-4e18-82cb-b6df20005aed" xmlns:ns3="7a03291f-ad7c-49e4-95e3-0383103867d6" targetNamespace="http://schemas.microsoft.com/office/2006/metadata/properties" ma:root="true" ma:fieldsID="d7b5c09b8c3e54cdb214783b48150347" ns2:_="" ns3:_="">
    <xsd:import namespace="8225d161-a3c0-4e18-82cb-b6df20005aed"/>
    <xsd:import namespace="7a03291f-ad7c-49e4-95e3-0383103867d6"/>
    <xsd:element name="properties">
      <xsd:complexType>
        <xsd:sequence>
          <xsd:element name="documentManagement">
            <xsd:complexType>
              <xsd:all>
                <xsd:element ref="ns2:_ModernAudienceTargetUserField" minOccurs="0"/>
                <xsd:element ref="ns2:_ModernAudienceAadObjectIds" minOccurs="0"/>
                <xsd:element ref="ns3:Bewaartermijn" minOccurs="0"/>
                <xsd:element ref="ns3:Eigenaar" minOccurs="0"/>
                <xsd:element ref="ns3:Extra" minOccurs="0"/>
                <xsd:element ref="ns3:FlowMail1" minOccurs="0"/>
                <xsd:element ref="ns3:FlowMail2" minOccurs="0"/>
                <xsd:element ref="ns3:FlowMail3" minOccurs="0"/>
                <xsd:element ref="ns3:Inhoudsjaar1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BKD" minOccurs="0"/>
                <xsd:element ref="ns3:Opleidingsjaar" minOccurs="0"/>
                <xsd:element ref="ns3:TaxKeywordTaxHTField" minOccurs="0"/>
                <xsd:element ref="ns3:Publipad1" minOccurs="0"/>
                <xsd:element ref="ns3:Gaatover" minOccurs="0"/>
                <xsd:element ref="ns3:Publipad" minOccurs="0"/>
                <xsd:element ref="ns3:Publipad2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25d161-a3c0-4e18-82cb-b6df20005aed" elementFormDefault="qualified">
    <xsd:import namespace="http://schemas.microsoft.com/office/2006/documentManagement/types"/>
    <xsd:import namespace="http://schemas.microsoft.com/office/infopath/2007/PartnerControls"/>
    <xsd:element name="_ModernAudienceTargetUserField" ma:index="8" nillable="true" ma:displayName="Doelgroep" ma:list="UserInfo" ma:SharePointGroup="0" ma:internalName="_ModernAudienceTargetUserField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ModernAudienceAadObjectIds" ma:index="9" nillable="true" ma:displayName="Doelgroep-id's" ma:list="{dc653522-e381-4878-8506-3bd33a6e88a9}" ma:internalName="_ModernAudienceAadObjectIds" ma:readOnly="true" ma:showField="_AadObjectIdForUser" ma:web="7a03291f-ad7c-49e4-95e3-0383103867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ediaServiceMetadata" ma:index="17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8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3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33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35" nillable="true" ma:taxonomy="true" ma:internalName="lcf76f155ced4ddcb4097134ff3c332f" ma:taxonomyFieldName="MediaServiceImageTags" ma:displayName="Afbeeldingtags" ma:readOnly="false" ma:fieldId="{5cf76f15-5ced-4ddc-b409-7134ff3c332f}" ma:taxonomyMulti="true" ma:sspId="996e3adb-1be4-4cd5-a252-20b6c0e6b2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3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03291f-ad7c-49e4-95e3-0383103867d6" elementFormDefault="qualified">
    <xsd:import namespace="http://schemas.microsoft.com/office/2006/documentManagement/types"/>
    <xsd:import namespace="http://schemas.microsoft.com/office/infopath/2007/PartnerControls"/>
    <xsd:element name="Bewaartermijn" ma:index="10" nillable="true" ma:displayName="Bewaartermijn" ma:list="{7725131f-d548-4654-86b0-a3a241abec7f}" ma:internalName="Bewaartermijn" ma:showField="Title" ma:web="7a03291f-ad7c-49e4-95e3-0383103867d6">
      <xsd:simpleType>
        <xsd:restriction base="dms:Lookup"/>
      </xsd:simpleType>
    </xsd:element>
    <xsd:element name="Eigenaar" ma:index="11" nillable="true" ma:displayName="Eigenaar" ma:list="UserInfo" ma:SharePointGroup="0" ma:internalName="Eigenaar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ra" ma:index="12" nillable="true" ma:displayName="Extra" ma:internalName="Extra">
      <xsd:simpleType>
        <xsd:restriction base="dms:Note">
          <xsd:maxLength value="255"/>
        </xsd:restriction>
      </xsd:simpleType>
    </xsd:element>
    <xsd:element name="FlowMail1" ma:index="13" nillable="true" ma:displayName="MailTo1" ma:list="UserInfo" ma:SearchPeopleOnly="false" ma:SharePointGroup="0" ma:internalName="FlowMail1" ma:showField="Tit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FlowMail2" ma:index="14" nillable="true" ma:displayName="MailTo2" ma:list="UserInfo" ma:SearchPeopleOnly="false" ma:SharePointGroup="0" ma:internalName="FlowMail2" ma:showField="Tit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FlowMail3" ma:index="15" nillable="true" ma:displayName="MailTo3" ma:list="UserInfo" ma:SearchPeopleOnly="false" ma:SharePointGroup="0" ma:internalName="FlowMail3" ma:showField="Tit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houdsjaar1" ma:index="16" nillable="true" ma:displayName="Inhoudsjaar" ma:description="Dit veld wordt gebruikt o.m. in de ctMediamap documentenset." ma:format="Dropdown" ma:internalName="Inhoudsjaar1">
      <xsd:simpleType>
        <xsd:union memberTypes="dms:Text">
          <xsd:simpleType>
            <xsd:restriction base="dms:Choice">
              <xsd:enumeration value="2026"/>
              <xsd:enumeration value="2025"/>
              <xsd:enumeration value="2024"/>
              <xsd:enumeration value="2023"/>
              <xsd:enumeration value="2022"/>
              <xsd:enumeration value="2021"/>
              <xsd:enumeration value="2020"/>
              <xsd:enumeration value="2019"/>
              <xsd:enumeration value="2018"/>
              <xsd:enumeration value="2017"/>
              <xsd:enumeration value="2016"/>
              <xsd:enumeration value="2015"/>
              <xsd:enumeration value="2014"/>
              <xsd:enumeration value="2013"/>
              <xsd:enumeration value="2012"/>
              <xsd:enumeration value="2011"/>
              <xsd:enumeration value="2010"/>
            </xsd:restriction>
          </xsd:simpleType>
        </xsd:union>
      </xsd:simpleType>
    </xsd:element>
    <xsd:element name="BKD" ma:index="21" nillable="true" ma:displayName="BKG" ma:decimals="0" ma:description="Bedrijfs Kritische Gegevens... Hier wordt aangegeven of dit gegeven van cruciaal belang is voor de organisatie. Standaard 0=normaal en 3=cruciaal." ma:format="Dropdown" ma:internalName="BKD" ma:percentage="FALSE">
      <xsd:simpleType>
        <xsd:restriction base="dms:Number">
          <xsd:maxInclusive value="3"/>
        </xsd:restriction>
      </xsd:simpleType>
    </xsd:element>
    <xsd:element name="Opleidingsjaar" ma:index="22" nillable="true" ma:displayName="Opleidingsjaar" ma:format="Dropdown" ma:indexed="true" ma:internalName="Opleidingsjaar">
      <xsd:simpleType>
        <xsd:restriction base="dms:Choice">
          <xsd:enumeration value="JAAR1"/>
          <xsd:enumeration value="JAAR2"/>
          <xsd:enumeration value="JAAR3"/>
          <xsd:enumeration value="JAAR3-FLEX"/>
          <xsd:enumeration value="anders"/>
        </xsd:restriction>
      </xsd:simpleType>
    </xsd:element>
    <xsd:element name="TaxKeywordTaxHTField" ma:index="24" nillable="true" ma:taxonomy="true" ma:internalName="TaxKeywordTaxHTField" ma:taxonomyFieldName="TaxKeyword" ma:displayName="Ondernemingstrefwoorden" ma:fieldId="{23f27201-bee3-471e-b2e7-b64fd8b7ca38}" ma:taxonomyMulti="true" ma:sspId="996e3adb-1be4-4cd5-a252-20b6c0e6b225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Publipad1" ma:index="25" nillable="true" ma:displayName="Publipad_v1" ma:description="Dit is een placeholder sitekolom voor gebruik in werkstromen" ma:list="{5fc61686-cfa0-4cdf-9bab-1be56eb93756}" ma:internalName="Publipad1" ma:showField="Title" ma:web="7a03291f-ad7c-49e4-95e3-0383103867d6">
      <xsd:simpleType>
        <xsd:restriction base="dms:Lookup"/>
      </xsd:simpleType>
    </xsd:element>
    <xsd:element name="Gaatover" ma:index="26" nillable="true" ma:displayName="Betreft" ma:format="Dropdown" ma:indexed="true" ma:internalName="Gaatover">
      <xsd:simpleType>
        <xsd:union memberTypes="dms:Text">
          <xsd:simpleType>
            <xsd:restriction base="dms:Choice">
              <xsd:enumeration value="(geen)"/>
              <xsd:enumeration value="AFSCHEID"/>
              <xsd:enumeration value="AIOS"/>
              <xsd:enumeration value="BELEID"/>
              <xsd:enumeration value="BULUITREIKING"/>
              <xsd:enumeration value="DKB-DKBOM"/>
              <xsd:enumeration value="DOCENTEN"/>
              <xsd:enumeration value="EVALUATIE"/>
              <xsd:enumeration value="FOTO-FILM"/>
              <xsd:enumeration value="GEAR"/>
              <xsd:enumeration value="ICT"/>
              <xsd:enumeration value="INTRODUCTIE"/>
              <xsd:enumeration value="LED"/>
              <xsd:enumeration value="OPLEIDERS"/>
              <xsd:enumeration value="OVERLEG"/>
              <xsd:enumeration value="OVERLEGDAG"/>
              <xsd:enumeration value="PAOH"/>
              <xsd:enumeration value="PROCES"/>
              <xsd:enumeration value="RGS"/>
              <xsd:enumeration value="SELECTIE"/>
              <xsd:enumeration value="SPRINGSCHOOL"/>
              <xsd:enumeration value="SUMMERSCHOOL"/>
            </xsd:restriction>
          </xsd:simpleType>
        </xsd:union>
      </xsd:simpleType>
    </xsd:element>
    <xsd:element name="Publipad" ma:index="27" nillable="true" ma:displayName="Publipad1" ma:internalName="Publipad">
      <xsd:simpleType>
        <xsd:restriction base="dms:Text">
          <xsd:maxLength value="255"/>
        </xsd:restriction>
      </xsd:simpleType>
    </xsd:element>
    <xsd:element name="Publipad2" ma:index="28" nillable="true" ma:displayName="Publipad2" ma:internalName="Publipad2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FE7EB2-15C6-47B0-A741-4FF2112F9D6C}">
  <ds:schemaRefs>
    <ds:schemaRef ds:uri="http://schemas.microsoft.com/office/2006/metadata/properties"/>
    <ds:schemaRef ds:uri="http://schemas.microsoft.com/office/infopath/2007/PartnerControls"/>
    <ds:schemaRef ds:uri="7a03291f-ad7c-49e4-95e3-0383103867d6"/>
    <ds:schemaRef ds:uri="8225d161-a3c0-4e18-82cb-b6df20005aed"/>
  </ds:schemaRefs>
</ds:datastoreItem>
</file>

<file path=customXml/itemProps2.xml><?xml version="1.0" encoding="utf-8"?>
<ds:datastoreItem xmlns:ds="http://schemas.openxmlformats.org/officeDocument/2006/customXml" ds:itemID="{6DAB094F-1995-4B66-A9FF-6C661ACBD4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C080E1-78DC-4315-AD8A-A064333BCD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25d161-a3c0-4e18-82cb-b6df20005aed"/>
    <ds:schemaRef ds:uri="7a03291f-ad7c-49e4-95e3-0383103867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Vervolgpagina ppt LED</Template>
  <TotalTime>94</TotalTime>
  <Words>317</Words>
  <Application>Microsoft Office PowerPoint</Application>
  <PresentationFormat>Diavoorstelling (4:3)</PresentationFormat>
  <Paragraphs>42</Paragraphs>
  <Slides>8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Calibri</vt:lpstr>
      <vt:lpstr>Segoe UI</vt:lpstr>
      <vt:lpstr>Wingdings</vt:lpstr>
      <vt:lpstr>Vervolgpagina ppt LED</vt:lpstr>
      <vt:lpstr>Intro groepsregels</vt:lpstr>
      <vt:lpstr>Intro (vervolg)</vt:lpstr>
      <vt:lpstr>Groepsregels</vt:lpstr>
      <vt:lpstr>Groepsregels (leefklimaat)</vt:lpstr>
      <vt:lpstr>Vragen voor tijdens de wandeling</vt:lpstr>
      <vt:lpstr>De volgende dia is voor na de wandeling</vt:lpstr>
      <vt:lpstr>Mogelijke conclusies 1</vt:lpstr>
      <vt:lpstr>Mogelijke conclusies 2, positieve beïnvloeding van de groepsregels</vt:lpstr>
    </vt:vector>
  </TitlesOfParts>
  <Company>UMC Utrecht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Oltmans-Verheul-5, C.P.M.</dc:creator>
  <cp:lastModifiedBy>Broere, I. (Iris)</cp:lastModifiedBy>
  <cp:revision>10</cp:revision>
  <dcterms:created xsi:type="dcterms:W3CDTF">2018-03-01T14:30:21Z</dcterms:created>
  <dcterms:modified xsi:type="dcterms:W3CDTF">2026-03-30T14:12:55Z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0x0101001C83F71467E9A84F929FA6918D85369C</vt:lpwstr>
  </property>
  <property fmtid="{D5CDD505-2E9C-101B-9397-08002B2CF9AE}" pid="3" name="TaxKeyword">
    <vt:lpwstr/>
  </property>
  <property fmtid="{D5CDD505-2E9C-101B-9397-08002B2CF9AE}" pid="4" name="TaxCatchAll">
    <vt:lpwstr/>
  </property>
</Properties>
</file>